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8" r:id="rId4"/>
    <p:sldId id="269" r:id="rId5"/>
    <p:sldId id="260" r:id="rId6"/>
    <p:sldId id="261" r:id="rId7"/>
    <p:sldId id="262" r:id="rId8"/>
    <p:sldId id="263" r:id="rId9"/>
    <p:sldId id="271" r:id="rId10"/>
    <p:sldId id="270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zHLhHXBWe9jwjDPoKQ65w==" hashData="EPDvWQoBPFq2Bz1PNMdc33766d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87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0" autoAdjust="0"/>
    <p:restoredTop sz="86420" autoAdjust="0"/>
  </p:normalViewPr>
  <p:slideViewPr>
    <p:cSldViewPr>
      <p:cViewPr varScale="1">
        <p:scale>
          <a:sx n="67" d="100"/>
          <a:sy n="67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31092-DB14-46BA-8D9F-997D55889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6C6A-F98A-4935-AECD-F7E1C939B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C4665-B6DF-492E-AC30-9B7EF82E8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A5B9C-7E4A-4BB7-9BB1-FDA8C892C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6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C927-ADF5-4DE7-B1EC-A147E9641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6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8C85-8676-4C06-832B-EBE03997C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5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0B93-B538-4196-9CC9-7D28261B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1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A428-EF46-4687-865B-40EB2B493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8E88E-3D7C-437F-8B96-F6D8D7875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0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C17AC-421B-484A-839D-159499B22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8713A-0DB4-4BFB-80C4-127817D0A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169BA42-B72D-4928-BE6A-2FD3159D6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/>
              <a:t>Case Report </a:t>
            </a:r>
            <a:r>
              <a:rPr lang="en-US" sz="2000" b="1" dirty="0" smtClean="0"/>
              <a:t># 0847</a:t>
            </a:r>
            <a:endParaRPr lang="en-US" sz="2000" b="1" dirty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284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Submitted by: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09800" y="1524000"/>
            <a:ext cx="574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870401"/>
                </a:solidFill>
              </a:rPr>
              <a:t>David M. </a:t>
            </a:r>
            <a:r>
              <a:rPr lang="en-US" sz="1600" b="1" dirty="0" err="1" smtClean="0">
                <a:solidFill>
                  <a:srgbClr val="870401"/>
                </a:solidFill>
              </a:rPr>
              <a:t>Sada</a:t>
            </a:r>
            <a:r>
              <a:rPr lang="en-US" sz="1600" b="1" dirty="0" smtClean="0">
                <a:solidFill>
                  <a:srgbClr val="870401"/>
                </a:solidFill>
              </a:rPr>
              <a:t>, </a:t>
            </a:r>
            <a:r>
              <a:rPr lang="en-US" sz="1600" b="1" dirty="0">
                <a:solidFill>
                  <a:srgbClr val="870401"/>
                </a:solidFill>
              </a:rPr>
              <a:t>M.D.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299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Faculty reviewer: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209800" y="2133600"/>
            <a:ext cx="662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870401"/>
                </a:solidFill>
              </a:rPr>
              <a:t>Eduardo </a:t>
            </a:r>
            <a:r>
              <a:rPr lang="en-US" sz="1600" b="1" dirty="0" err="1" smtClean="0">
                <a:solidFill>
                  <a:srgbClr val="870401"/>
                </a:solidFill>
              </a:rPr>
              <a:t>Matta</a:t>
            </a:r>
            <a:r>
              <a:rPr lang="en-US" sz="1600" b="1" dirty="0" smtClean="0">
                <a:solidFill>
                  <a:srgbClr val="870401"/>
                </a:solidFill>
              </a:rPr>
              <a:t>, </a:t>
            </a:r>
            <a:r>
              <a:rPr lang="en-US" sz="1600" b="1" dirty="0">
                <a:solidFill>
                  <a:srgbClr val="870401"/>
                </a:solidFill>
              </a:rPr>
              <a:t>M.D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304800" y="2743200"/>
            <a:ext cx="248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Date accepted: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2209800" y="2743200"/>
            <a:ext cx="6705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870401"/>
                </a:solidFill>
              </a:rPr>
              <a:t>04 January 2012</a:t>
            </a:r>
            <a:endParaRPr lang="en-US" sz="1600" b="1" dirty="0">
              <a:solidFill>
                <a:srgbClr val="870401"/>
              </a:solidFill>
            </a:endParaRP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dbl">
            <a:solidFill>
              <a:srgbClr val="E87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203200" y="114300"/>
            <a:ext cx="203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0" y="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/>
              <a:t>Radiological Category:</a:t>
            </a:r>
            <a:endParaRPr lang="en-US" sz="1200" b="1" dirty="0">
              <a:solidFill>
                <a:srgbClr val="EC2D00"/>
              </a:solidFill>
            </a:endParaRPr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4191000" y="0"/>
            <a:ext cx="1828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Principal Modality (1):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/>
              <a:t>Principal Modality (2):</a:t>
            </a:r>
            <a:endParaRPr lang="en-US" sz="1200" b="1">
              <a:solidFill>
                <a:srgbClr val="EC2D00"/>
              </a:solidFill>
            </a:endParaRPr>
          </a:p>
        </p:txBody>
      </p:sp>
      <p:sp>
        <p:nvSpPr>
          <p:cNvPr id="4112" name="Text Box 19"/>
          <p:cNvSpPr txBox="1">
            <a:spLocks noChangeArrowheads="1"/>
          </p:cNvSpPr>
          <p:nvPr/>
        </p:nvSpPr>
        <p:spPr bwMode="auto">
          <a:xfrm>
            <a:off x="1676400" y="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870401"/>
                </a:solidFill>
              </a:rPr>
              <a:t>Ultrasound</a:t>
            </a:r>
            <a:endParaRPr lang="en-US" sz="1200" dirty="0">
              <a:solidFill>
                <a:srgbClr val="870401"/>
              </a:solidFill>
            </a:endParaRPr>
          </a:p>
        </p:txBody>
      </p:sp>
      <p:sp>
        <p:nvSpPr>
          <p:cNvPr id="4113" name="Text Box 20"/>
          <p:cNvSpPr txBox="1">
            <a:spLocks noChangeArrowheads="1"/>
          </p:cNvSpPr>
          <p:nvPr/>
        </p:nvSpPr>
        <p:spPr bwMode="auto">
          <a:xfrm>
            <a:off x="5867400" y="258763"/>
            <a:ext cx="3124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870401"/>
                </a:solidFill>
              </a:rPr>
              <a:t>MR</a:t>
            </a:r>
            <a:endParaRPr lang="en-US" sz="1200" dirty="0">
              <a:solidFill>
                <a:srgbClr val="870401"/>
              </a:solidFill>
            </a:endParaRPr>
          </a:p>
        </p:txBody>
      </p:sp>
      <p:sp>
        <p:nvSpPr>
          <p:cNvPr id="4114" name="Text Box 21"/>
          <p:cNvSpPr txBox="1">
            <a:spLocks noChangeArrowheads="1"/>
          </p:cNvSpPr>
          <p:nvPr/>
        </p:nvSpPr>
        <p:spPr bwMode="auto">
          <a:xfrm>
            <a:off x="5867400" y="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870401"/>
                </a:solidFill>
              </a:rPr>
              <a:t>Ultrasound</a:t>
            </a:r>
            <a:endParaRPr lang="en-US" sz="1200" dirty="0">
              <a:solidFill>
                <a:srgbClr val="870401"/>
              </a:solidFill>
            </a:endParaRPr>
          </a:p>
        </p:txBody>
      </p:sp>
      <p:pic>
        <p:nvPicPr>
          <p:cNvPr id="4115" name="Picture 22" descr="icf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46482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 b="1" dirty="0" err="1" smtClean="0">
                <a:solidFill>
                  <a:srgbClr val="870401"/>
                </a:solidFill>
              </a:rPr>
              <a:t>Bronchopulmonary</a:t>
            </a:r>
            <a:r>
              <a:rPr lang="en-US" sz="1600" b="1" dirty="0" smtClean="0">
                <a:solidFill>
                  <a:srgbClr val="870401"/>
                </a:solidFill>
              </a:rPr>
              <a:t> sequestration is a congenital area of abnormal lung that does not connect to the bronchial tree or pulmonary arteries.   The arterial supply is typically from a systemic source off of the descending aorta as seen in this case. </a:t>
            </a:r>
          </a:p>
          <a:p>
            <a:pPr marL="0" indent="0" eaLnBrk="1" hangingPunct="1">
              <a:buFontTx/>
              <a:buNone/>
            </a:pPr>
            <a:endParaRPr lang="en-US" sz="1600" b="1" dirty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There are two types: </a:t>
            </a:r>
            <a:r>
              <a:rPr lang="en-US" sz="1600" b="1" dirty="0" err="1">
                <a:solidFill>
                  <a:srgbClr val="870401"/>
                </a:solidFill>
              </a:rPr>
              <a:t>i</a:t>
            </a:r>
            <a:r>
              <a:rPr lang="en-US" sz="1600" b="1" dirty="0" err="1" smtClean="0">
                <a:solidFill>
                  <a:srgbClr val="870401"/>
                </a:solidFill>
              </a:rPr>
              <a:t>ntralobar</a:t>
            </a:r>
            <a:r>
              <a:rPr lang="en-US" sz="1600" b="1" dirty="0" smtClean="0">
                <a:solidFill>
                  <a:srgbClr val="870401"/>
                </a:solidFill>
              </a:rPr>
              <a:t> and </a:t>
            </a:r>
            <a:r>
              <a:rPr lang="en-US" sz="1600" b="1" dirty="0" err="1" smtClean="0">
                <a:solidFill>
                  <a:srgbClr val="870401"/>
                </a:solidFill>
              </a:rPr>
              <a:t>extralobar</a:t>
            </a:r>
            <a:r>
              <a:rPr lang="en-US" sz="1600" b="1" dirty="0" smtClean="0">
                <a:solidFill>
                  <a:srgbClr val="870401"/>
                </a:solidFill>
              </a:rPr>
              <a:t>.  </a:t>
            </a:r>
            <a:r>
              <a:rPr lang="en-US" sz="1600" b="1" dirty="0" err="1" smtClean="0">
                <a:solidFill>
                  <a:srgbClr val="870401"/>
                </a:solidFill>
              </a:rPr>
              <a:t>Intralobar</a:t>
            </a:r>
            <a:r>
              <a:rPr lang="en-US" sz="1600" b="1" dirty="0" smtClean="0">
                <a:solidFill>
                  <a:srgbClr val="870401"/>
                </a:solidFill>
              </a:rPr>
              <a:t> sequestrations have venous drainage into the inferior pulmonary vein.  </a:t>
            </a:r>
            <a:r>
              <a:rPr lang="en-US" sz="1600" b="1" dirty="0" err="1" smtClean="0">
                <a:solidFill>
                  <a:srgbClr val="870401"/>
                </a:solidFill>
              </a:rPr>
              <a:t>Extralobar</a:t>
            </a:r>
            <a:r>
              <a:rPr lang="en-US" sz="1600" b="1" dirty="0" smtClean="0">
                <a:solidFill>
                  <a:srgbClr val="870401"/>
                </a:solidFill>
              </a:rPr>
              <a:t> has systemic venous drainage.   The venous drainage was not able to be delineated in this case.</a:t>
            </a:r>
          </a:p>
          <a:p>
            <a:pPr marL="0" indent="0" eaLnBrk="1" hangingPunct="1">
              <a:buFontTx/>
              <a:buNone/>
            </a:pPr>
            <a:endParaRPr lang="en-US" sz="1600" b="1" dirty="0" smtClean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On antenatal ultrasound, an echogenic homogeneous lung mass is identified.  There is also </a:t>
            </a:r>
            <a:r>
              <a:rPr lang="en-US" sz="1600" b="1" dirty="0">
                <a:solidFill>
                  <a:srgbClr val="870401"/>
                </a:solidFill>
              </a:rPr>
              <a:t>D</a:t>
            </a:r>
            <a:r>
              <a:rPr lang="en-US" sz="1600" b="1" dirty="0" smtClean="0">
                <a:solidFill>
                  <a:srgbClr val="870401"/>
                </a:solidFill>
              </a:rPr>
              <a:t>oppler demonstration of systemic arterial supply, which we saw in this case.</a:t>
            </a:r>
          </a:p>
          <a:p>
            <a:pPr marL="0" indent="0" eaLnBrk="1" hangingPunct="1">
              <a:buFontTx/>
              <a:buNone/>
            </a:pPr>
            <a:endParaRPr lang="en-US" sz="1600" b="1" dirty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Fetal MR demonstrates a homogenous mass with high T2 signal, and systemic arterial supply may sometimes be demonstrated on MR, but was not in this case. </a:t>
            </a:r>
          </a:p>
          <a:p>
            <a:pPr marL="0" indent="0" eaLnBrk="1" hangingPunct="1"/>
            <a:endParaRPr lang="en-US" sz="1600" b="1" dirty="0" smtClean="0">
              <a:solidFill>
                <a:srgbClr val="870401"/>
              </a:solidFill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819400" y="152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Discussion</a:t>
            </a:r>
          </a:p>
        </p:txBody>
      </p:sp>
      <p:pic>
        <p:nvPicPr>
          <p:cNvPr id="10245" name="Picture 8" descr="icf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25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29774"/>
            <a:ext cx="8686800" cy="3785652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sz="1600" b="1" dirty="0" smtClean="0">
                <a:solidFill>
                  <a:srgbClr val="870401"/>
                </a:solidFill>
              </a:rPr>
              <a:t>CPAM – </a:t>
            </a:r>
            <a:r>
              <a:rPr lang="en-US" sz="1600" b="1" dirty="0" err="1" smtClean="0">
                <a:solidFill>
                  <a:srgbClr val="870401"/>
                </a:solidFill>
              </a:rPr>
              <a:t>Bronchopulmonary</a:t>
            </a:r>
            <a:r>
              <a:rPr lang="en-US" sz="1600" b="1" dirty="0" smtClean="0">
                <a:solidFill>
                  <a:srgbClr val="870401"/>
                </a:solidFill>
              </a:rPr>
              <a:t> Sequestration Hybrid</a:t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endParaRPr lang="en-US" sz="1600" b="1" dirty="0" smtClean="0">
              <a:solidFill>
                <a:srgbClr val="870401"/>
              </a:solidFill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3124200" y="381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Diagnosis</a:t>
            </a:r>
          </a:p>
        </p:txBody>
      </p:sp>
      <p:pic>
        <p:nvPicPr>
          <p:cNvPr id="11269" name="Picture 8" descr="icf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234500"/>
            <a:ext cx="8686800" cy="5509200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sz="1600" b="1" dirty="0" smtClean="0">
                <a:solidFill>
                  <a:srgbClr val="870401"/>
                </a:solidFill>
              </a:rPr>
              <a:t>Cass DL et al. Cystic Lung Lesions with Systemic Arterial Blood Supply: A Hybrid of Congenital Cystic </a:t>
            </a:r>
            <a:r>
              <a:rPr lang="en-US" sz="1600" b="1" dirty="0" err="1" smtClean="0">
                <a:solidFill>
                  <a:srgbClr val="870401"/>
                </a:solidFill>
              </a:rPr>
              <a:t>Adenomatoid</a:t>
            </a:r>
            <a:r>
              <a:rPr lang="en-US" sz="1600" b="1" dirty="0" smtClean="0">
                <a:solidFill>
                  <a:srgbClr val="870401"/>
                </a:solidFill>
              </a:rPr>
              <a:t> Malformation and </a:t>
            </a:r>
            <a:r>
              <a:rPr lang="en-US" sz="1600" b="1" dirty="0" err="1" smtClean="0">
                <a:solidFill>
                  <a:srgbClr val="870401"/>
                </a:solidFill>
              </a:rPr>
              <a:t>Bronchopulmonary</a:t>
            </a:r>
            <a:r>
              <a:rPr lang="en-US" sz="1600" b="1" dirty="0" smtClean="0">
                <a:solidFill>
                  <a:srgbClr val="870401"/>
                </a:solidFill>
              </a:rPr>
              <a:t> Sequestration. J </a:t>
            </a:r>
            <a:r>
              <a:rPr lang="en-US" sz="1600" b="1" dirty="0" err="1" smtClean="0">
                <a:solidFill>
                  <a:srgbClr val="870401"/>
                </a:solidFill>
              </a:rPr>
              <a:t>Ped</a:t>
            </a:r>
            <a:r>
              <a:rPr lang="en-US" sz="1600" b="1" dirty="0" smtClean="0">
                <a:solidFill>
                  <a:srgbClr val="870401"/>
                </a:solidFill>
              </a:rPr>
              <a:t> </a:t>
            </a:r>
            <a:r>
              <a:rPr lang="en-US" sz="1600" b="1" dirty="0" err="1" smtClean="0">
                <a:solidFill>
                  <a:srgbClr val="870401"/>
                </a:solidFill>
              </a:rPr>
              <a:t>Surg</a:t>
            </a:r>
            <a:r>
              <a:rPr lang="en-US" sz="1600" b="1" dirty="0" smtClean="0">
                <a:solidFill>
                  <a:srgbClr val="870401"/>
                </a:solidFill>
              </a:rPr>
              <a:t>, </a:t>
            </a:r>
            <a:r>
              <a:rPr lang="en-US" sz="1600" b="1" dirty="0" err="1" smtClean="0">
                <a:solidFill>
                  <a:srgbClr val="870401"/>
                </a:solidFill>
              </a:rPr>
              <a:t>Vol</a:t>
            </a:r>
            <a:r>
              <a:rPr lang="en-US" sz="1600" b="1" dirty="0" smtClean="0">
                <a:solidFill>
                  <a:srgbClr val="870401"/>
                </a:solidFill>
              </a:rPr>
              <a:t> 32, No &amp; (Jul), 1997: pp. 986-990.</a:t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>
                <a:solidFill>
                  <a:srgbClr val="870401"/>
                </a:solidFill>
              </a:rPr>
              <a:t/>
            </a:r>
            <a:br>
              <a:rPr lang="en-US" sz="1600" b="1" dirty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>Donnelly L. Pediatric Imaging: The Fundamentals. Saunders-Elsevier © 2009. pp. 36-40.</a:t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>
                <a:solidFill>
                  <a:srgbClr val="870401"/>
                </a:solidFill>
              </a:rPr>
              <a:t/>
            </a:r>
            <a:br>
              <a:rPr lang="en-US" sz="1600" b="1" dirty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>Middleton W et al. Ultrasound: The Requisites. 2</a:t>
            </a:r>
            <a:r>
              <a:rPr lang="en-US" sz="1600" b="1" baseline="30000" dirty="0" smtClean="0">
                <a:solidFill>
                  <a:srgbClr val="870401"/>
                </a:solidFill>
              </a:rPr>
              <a:t>nd</a:t>
            </a:r>
            <a:r>
              <a:rPr lang="en-US" sz="1600" b="1" dirty="0" smtClean="0">
                <a:solidFill>
                  <a:srgbClr val="870401"/>
                </a:solidFill>
              </a:rPr>
              <a:t> edition. Mosby-Elsevier © 2004. pp. 424-426.</a:t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r>
              <a:rPr lang="en-US" sz="1600" b="1" dirty="0" smtClean="0">
                <a:solidFill>
                  <a:srgbClr val="870401"/>
                </a:solidFill>
              </a:rPr>
              <a:t/>
            </a:r>
            <a:br>
              <a:rPr lang="en-US" sz="1600" b="1" dirty="0" smtClean="0">
                <a:solidFill>
                  <a:srgbClr val="870401"/>
                </a:solidFill>
              </a:rPr>
            </a:br>
            <a:endParaRPr lang="en-US" sz="1600" b="1" dirty="0" smtClean="0">
              <a:solidFill>
                <a:srgbClr val="870401"/>
              </a:solidFill>
            </a:endParaRP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124200" y="381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References</a:t>
            </a:r>
          </a:p>
        </p:txBody>
      </p:sp>
      <p:pic>
        <p:nvPicPr>
          <p:cNvPr id="12293" name="Picture 7" descr="icf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533400"/>
          </a:xfrm>
          <a:noFill/>
        </p:spPr>
        <p:txBody>
          <a:bodyPr/>
          <a:lstStyle/>
          <a:p>
            <a:pPr eaLnBrk="1" hangingPunct="1"/>
            <a:r>
              <a:rPr lang="en-US" sz="2000" b="1" smtClean="0"/>
              <a:t>Case History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229600" cy="4267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31 year old female at 19 weeks gestation with complaints of spotting is referred for ultrasound workup including fetal anatomic survey. </a:t>
            </a:r>
          </a:p>
          <a:p>
            <a:pPr eaLnBrk="1" hangingPunct="1"/>
            <a:endParaRPr lang="en-US" sz="1600" b="1" dirty="0" smtClean="0">
              <a:solidFill>
                <a:srgbClr val="870401"/>
              </a:solidFill>
            </a:endParaRPr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5" name="Picture 9" descr="icf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895600" y="228600"/>
            <a:ext cx="344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Radiological Presentations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" y="457200"/>
            <a:ext cx="389136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64" y="475658"/>
            <a:ext cx="3752592" cy="28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3" y="3328193"/>
            <a:ext cx="452410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3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895600" y="228600"/>
            <a:ext cx="344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Radiological Presentations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426052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23357"/>
            <a:ext cx="4992603" cy="336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56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895600" y="228600"/>
            <a:ext cx="344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Radiological Presentations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0576"/>
            <a:ext cx="2743200" cy="370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21782"/>
            <a:ext cx="2133600" cy="216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2057400" cy="189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819400" cy="350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98547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BTFE Coronal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3429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BTFE Axial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61205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T2 Axial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6544" y="4809333"/>
            <a:ext cx="173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T2 Sagittal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1991032"/>
            <a:ext cx="75184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 dirty="0">
                <a:solidFill>
                  <a:srgbClr val="9E1E00"/>
                </a:solidFill>
              </a:rPr>
              <a:t> </a:t>
            </a:r>
            <a:r>
              <a:rPr lang="en-US" sz="1600" b="1" dirty="0" smtClean="0">
                <a:solidFill>
                  <a:srgbClr val="9E1E00"/>
                </a:solidFill>
              </a:rPr>
              <a:t>Congenital Pulmonary Airway Malformation</a:t>
            </a:r>
            <a:endParaRPr lang="en-US" sz="1600" b="1" dirty="0">
              <a:solidFill>
                <a:srgbClr val="9E1E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 dirty="0">
                <a:solidFill>
                  <a:srgbClr val="9E1E00"/>
                </a:solidFill>
              </a:rPr>
              <a:t> </a:t>
            </a:r>
            <a:r>
              <a:rPr lang="en-US" sz="1600" b="1" dirty="0" err="1" smtClean="0">
                <a:solidFill>
                  <a:srgbClr val="9E1E00"/>
                </a:solidFill>
              </a:rPr>
              <a:t>Bronchopulmonary</a:t>
            </a:r>
            <a:r>
              <a:rPr lang="en-US" sz="1600" b="1" dirty="0" smtClean="0">
                <a:solidFill>
                  <a:srgbClr val="9E1E00"/>
                </a:solidFill>
              </a:rPr>
              <a:t> Sequestration</a:t>
            </a:r>
            <a:endParaRPr lang="en-US" sz="1600" b="1" dirty="0">
              <a:solidFill>
                <a:srgbClr val="9E1E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 dirty="0">
                <a:solidFill>
                  <a:srgbClr val="9E1E00"/>
                </a:solidFill>
              </a:rPr>
              <a:t> </a:t>
            </a:r>
            <a:r>
              <a:rPr lang="en-US" sz="1600" b="1" dirty="0" smtClean="0">
                <a:solidFill>
                  <a:srgbClr val="9E1E00"/>
                </a:solidFill>
              </a:rPr>
              <a:t>Bronchogenic Cyst</a:t>
            </a:r>
            <a:endParaRPr lang="en-US" sz="1600" b="1" dirty="0">
              <a:solidFill>
                <a:srgbClr val="9E1E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 dirty="0">
                <a:solidFill>
                  <a:srgbClr val="9E1E00"/>
                </a:solidFill>
              </a:rPr>
              <a:t> </a:t>
            </a:r>
            <a:r>
              <a:rPr lang="en-US" sz="1600" b="1" dirty="0" smtClean="0">
                <a:solidFill>
                  <a:srgbClr val="9E1E00"/>
                </a:solidFill>
              </a:rPr>
              <a:t>Bronchial Atresia</a:t>
            </a: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 dirty="0">
                <a:solidFill>
                  <a:srgbClr val="9E1E00"/>
                </a:solidFill>
              </a:rPr>
              <a:t> </a:t>
            </a:r>
            <a:r>
              <a:rPr lang="en-US" sz="1600" b="1" dirty="0" smtClean="0">
                <a:solidFill>
                  <a:srgbClr val="9E1E00"/>
                </a:solidFill>
              </a:rPr>
              <a:t>Congenital Diaphragmatic Hernia</a:t>
            </a:r>
            <a:endParaRPr lang="en-US" sz="1600" b="1" dirty="0">
              <a:solidFill>
                <a:srgbClr val="9E1E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</a:pPr>
            <a:endParaRPr lang="en-US" sz="1600" b="1" dirty="0">
              <a:solidFill>
                <a:srgbClr val="9E1E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endParaRPr lang="en-US" sz="1600" b="1" dirty="0">
              <a:solidFill>
                <a:srgbClr val="9E1E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endParaRPr lang="en-US" sz="1600" b="1" dirty="0">
              <a:solidFill>
                <a:srgbClr val="9E1E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endParaRPr lang="en-US" sz="1600" b="1" dirty="0">
              <a:solidFill>
                <a:srgbClr val="9E1E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8000" y="1028700"/>
            <a:ext cx="772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Which one of the following is your choice for the appropriate diagnosis? </a:t>
            </a:r>
            <a:r>
              <a:rPr lang="en-US" sz="1600" b="1">
                <a:solidFill>
                  <a:srgbClr val="E87400"/>
                </a:solidFill>
              </a:rPr>
              <a:t>After your selection, go to next page.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/>
              <a:t>Test Your Diagnosis</a:t>
            </a: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198" name="Picture 9" descr="icf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488470"/>
            <a:ext cx="8610600" cy="1569660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sz="1600" b="1" dirty="0" smtClean="0">
                <a:solidFill>
                  <a:srgbClr val="870401"/>
                </a:solidFill>
              </a:rPr>
              <a:t>Ultrasound examination demonstrates a large heterogeneous left </a:t>
            </a:r>
            <a:r>
              <a:rPr lang="en-US" sz="1600" b="1" dirty="0" err="1" smtClean="0">
                <a:solidFill>
                  <a:srgbClr val="870401"/>
                </a:solidFill>
              </a:rPr>
              <a:t>intrathoracic</a:t>
            </a:r>
            <a:r>
              <a:rPr lang="en-US" sz="1600" b="1" dirty="0" smtClean="0">
                <a:solidFill>
                  <a:srgbClr val="870401"/>
                </a:solidFill>
              </a:rPr>
              <a:t> mixed solid and cystic mass, which abuts the left </a:t>
            </a:r>
            <a:r>
              <a:rPr lang="en-US" sz="1600" b="1" dirty="0" err="1" smtClean="0">
                <a:solidFill>
                  <a:srgbClr val="870401"/>
                </a:solidFill>
              </a:rPr>
              <a:t>hemidiaphragm</a:t>
            </a:r>
            <a:r>
              <a:rPr lang="en-US" sz="1600" b="1" dirty="0" smtClean="0">
                <a:solidFill>
                  <a:srgbClr val="870401"/>
                </a:solidFill>
              </a:rPr>
              <a:t>.  Color Doppler evaluation identifies a vessel with arterial waveform which appears to arise from the descending thoracic aorta, feeding this mass.  MR demonstrates similar findings, although the feeding artery was not able to be identified.</a:t>
            </a:r>
            <a:br>
              <a:rPr lang="en-US" sz="1600" b="1" dirty="0" smtClean="0">
                <a:solidFill>
                  <a:srgbClr val="870401"/>
                </a:solidFill>
              </a:rPr>
            </a:br>
            <a:endParaRPr lang="en-US" sz="1600" b="1" dirty="0" smtClean="0">
              <a:solidFill>
                <a:srgbClr val="870401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4400" y="3810000"/>
            <a:ext cx="751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 dirty="0">
                <a:solidFill>
                  <a:srgbClr val="870401"/>
                </a:solidFill>
              </a:rPr>
              <a:t> </a:t>
            </a:r>
            <a:r>
              <a:rPr lang="en-US" sz="1600" b="1" dirty="0" smtClean="0">
                <a:solidFill>
                  <a:srgbClr val="870401"/>
                </a:solidFill>
              </a:rPr>
              <a:t>CPAM</a:t>
            </a:r>
            <a:endParaRPr lang="en-US" sz="1600" b="1" dirty="0">
              <a:solidFill>
                <a:srgbClr val="87040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 dirty="0">
                <a:solidFill>
                  <a:srgbClr val="870401"/>
                </a:solidFill>
              </a:rPr>
              <a:t> </a:t>
            </a:r>
            <a:r>
              <a:rPr lang="en-US" sz="1600" b="1" dirty="0" err="1" smtClean="0">
                <a:solidFill>
                  <a:srgbClr val="870401"/>
                </a:solidFill>
              </a:rPr>
              <a:t>Bronchopulmonary</a:t>
            </a:r>
            <a:r>
              <a:rPr lang="en-US" sz="1600" b="1" dirty="0" smtClean="0">
                <a:solidFill>
                  <a:srgbClr val="870401"/>
                </a:solidFill>
              </a:rPr>
              <a:t> Sequestration</a:t>
            </a:r>
            <a:endParaRPr lang="en-US" sz="1600" b="1" dirty="0">
              <a:solidFill>
                <a:srgbClr val="87040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 dirty="0">
                <a:solidFill>
                  <a:srgbClr val="870401"/>
                </a:solidFill>
              </a:rPr>
              <a:t> </a:t>
            </a:r>
            <a:r>
              <a:rPr lang="en-US" sz="1600" b="1" dirty="0" smtClean="0">
                <a:solidFill>
                  <a:srgbClr val="870401"/>
                </a:solidFill>
              </a:rPr>
              <a:t>CPAM – </a:t>
            </a:r>
            <a:r>
              <a:rPr lang="en-US" sz="1600" b="1" dirty="0" err="1" smtClean="0">
                <a:solidFill>
                  <a:srgbClr val="870401"/>
                </a:solidFill>
              </a:rPr>
              <a:t>Bronchopulmonary</a:t>
            </a:r>
            <a:r>
              <a:rPr lang="en-US" sz="1600" b="1" dirty="0" smtClean="0">
                <a:solidFill>
                  <a:srgbClr val="870401"/>
                </a:solidFill>
              </a:rPr>
              <a:t> Sequestration Hybrid</a:t>
            </a:r>
            <a:endParaRPr lang="en-US" sz="1600" b="1" dirty="0">
              <a:solidFill>
                <a:srgbClr val="87040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200000"/>
            </a:pPr>
            <a:endParaRPr lang="en-US" sz="1600" b="1" dirty="0">
              <a:solidFill>
                <a:srgbClr val="87040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132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Findings: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3352800"/>
            <a:ext cx="173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Differentials: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2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2743200" y="228600"/>
            <a:ext cx="358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Findings and Differentials</a:t>
            </a:r>
          </a:p>
        </p:txBody>
      </p:sp>
      <p:pic>
        <p:nvPicPr>
          <p:cNvPr id="9224" name="Picture 11" descr="icf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8650"/>
            <a:ext cx="8229600" cy="501015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Although CPAM (Congenital Pulmonary Airways Malformation) and sequestration are congenital lung tumors classically described as having distinct embryology, pathology and natural history, occasionally lung masses may demonstrates features of both.</a:t>
            </a:r>
          </a:p>
          <a:p>
            <a:pPr marL="0" indent="0" eaLnBrk="1" hangingPunct="1">
              <a:buFontTx/>
              <a:buNone/>
            </a:pPr>
            <a:endParaRPr lang="en-US" sz="1600" b="1" dirty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In this case, we see a mass that has both cystic and solid components, and appears heterogeneous on ultrasound, which strongly suggests CPAM, as sequestration would generally present as a homogenous echogenic mass.  However, the mass is situated in the lower lobe abutting the diaphragm, and color </a:t>
            </a:r>
            <a:r>
              <a:rPr lang="en-US" sz="1600" b="1" dirty="0">
                <a:solidFill>
                  <a:srgbClr val="870401"/>
                </a:solidFill>
              </a:rPr>
              <a:t>D</a:t>
            </a:r>
            <a:r>
              <a:rPr lang="en-US" sz="1600" b="1" dirty="0" smtClean="0">
                <a:solidFill>
                  <a:srgbClr val="870401"/>
                </a:solidFill>
              </a:rPr>
              <a:t>oppler clearly demonstrates  a feeding artery which arises from the systemic arterial system, the descending thoracic aorta, which is the hallmark of </a:t>
            </a:r>
            <a:r>
              <a:rPr lang="en-US" sz="1600" b="1" dirty="0" err="1" smtClean="0">
                <a:solidFill>
                  <a:srgbClr val="870401"/>
                </a:solidFill>
              </a:rPr>
              <a:t>bronchopulmonary</a:t>
            </a:r>
            <a:r>
              <a:rPr lang="en-US" sz="1600" b="1" dirty="0" smtClean="0">
                <a:solidFill>
                  <a:srgbClr val="870401"/>
                </a:solidFill>
              </a:rPr>
              <a:t> sequestration.</a:t>
            </a:r>
          </a:p>
          <a:p>
            <a:pPr marL="0" indent="0" eaLnBrk="1" hangingPunct="1">
              <a:buFontTx/>
              <a:buNone/>
            </a:pPr>
            <a:endParaRPr lang="en-US" sz="1600" b="1" dirty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In 1996, UCSF and CHOP conducted an evaluation of 130 fetal lung lesions, and </a:t>
            </a:r>
            <a:r>
              <a:rPr lang="en-US" sz="1600" b="1" dirty="0" err="1" smtClean="0">
                <a:solidFill>
                  <a:srgbClr val="870401"/>
                </a:solidFill>
              </a:rPr>
              <a:t>fo</a:t>
            </a:r>
            <a:r>
              <a:rPr lang="en-US" sz="1600" b="1" dirty="0" smtClean="0">
                <a:solidFill>
                  <a:srgbClr val="870401"/>
                </a:solidFill>
              </a:rPr>
              <a:t> these 130, 6 were found on pathology to actually be hybrids of both CPAM and </a:t>
            </a:r>
            <a:r>
              <a:rPr lang="en-US" sz="1600" b="1" dirty="0" err="1" smtClean="0">
                <a:solidFill>
                  <a:srgbClr val="870401"/>
                </a:solidFill>
              </a:rPr>
              <a:t>Bronchopulmonary</a:t>
            </a:r>
            <a:r>
              <a:rPr lang="en-US" sz="1600" b="1" dirty="0" smtClean="0">
                <a:solidFill>
                  <a:srgbClr val="870401"/>
                </a:solidFill>
              </a:rPr>
              <a:t> sequestration. </a:t>
            </a:r>
          </a:p>
          <a:p>
            <a:pPr marL="0" indent="0" eaLnBrk="1" hangingPunct="1">
              <a:buFontTx/>
              <a:buNone/>
            </a:pPr>
            <a:endParaRPr lang="en-US" sz="1600" b="1" dirty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The following slides discuss CPAM and </a:t>
            </a:r>
            <a:r>
              <a:rPr lang="en-US" sz="1600" b="1" dirty="0" err="1" smtClean="0">
                <a:solidFill>
                  <a:srgbClr val="870401"/>
                </a:solidFill>
              </a:rPr>
              <a:t>bronchopulmonary</a:t>
            </a:r>
            <a:r>
              <a:rPr lang="en-US" sz="1600" b="1" dirty="0" smtClean="0">
                <a:solidFill>
                  <a:srgbClr val="870401"/>
                </a:solidFill>
              </a:rPr>
              <a:t> sequestration further individually. </a:t>
            </a:r>
          </a:p>
          <a:p>
            <a:pPr marL="0" indent="0" eaLnBrk="1" hangingPunct="1"/>
            <a:endParaRPr lang="en-US" sz="1600" b="1" dirty="0" smtClean="0">
              <a:solidFill>
                <a:srgbClr val="870401"/>
              </a:solidFill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819400" y="152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Discussion</a:t>
            </a:r>
          </a:p>
        </p:txBody>
      </p:sp>
      <p:pic>
        <p:nvPicPr>
          <p:cNvPr id="10245" name="Picture 8" descr="icf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6192"/>
            <a:ext cx="8229600" cy="5393608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Congenital Pulmonary  Airways Malformation (previously termed Congenital Cystic </a:t>
            </a:r>
            <a:r>
              <a:rPr lang="en-US" sz="1600" b="1" dirty="0" err="1" smtClean="0">
                <a:solidFill>
                  <a:srgbClr val="870401"/>
                </a:solidFill>
              </a:rPr>
              <a:t>Adenomatoid</a:t>
            </a:r>
            <a:r>
              <a:rPr lang="en-US" sz="1600" b="1" dirty="0" smtClean="0">
                <a:solidFill>
                  <a:srgbClr val="870401"/>
                </a:solidFill>
              </a:rPr>
              <a:t> Malformation) is a proliferation of </a:t>
            </a:r>
            <a:r>
              <a:rPr lang="en-US" sz="1600" b="1" dirty="0" err="1" smtClean="0">
                <a:solidFill>
                  <a:srgbClr val="870401"/>
                </a:solidFill>
              </a:rPr>
              <a:t>polypoid</a:t>
            </a:r>
            <a:r>
              <a:rPr lang="en-US" sz="1600" b="1" dirty="0" smtClean="0">
                <a:solidFill>
                  <a:srgbClr val="870401"/>
                </a:solidFill>
              </a:rPr>
              <a:t> glandular lung tissue without normal alveolar differentiation.</a:t>
            </a:r>
          </a:p>
          <a:p>
            <a:pPr marL="0" indent="0" eaLnBrk="1" hangingPunct="1">
              <a:buFontTx/>
              <a:buNone/>
            </a:pPr>
            <a:endParaRPr lang="en-US" sz="1600" b="1" dirty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CPAM is categorized into 3 types.  Type I is </a:t>
            </a:r>
            <a:r>
              <a:rPr lang="en-US" sz="1600" b="1" dirty="0" err="1" smtClean="0">
                <a:solidFill>
                  <a:srgbClr val="870401"/>
                </a:solidFill>
              </a:rPr>
              <a:t>macrocystic</a:t>
            </a:r>
            <a:r>
              <a:rPr lang="en-US" sz="1600" b="1" dirty="0" smtClean="0">
                <a:solidFill>
                  <a:srgbClr val="870401"/>
                </a:solidFill>
              </a:rPr>
              <a:t>, with large cysts measuring greater than 2 cm.  Type II is also </a:t>
            </a:r>
            <a:r>
              <a:rPr lang="en-US" sz="1600" b="1" dirty="0" err="1" smtClean="0">
                <a:solidFill>
                  <a:srgbClr val="870401"/>
                </a:solidFill>
              </a:rPr>
              <a:t>macrocystic</a:t>
            </a:r>
            <a:r>
              <a:rPr lang="en-US" sz="1600" b="1" dirty="0" smtClean="0">
                <a:solidFill>
                  <a:srgbClr val="870401"/>
                </a:solidFill>
              </a:rPr>
              <a:t>, but with more solid component, and smaller cysts, measuring less than 2 cm.  Type III is </a:t>
            </a:r>
            <a:r>
              <a:rPr lang="en-US" sz="1600" b="1" dirty="0" err="1" smtClean="0">
                <a:solidFill>
                  <a:srgbClr val="870401"/>
                </a:solidFill>
              </a:rPr>
              <a:t>microcystic</a:t>
            </a:r>
            <a:r>
              <a:rPr lang="en-US" sz="1600" b="1" dirty="0" smtClean="0">
                <a:solidFill>
                  <a:srgbClr val="870401"/>
                </a:solidFill>
              </a:rPr>
              <a:t> and no discernible individual cysts can be identified on imaging.</a:t>
            </a:r>
          </a:p>
          <a:p>
            <a:pPr marL="0" indent="0" eaLnBrk="1" hangingPunct="1">
              <a:buFontTx/>
              <a:buNone/>
            </a:pPr>
            <a:endParaRPr lang="en-US" sz="1600" b="1" dirty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On antenatal ultrasound, they present as an echogenic solid and/or cystic mass in the fetal thorax, often causing </a:t>
            </a:r>
            <a:r>
              <a:rPr lang="en-US" sz="1600" b="1" dirty="0" err="1" smtClean="0">
                <a:solidFill>
                  <a:srgbClr val="870401"/>
                </a:solidFill>
              </a:rPr>
              <a:t>mediastinal</a:t>
            </a:r>
            <a:r>
              <a:rPr lang="en-US" sz="1600" b="1" dirty="0" smtClean="0">
                <a:solidFill>
                  <a:srgbClr val="870401"/>
                </a:solidFill>
              </a:rPr>
              <a:t> shift, as was seen in this case. They may be associated with fetal </a:t>
            </a:r>
            <a:r>
              <a:rPr lang="en-US" sz="1600" b="1" dirty="0" err="1" smtClean="0">
                <a:solidFill>
                  <a:srgbClr val="870401"/>
                </a:solidFill>
              </a:rPr>
              <a:t>hydrops</a:t>
            </a:r>
            <a:r>
              <a:rPr lang="en-US" sz="1600" b="1" dirty="0" smtClean="0">
                <a:solidFill>
                  <a:srgbClr val="870401"/>
                </a:solidFill>
              </a:rPr>
              <a:t> or </a:t>
            </a:r>
            <a:r>
              <a:rPr lang="en-US" sz="1600" b="1" dirty="0" err="1" smtClean="0">
                <a:solidFill>
                  <a:srgbClr val="870401"/>
                </a:solidFill>
              </a:rPr>
              <a:t>polyhydramnios</a:t>
            </a:r>
            <a:r>
              <a:rPr lang="en-US" sz="1600" b="1" dirty="0" smtClean="0">
                <a:solidFill>
                  <a:srgbClr val="870401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1600" b="1" dirty="0" smtClean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CPAMs tend to regress over time, but if they do not, they can be treated surgically later.</a:t>
            </a:r>
          </a:p>
          <a:p>
            <a:pPr marL="0" indent="0" eaLnBrk="1" hangingPunct="1">
              <a:buFontTx/>
              <a:buNone/>
            </a:pPr>
            <a:endParaRPr lang="en-US" sz="1600" b="1" dirty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If a CPAM causes compression of the contralateral lung and subsequent fetal </a:t>
            </a:r>
            <a:r>
              <a:rPr lang="en-US" sz="1600" b="1" dirty="0" err="1" smtClean="0">
                <a:solidFill>
                  <a:srgbClr val="870401"/>
                </a:solidFill>
              </a:rPr>
              <a:t>hydrops</a:t>
            </a:r>
            <a:r>
              <a:rPr lang="en-US" sz="1600" b="1" dirty="0" smtClean="0">
                <a:solidFill>
                  <a:srgbClr val="870401"/>
                </a:solidFill>
              </a:rPr>
              <a:t>, this is associated with high mortality, and fetal surgery may be needed, or aspiration of the dominant cyst.   </a:t>
            </a:r>
            <a:endParaRPr lang="en-US" sz="1600" b="1" dirty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600" b="1" dirty="0" smtClean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600" b="1" dirty="0">
              <a:solidFill>
                <a:srgbClr val="870401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600" b="1" dirty="0" smtClean="0">
              <a:solidFill>
                <a:srgbClr val="870401"/>
              </a:solidFill>
            </a:endParaRPr>
          </a:p>
          <a:p>
            <a:pPr marL="0" indent="0" eaLnBrk="1" hangingPunct="1"/>
            <a:endParaRPr lang="en-US" sz="1600" b="1" dirty="0" smtClean="0">
              <a:solidFill>
                <a:srgbClr val="870401"/>
              </a:solidFill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819400" y="152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Discussion</a:t>
            </a:r>
          </a:p>
        </p:txBody>
      </p:sp>
      <p:pic>
        <p:nvPicPr>
          <p:cNvPr id="10245" name="Picture 8" descr="icf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835482"/>
      </p:ext>
    </p:extLst>
  </p:cSld>
  <p:clrMapOvr>
    <a:masterClrMapping/>
  </p:clrMapOvr>
</p:sld>
</file>

<file path=ppt/theme/theme1.xml><?xml version="1.0" encoding="utf-8"?>
<a:theme xmlns:a="http://schemas.openxmlformats.org/drawingml/2006/main" name="Instructions for completing case reports (03 October 2002)">
  <a:themeElements>
    <a:clrScheme name="Instructions for completing case reports (03 October 200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structions for completing case reports (03 October 200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tructions for completing case reports (03 October 200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ions for completing case reports (03 October 200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ions for completing case reports (03 October 200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ions for completing case reports (03 October 200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ions for completing case reports (03 October 200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ions for completing case reports (03 October 200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733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Instructions for completing case reports (03 October 2002)</vt:lpstr>
      <vt:lpstr>PowerPoint Presentation</vt:lpstr>
      <vt:lpstr>Case History</vt:lpstr>
      <vt:lpstr>PowerPoint Presentation</vt:lpstr>
      <vt:lpstr>PowerPoint Presentation</vt:lpstr>
      <vt:lpstr>PowerPoint Presentation</vt:lpstr>
      <vt:lpstr>PowerPoint Presentation</vt:lpstr>
      <vt:lpstr>Ultrasound examination demonstrates a large heterogeneous left intrathoracic mixed solid and cystic mass, which abuts the left hemidiaphragm.  Color Doppler evaluation identifies a vessel with arterial waveform which appears to arise from the descending thoracic aorta, feeding this mass.  MR demonstrates similar findings, although the feeding artery was not able to be identified. </vt:lpstr>
      <vt:lpstr>PowerPoint Presentation</vt:lpstr>
      <vt:lpstr>PowerPoint Presentation</vt:lpstr>
      <vt:lpstr>PowerPoint Presentation</vt:lpstr>
      <vt:lpstr>CPAM – Bronchopulmonary Sequestration Hybrid              </vt:lpstr>
      <vt:lpstr>Cass DL et al. Cystic Lung Lesions with Systemic Arterial Blood Supply: A Hybrid of Congenital Cystic Adenomatoid Malformation and Bronchopulmonary Sequestration. J Ped Surg, Vol 32, No &amp; (Jul), 1997: pp. 986-990.  Donnelly L. Pediatric Imaging: The Fundamentals. Saunders-Elsevier © 2009. pp. 36-40.  Middleton W et al. Ultrasound: The Requisites. 2nd edition. Mosby-Elsevier © 2004. pp. 424-426.              </vt:lpstr>
    </vt:vector>
  </TitlesOfParts>
  <Company>UTHHSC_Radiology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iCute</dc:creator>
  <cp:lastModifiedBy>yjabir</cp:lastModifiedBy>
  <cp:revision>16</cp:revision>
  <dcterms:created xsi:type="dcterms:W3CDTF">2002-10-03T21:06:20Z</dcterms:created>
  <dcterms:modified xsi:type="dcterms:W3CDTF">2012-03-16T17:22:21Z</dcterms:modified>
</cp:coreProperties>
</file>