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8" r:id="rId8"/>
    <p:sldId id="264" r:id="rId9"/>
    <p:sldId id="267"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modifyVerifier cryptProviderType="rsaFull" cryptAlgorithmClass="hash" cryptAlgorithmType="typeAny" cryptAlgorithmSid="4" spinCount="100000" saltData="5S0hzFu7Bi7tUMU92yfd6w==" hashData="XIG5l2brk8tIzxqBFP4UnorE3B8="/>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8704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20" autoAdjust="0"/>
    <p:restoredTop sz="86420" autoAdjust="0"/>
  </p:normalViewPr>
  <p:slideViewPr>
    <p:cSldViewPr>
      <p:cViewPr>
        <p:scale>
          <a:sx n="80" d="100"/>
          <a:sy n="80" d="100"/>
        </p:scale>
        <p:origin x="-3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B3F72D-CA48-450B-A735-F42B57042ED8}" type="slidenum">
              <a:rPr lang="en-US"/>
              <a:pPr>
                <a:defRPr/>
              </a:pPr>
              <a:t>‹#›</a:t>
            </a:fld>
            <a:endParaRPr lang="en-US"/>
          </a:p>
        </p:txBody>
      </p:sp>
    </p:spTree>
    <p:extLst>
      <p:ext uri="{BB962C8B-B14F-4D97-AF65-F5344CB8AC3E}">
        <p14:creationId xmlns:p14="http://schemas.microsoft.com/office/powerpoint/2010/main" val="1561551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791038-6134-4E1F-944C-5AB6BFEA92C3}" type="slidenum">
              <a:rPr lang="en-US"/>
              <a:pPr>
                <a:defRPr/>
              </a:pPr>
              <a:t>‹#›</a:t>
            </a:fld>
            <a:endParaRPr lang="en-US"/>
          </a:p>
        </p:txBody>
      </p:sp>
    </p:spTree>
    <p:extLst>
      <p:ext uri="{BB962C8B-B14F-4D97-AF65-F5344CB8AC3E}">
        <p14:creationId xmlns:p14="http://schemas.microsoft.com/office/powerpoint/2010/main" val="4238242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6504F3-2D19-4110-8FBA-5216915C9D89}" type="slidenum">
              <a:rPr lang="en-US"/>
              <a:pPr>
                <a:defRPr/>
              </a:pPr>
              <a:t>‹#›</a:t>
            </a:fld>
            <a:endParaRPr lang="en-US"/>
          </a:p>
        </p:txBody>
      </p:sp>
    </p:spTree>
    <p:extLst>
      <p:ext uri="{BB962C8B-B14F-4D97-AF65-F5344CB8AC3E}">
        <p14:creationId xmlns:p14="http://schemas.microsoft.com/office/powerpoint/2010/main" val="451315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351D69-82F4-4031-8279-A2C462AA8873}" type="slidenum">
              <a:rPr lang="en-US"/>
              <a:pPr>
                <a:defRPr/>
              </a:pPr>
              <a:t>‹#›</a:t>
            </a:fld>
            <a:endParaRPr lang="en-US"/>
          </a:p>
        </p:txBody>
      </p:sp>
    </p:spTree>
    <p:extLst>
      <p:ext uri="{BB962C8B-B14F-4D97-AF65-F5344CB8AC3E}">
        <p14:creationId xmlns:p14="http://schemas.microsoft.com/office/powerpoint/2010/main" val="90278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077A39-5D5F-4131-8A2C-F8CEB067B16E}" type="slidenum">
              <a:rPr lang="en-US"/>
              <a:pPr>
                <a:defRPr/>
              </a:pPr>
              <a:t>‹#›</a:t>
            </a:fld>
            <a:endParaRPr lang="en-US"/>
          </a:p>
        </p:txBody>
      </p:sp>
    </p:spTree>
    <p:extLst>
      <p:ext uri="{BB962C8B-B14F-4D97-AF65-F5344CB8AC3E}">
        <p14:creationId xmlns:p14="http://schemas.microsoft.com/office/powerpoint/2010/main" val="4020936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BBE9FE-46DD-41C7-A020-91021F47F993}" type="slidenum">
              <a:rPr lang="en-US"/>
              <a:pPr>
                <a:defRPr/>
              </a:pPr>
              <a:t>‹#›</a:t>
            </a:fld>
            <a:endParaRPr lang="en-US"/>
          </a:p>
        </p:txBody>
      </p:sp>
    </p:spTree>
    <p:extLst>
      <p:ext uri="{BB962C8B-B14F-4D97-AF65-F5344CB8AC3E}">
        <p14:creationId xmlns:p14="http://schemas.microsoft.com/office/powerpoint/2010/main" val="3040876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BCFA83D-AB07-47FE-BEFF-4D975687088A}" type="slidenum">
              <a:rPr lang="en-US"/>
              <a:pPr>
                <a:defRPr/>
              </a:pPr>
              <a:t>‹#›</a:t>
            </a:fld>
            <a:endParaRPr lang="en-US"/>
          </a:p>
        </p:txBody>
      </p:sp>
    </p:spTree>
    <p:extLst>
      <p:ext uri="{BB962C8B-B14F-4D97-AF65-F5344CB8AC3E}">
        <p14:creationId xmlns:p14="http://schemas.microsoft.com/office/powerpoint/2010/main" val="3107809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136A583-D786-42CC-B821-1271EEDE6E33}" type="slidenum">
              <a:rPr lang="en-US"/>
              <a:pPr>
                <a:defRPr/>
              </a:pPr>
              <a:t>‹#›</a:t>
            </a:fld>
            <a:endParaRPr lang="en-US"/>
          </a:p>
        </p:txBody>
      </p:sp>
    </p:spTree>
    <p:extLst>
      <p:ext uri="{BB962C8B-B14F-4D97-AF65-F5344CB8AC3E}">
        <p14:creationId xmlns:p14="http://schemas.microsoft.com/office/powerpoint/2010/main" val="3490832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D1C362-B3B7-491D-9118-1C70D625C867}" type="slidenum">
              <a:rPr lang="en-US"/>
              <a:pPr>
                <a:defRPr/>
              </a:pPr>
              <a:t>‹#›</a:t>
            </a:fld>
            <a:endParaRPr lang="en-US"/>
          </a:p>
        </p:txBody>
      </p:sp>
    </p:spTree>
    <p:extLst>
      <p:ext uri="{BB962C8B-B14F-4D97-AF65-F5344CB8AC3E}">
        <p14:creationId xmlns:p14="http://schemas.microsoft.com/office/powerpoint/2010/main" val="3657159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42527B-DF4E-432C-8E4D-B6F7B1968F5F}" type="slidenum">
              <a:rPr lang="en-US"/>
              <a:pPr>
                <a:defRPr/>
              </a:pPr>
              <a:t>‹#›</a:t>
            </a:fld>
            <a:endParaRPr lang="en-US"/>
          </a:p>
        </p:txBody>
      </p:sp>
    </p:spTree>
    <p:extLst>
      <p:ext uri="{BB962C8B-B14F-4D97-AF65-F5344CB8AC3E}">
        <p14:creationId xmlns:p14="http://schemas.microsoft.com/office/powerpoint/2010/main" val="3084157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6BD6B3-BA77-46C5-94C1-8FF68D06087A}" type="slidenum">
              <a:rPr lang="en-US"/>
              <a:pPr>
                <a:defRPr/>
              </a:pPr>
              <a:t>‹#›</a:t>
            </a:fld>
            <a:endParaRPr lang="en-US"/>
          </a:p>
        </p:txBody>
      </p:sp>
    </p:spTree>
    <p:extLst>
      <p:ext uri="{BB962C8B-B14F-4D97-AF65-F5344CB8AC3E}">
        <p14:creationId xmlns:p14="http://schemas.microsoft.com/office/powerpoint/2010/main" val="1977805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7A4E9D1-C993-4518-9DE9-22DA80B1D0C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685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2000" b="1"/>
              <a:t>Case Report # </a:t>
            </a:r>
            <a:r>
              <a:rPr lang="en-US" sz="2000" b="1" smtClean="0"/>
              <a:t>0848</a:t>
            </a:r>
            <a:endParaRPr lang="en-US" sz="2000" b="1"/>
          </a:p>
        </p:txBody>
      </p:sp>
      <p:sp>
        <p:nvSpPr>
          <p:cNvPr id="4099" name="Text Box 4"/>
          <p:cNvSpPr txBox="1">
            <a:spLocks noChangeArrowheads="1"/>
          </p:cNvSpPr>
          <p:nvPr/>
        </p:nvSpPr>
        <p:spPr bwMode="auto">
          <a:xfrm>
            <a:off x="304800" y="1524000"/>
            <a:ext cx="284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a:t>Submitted by:</a:t>
            </a:r>
          </a:p>
        </p:txBody>
      </p:sp>
      <p:sp>
        <p:nvSpPr>
          <p:cNvPr id="4100" name="Text Box 5"/>
          <p:cNvSpPr txBox="1">
            <a:spLocks noChangeArrowheads="1"/>
          </p:cNvSpPr>
          <p:nvPr/>
        </p:nvSpPr>
        <p:spPr bwMode="auto">
          <a:xfrm>
            <a:off x="2209800" y="1524000"/>
            <a:ext cx="5740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dirty="0" smtClean="0">
                <a:solidFill>
                  <a:srgbClr val="870401"/>
                </a:solidFill>
              </a:rPr>
              <a:t>David M. </a:t>
            </a:r>
            <a:r>
              <a:rPr lang="en-US" sz="1600" b="1" dirty="0" err="1" smtClean="0">
                <a:solidFill>
                  <a:srgbClr val="870401"/>
                </a:solidFill>
              </a:rPr>
              <a:t>Sada</a:t>
            </a:r>
            <a:r>
              <a:rPr lang="en-US" sz="1600" b="1" dirty="0" smtClean="0">
                <a:solidFill>
                  <a:srgbClr val="870401"/>
                </a:solidFill>
              </a:rPr>
              <a:t>, </a:t>
            </a:r>
            <a:r>
              <a:rPr lang="en-US" sz="1600" b="1" dirty="0">
                <a:solidFill>
                  <a:srgbClr val="870401"/>
                </a:solidFill>
              </a:rPr>
              <a:t>M.D.</a:t>
            </a:r>
          </a:p>
        </p:txBody>
      </p:sp>
      <p:sp>
        <p:nvSpPr>
          <p:cNvPr id="4101" name="Text Box 6"/>
          <p:cNvSpPr txBox="1">
            <a:spLocks noChangeArrowheads="1"/>
          </p:cNvSpPr>
          <p:nvPr/>
        </p:nvSpPr>
        <p:spPr bwMode="auto">
          <a:xfrm>
            <a:off x="304800" y="2133600"/>
            <a:ext cx="299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a:t>Faculty reviewer:</a:t>
            </a:r>
          </a:p>
        </p:txBody>
      </p:sp>
      <p:sp>
        <p:nvSpPr>
          <p:cNvPr id="4102" name="Text Box 7"/>
          <p:cNvSpPr txBox="1">
            <a:spLocks noChangeArrowheads="1"/>
          </p:cNvSpPr>
          <p:nvPr/>
        </p:nvSpPr>
        <p:spPr bwMode="auto">
          <a:xfrm>
            <a:off x="2209800" y="21336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dirty="0" smtClean="0">
                <a:solidFill>
                  <a:srgbClr val="870401"/>
                </a:solidFill>
              </a:rPr>
              <a:t>Susan Greenfield, D.O.</a:t>
            </a:r>
            <a:endParaRPr lang="en-US" sz="1600" b="1" dirty="0">
              <a:solidFill>
                <a:srgbClr val="870401"/>
              </a:solidFill>
            </a:endParaRPr>
          </a:p>
        </p:txBody>
      </p:sp>
      <p:sp>
        <p:nvSpPr>
          <p:cNvPr id="4103" name="Text Box 8"/>
          <p:cNvSpPr txBox="1">
            <a:spLocks noChangeArrowheads="1"/>
          </p:cNvSpPr>
          <p:nvPr/>
        </p:nvSpPr>
        <p:spPr bwMode="auto">
          <a:xfrm>
            <a:off x="304800" y="2743200"/>
            <a:ext cx="248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a:t>Date accepted:</a:t>
            </a:r>
          </a:p>
        </p:txBody>
      </p:sp>
      <p:sp>
        <p:nvSpPr>
          <p:cNvPr id="4104" name="Text Box 9"/>
          <p:cNvSpPr txBox="1">
            <a:spLocks noChangeArrowheads="1"/>
          </p:cNvSpPr>
          <p:nvPr/>
        </p:nvSpPr>
        <p:spPr bwMode="auto">
          <a:xfrm>
            <a:off x="2209800" y="2743200"/>
            <a:ext cx="6705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dirty="0" smtClean="0">
                <a:solidFill>
                  <a:srgbClr val="870401"/>
                </a:solidFill>
              </a:rPr>
              <a:t>04 January 2012</a:t>
            </a:r>
            <a:endParaRPr lang="en-US" sz="1600" b="1" dirty="0">
              <a:solidFill>
                <a:srgbClr val="870401"/>
              </a:solidFill>
            </a:endParaRPr>
          </a:p>
        </p:txBody>
      </p:sp>
      <p:sp>
        <p:nvSpPr>
          <p:cNvPr id="4105" name="Rectangle 11"/>
          <p:cNvSpPr>
            <a:spLocks noChangeArrowheads="1"/>
          </p:cNvSpPr>
          <p:nvPr/>
        </p:nvSpPr>
        <p:spPr bwMode="auto">
          <a:xfrm>
            <a:off x="0" y="0"/>
            <a:ext cx="9144000" cy="6858000"/>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6" name="Rectangle 12"/>
          <p:cNvSpPr>
            <a:spLocks noChangeArrowheads="1"/>
          </p:cNvSpPr>
          <p:nvPr/>
        </p:nvSpPr>
        <p:spPr bwMode="auto">
          <a:xfrm>
            <a:off x="0" y="0"/>
            <a:ext cx="9144000" cy="6858000"/>
          </a:xfrm>
          <a:prstGeom prst="rect">
            <a:avLst/>
          </a:prstGeom>
          <a:noFill/>
          <a:ln w="88900" cmpd="dbl">
            <a:solidFill>
              <a:srgbClr val="E874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7" name="Text Box 13"/>
          <p:cNvSpPr txBox="1">
            <a:spLocks noChangeArrowheads="1"/>
          </p:cNvSpPr>
          <p:nvPr/>
        </p:nvSpPr>
        <p:spPr bwMode="auto">
          <a:xfrm>
            <a:off x="203200" y="114300"/>
            <a:ext cx="203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4108" name="Text Box 14"/>
          <p:cNvSpPr txBox="1">
            <a:spLocks noChangeArrowheads="1"/>
          </p:cNvSpPr>
          <p:nvPr/>
        </p:nvSpPr>
        <p:spPr bwMode="auto">
          <a:xfrm>
            <a:off x="0" y="0"/>
            <a:ext cx="1905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b="1"/>
              <a:t>Radiological Category:</a:t>
            </a:r>
            <a:endParaRPr lang="en-US" sz="1200" b="1">
              <a:solidFill>
                <a:srgbClr val="EC2D00"/>
              </a:solidFill>
            </a:endParaRPr>
          </a:p>
        </p:txBody>
      </p:sp>
      <p:sp>
        <p:nvSpPr>
          <p:cNvPr id="4109" name="Text Box 15"/>
          <p:cNvSpPr txBox="1">
            <a:spLocks noChangeArrowheads="1"/>
          </p:cNvSpPr>
          <p:nvPr/>
        </p:nvSpPr>
        <p:spPr bwMode="auto">
          <a:xfrm>
            <a:off x="4191000" y="0"/>
            <a:ext cx="1828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b="1"/>
              <a:t>Principal Modality (1): </a:t>
            </a:r>
          </a:p>
          <a:p>
            <a:pPr eaLnBrk="1" hangingPunct="1">
              <a:spcBef>
                <a:spcPct val="50000"/>
              </a:spcBef>
            </a:pPr>
            <a:r>
              <a:rPr lang="en-US" sz="1200" b="1"/>
              <a:t>Principal Modality (2):</a:t>
            </a:r>
            <a:endParaRPr lang="en-US" sz="1200" b="1">
              <a:solidFill>
                <a:srgbClr val="EC2D00"/>
              </a:solidFill>
            </a:endParaRPr>
          </a:p>
        </p:txBody>
      </p:sp>
      <p:sp>
        <p:nvSpPr>
          <p:cNvPr id="4110" name="Rectangle 17"/>
          <p:cNvSpPr>
            <a:spLocks noGrp="1" noChangeArrowheads="1"/>
          </p:cNvSpPr>
          <p:nvPr>
            <p:ph type="title" idx="4294967295"/>
          </p:nvPr>
        </p:nvSpPr>
        <p:spPr>
          <a:xfrm>
            <a:off x="381000" y="3657600"/>
            <a:ext cx="8229600" cy="1143000"/>
          </a:xfrm>
          <a:noFill/>
        </p:spPr>
        <p:txBody>
          <a:bodyPr/>
          <a:lstStyle/>
          <a:p>
            <a:pPr algn="l" eaLnBrk="1" hangingPunct="1"/>
            <a:endParaRPr lang="en-US" sz="1600" b="1" dirty="0" smtClean="0">
              <a:solidFill>
                <a:srgbClr val="870401"/>
              </a:solidFill>
            </a:endParaRPr>
          </a:p>
        </p:txBody>
      </p:sp>
      <p:sp>
        <p:nvSpPr>
          <p:cNvPr id="4111" name="Rectangle 18"/>
          <p:cNvSpPr>
            <a:spLocks noGrp="1" noChangeArrowheads="1"/>
          </p:cNvSpPr>
          <p:nvPr>
            <p:ph type="body" idx="4294967295"/>
          </p:nvPr>
        </p:nvSpPr>
        <p:spPr>
          <a:xfrm>
            <a:off x="381000" y="4724400"/>
            <a:ext cx="8229600" cy="914400"/>
          </a:xfrm>
          <a:noFill/>
        </p:spPr>
        <p:txBody>
          <a:bodyPr/>
          <a:lstStyle/>
          <a:p>
            <a:pPr marL="0" indent="0" eaLnBrk="1" hangingPunct="1">
              <a:buFontTx/>
              <a:buNone/>
            </a:pPr>
            <a:endParaRPr lang="en-US" sz="1600" b="1" dirty="0" smtClean="0">
              <a:solidFill>
                <a:srgbClr val="870401"/>
              </a:solidFill>
            </a:endParaRPr>
          </a:p>
        </p:txBody>
      </p:sp>
      <p:sp>
        <p:nvSpPr>
          <p:cNvPr id="4112" name="Text Box 19"/>
          <p:cNvSpPr txBox="1">
            <a:spLocks noChangeArrowheads="1"/>
          </p:cNvSpPr>
          <p:nvPr/>
        </p:nvSpPr>
        <p:spPr bwMode="auto">
          <a:xfrm>
            <a:off x="1676400" y="0"/>
            <a:ext cx="1612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b="1" dirty="0" smtClean="0">
                <a:solidFill>
                  <a:srgbClr val="870401"/>
                </a:solidFill>
              </a:rPr>
              <a:t>Pediatric</a:t>
            </a:r>
            <a:endParaRPr lang="en-US" sz="1200" dirty="0">
              <a:solidFill>
                <a:srgbClr val="870401"/>
              </a:solidFill>
            </a:endParaRPr>
          </a:p>
        </p:txBody>
      </p:sp>
      <p:sp>
        <p:nvSpPr>
          <p:cNvPr id="4114" name="Text Box 21"/>
          <p:cNvSpPr txBox="1">
            <a:spLocks noChangeArrowheads="1"/>
          </p:cNvSpPr>
          <p:nvPr/>
        </p:nvSpPr>
        <p:spPr bwMode="auto">
          <a:xfrm>
            <a:off x="5867400" y="0"/>
            <a:ext cx="1612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b="1" dirty="0" smtClean="0">
                <a:solidFill>
                  <a:srgbClr val="870401"/>
                </a:solidFill>
              </a:rPr>
              <a:t>Conventional Radiography</a:t>
            </a:r>
            <a:endParaRPr lang="en-US" sz="1200" dirty="0">
              <a:solidFill>
                <a:srgbClr val="870401"/>
              </a:solidFill>
            </a:endParaRPr>
          </a:p>
        </p:txBody>
      </p:sp>
      <p:pic>
        <p:nvPicPr>
          <p:cNvPr id="4115" name="Picture 22" descr="icf_logo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5638800"/>
            <a:ext cx="40005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5122" name="Rectangle 4"/>
          <p:cNvSpPr>
            <a:spLocks noGrp="1" noChangeArrowheads="1"/>
          </p:cNvSpPr>
          <p:nvPr>
            <p:ph type="title" idx="4294967295"/>
          </p:nvPr>
        </p:nvSpPr>
        <p:spPr>
          <a:xfrm>
            <a:off x="457200" y="304800"/>
            <a:ext cx="8229600" cy="533400"/>
          </a:xfrm>
          <a:noFill/>
        </p:spPr>
        <p:txBody>
          <a:bodyPr/>
          <a:lstStyle/>
          <a:p>
            <a:pPr eaLnBrk="1" hangingPunct="1"/>
            <a:r>
              <a:rPr lang="en-US" sz="2000" b="1" smtClean="0"/>
              <a:t>Case History</a:t>
            </a:r>
          </a:p>
        </p:txBody>
      </p:sp>
      <p:sp>
        <p:nvSpPr>
          <p:cNvPr id="5123" name="Rectangle 5"/>
          <p:cNvSpPr>
            <a:spLocks noGrp="1" noChangeArrowheads="1"/>
          </p:cNvSpPr>
          <p:nvPr>
            <p:ph type="body" idx="4294967295"/>
          </p:nvPr>
        </p:nvSpPr>
        <p:spPr>
          <a:xfrm>
            <a:off x="381000" y="1219200"/>
            <a:ext cx="8229600" cy="4267200"/>
          </a:xfrm>
          <a:noFill/>
        </p:spPr>
        <p:txBody>
          <a:bodyPr/>
          <a:lstStyle/>
          <a:p>
            <a:pPr eaLnBrk="1" hangingPunct="1">
              <a:buFontTx/>
              <a:buNone/>
            </a:pPr>
            <a:r>
              <a:rPr lang="en-US" sz="1600" b="1" dirty="0" smtClean="0">
                <a:solidFill>
                  <a:srgbClr val="870401"/>
                </a:solidFill>
              </a:rPr>
              <a:t>Term 15 day old female with left lower leg deformity.</a:t>
            </a:r>
          </a:p>
          <a:p>
            <a:pPr eaLnBrk="1" hangingPunct="1"/>
            <a:endParaRPr lang="en-US" sz="1600" b="1" dirty="0" smtClean="0">
              <a:solidFill>
                <a:srgbClr val="870401"/>
              </a:solidFill>
            </a:endParaRPr>
          </a:p>
        </p:txBody>
      </p:sp>
      <p:grpSp>
        <p:nvGrpSpPr>
          <p:cNvPr id="5124" name="Group 6"/>
          <p:cNvGrpSpPr>
            <a:grpSpLocks/>
          </p:cNvGrpSpPr>
          <p:nvPr/>
        </p:nvGrpSpPr>
        <p:grpSpPr bwMode="auto">
          <a:xfrm>
            <a:off x="0" y="0"/>
            <a:ext cx="9144000" cy="6858000"/>
            <a:chOff x="0" y="0"/>
            <a:chExt cx="5760" cy="4320"/>
          </a:xfrm>
        </p:grpSpPr>
        <p:sp>
          <p:nvSpPr>
            <p:cNvPr id="5126" name="Rectangle 7"/>
            <p:cNvSpPr>
              <a:spLocks noChangeArrowheads="1"/>
            </p:cNvSpPr>
            <p:nvPr/>
          </p:nvSpPr>
          <p:spPr bwMode="auto">
            <a:xfrm>
              <a:off x="0" y="0"/>
              <a:ext cx="5760" cy="4320"/>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7"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pic>
        <p:nvPicPr>
          <p:cNvPr id="5125" name="Picture 9" descr="icf_logo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5638800"/>
            <a:ext cx="40005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171" name="Group 4"/>
          <p:cNvGrpSpPr>
            <a:grpSpLocks/>
          </p:cNvGrpSpPr>
          <p:nvPr/>
        </p:nvGrpSpPr>
        <p:grpSpPr bwMode="auto">
          <a:xfrm>
            <a:off x="0" y="0"/>
            <a:ext cx="9144000" cy="6858000"/>
            <a:chOff x="0" y="0"/>
            <a:chExt cx="5760" cy="4320"/>
          </a:xfrm>
        </p:grpSpPr>
        <p:sp>
          <p:nvSpPr>
            <p:cNvPr id="7173" name="Rectangle 5"/>
            <p:cNvSpPr>
              <a:spLocks noChangeArrowheads="1"/>
            </p:cNvSpPr>
            <p:nvPr/>
          </p:nvSpPr>
          <p:spPr bwMode="auto">
            <a:xfrm>
              <a:off x="0" y="0"/>
              <a:ext cx="5760" cy="4320"/>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74"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7172" name="Text Box 7"/>
          <p:cNvSpPr txBox="1">
            <a:spLocks noChangeArrowheads="1"/>
          </p:cNvSpPr>
          <p:nvPr/>
        </p:nvSpPr>
        <p:spPr bwMode="auto">
          <a:xfrm>
            <a:off x="2895600" y="228600"/>
            <a:ext cx="3443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solidFill>
                  <a:schemeClr val="bg1"/>
                </a:solidFill>
              </a:rPr>
              <a:t>Radiological Presentations</a:t>
            </a: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l="27142" t="9605" r="12309" b="5318"/>
          <a:stretch>
            <a:fillRect/>
          </a:stretch>
        </p:blipFill>
        <p:spPr bwMode="auto">
          <a:xfrm>
            <a:off x="1066800" y="741362"/>
            <a:ext cx="2514600" cy="537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l="21387" t="7692" r="9703" b="7692"/>
          <a:stretch>
            <a:fillRect/>
          </a:stretch>
        </p:blipFill>
        <p:spPr bwMode="auto">
          <a:xfrm>
            <a:off x="5043488" y="918556"/>
            <a:ext cx="2590800" cy="491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09600" y="1981200"/>
            <a:ext cx="7518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Clr>
                <a:srgbClr val="E87400"/>
              </a:buClr>
              <a:buSzPct val="200000"/>
              <a:buFontTx/>
              <a:buChar char="•"/>
            </a:pPr>
            <a:r>
              <a:rPr lang="en-US" sz="1600" b="1" dirty="0">
                <a:solidFill>
                  <a:srgbClr val="9E1E00"/>
                </a:solidFill>
              </a:rPr>
              <a:t> </a:t>
            </a:r>
            <a:r>
              <a:rPr lang="en-US" sz="1600" b="1" dirty="0" smtClean="0">
                <a:solidFill>
                  <a:srgbClr val="9E1E00"/>
                </a:solidFill>
              </a:rPr>
              <a:t>Congenital Fetal Bowing</a:t>
            </a:r>
            <a:endParaRPr lang="en-US" sz="1600" b="1" dirty="0">
              <a:solidFill>
                <a:srgbClr val="9E1E00"/>
              </a:solidFill>
            </a:endParaRPr>
          </a:p>
          <a:p>
            <a:pPr eaLnBrk="1" hangingPunct="1">
              <a:spcBef>
                <a:spcPct val="50000"/>
              </a:spcBef>
              <a:buClr>
                <a:srgbClr val="E87400"/>
              </a:buClr>
              <a:buSzPct val="200000"/>
              <a:buFontTx/>
              <a:buChar char="•"/>
            </a:pPr>
            <a:r>
              <a:rPr lang="en-US" sz="1600" b="1" dirty="0">
                <a:solidFill>
                  <a:srgbClr val="9E1E00"/>
                </a:solidFill>
              </a:rPr>
              <a:t> </a:t>
            </a:r>
            <a:r>
              <a:rPr lang="en-US" sz="1600" b="1" dirty="0" smtClean="0">
                <a:solidFill>
                  <a:srgbClr val="9E1E00"/>
                </a:solidFill>
              </a:rPr>
              <a:t>Neurofibromatosis</a:t>
            </a:r>
            <a:endParaRPr lang="en-US" sz="1600" b="1" dirty="0">
              <a:solidFill>
                <a:srgbClr val="9E1E00"/>
              </a:solidFill>
            </a:endParaRPr>
          </a:p>
          <a:p>
            <a:pPr eaLnBrk="1" hangingPunct="1">
              <a:spcBef>
                <a:spcPct val="50000"/>
              </a:spcBef>
              <a:buClr>
                <a:srgbClr val="E87400"/>
              </a:buClr>
              <a:buSzPct val="200000"/>
              <a:buFontTx/>
              <a:buChar char="•"/>
            </a:pPr>
            <a:r>
              <a:rPr lang="en-US" sz="1600" b="1" dirty="0" smtClean="0">
                <a:solidFill>
                  <a:srgbClr val="9E1E00"/>
                </a:solidFill>
              </a:rPr>
              <a:t> Physiologic Bowing</a:t>
            </a:r>
            <a:endParaRPr lang="en-US" sz="1600" b="1" dirty="0">
              <a:solidFill>
                <a:srgbClr val="9E1E00"/>
              </a:solidFill>
            </a:endParaRPr>
          </a:p>
          <a:p>
            <a:pPr eaLnBrk="1" hangingPunct="1">
              <a:spcBef>
                <a:spcPct val="50000"/>
              </a:spcBef>
              <a:buClr>
                <a:srgbClr val="E87400"/>
              </a:buClr>
              <a:buSzPct val="200000"/>
              <a:buFontTx/>
              <a:buChar char="•"/>
            </a:pPr>
            <a:r>
              <a:rPr lang="en-US" sz="1600" b="1" dirty="0">
                <a:solidFill>
                  <a:srgbClr val="9E1E00"/>
                </a:solidFill>
              </a:rPr>
              <a:t> </a:t>
            </a:r>
            <a:r>
              <a:rPr lang="en-US" sz="1600" b="1" dirty="0" smtClean="0">
                <a:solidFill>
                  <a:srgbClr val="9E1E00"/>
                </a:solidFill>
              </a:rPr>
              <a:t>Blount Disease</a:t>
            </a:r>
          </a:p>
          <a:p>
            <a:pPr eaLnBrk="1" hangingPunct="1">
              <a:spcBef>
                <a:spcPct val="50000"/>
              </a:spcBef>
              <a:buClr>
                <a:srgbClr val="E87400"/>
              </a:buClr>
              <a:buSzPct val="200000"/>
              <a:buFontTx/>
              <a:buChar char="•"/>
            </a:pPr>
            <a:r>
              <a:rPr lang="en-US" sz="1600" b="1" dirty="0">
                <a:solidFill>
                  <a:srgbClr val="9E1E00"/>
                </a:solidFill>
              </a:rPr>
              <a:t> </a:t>
            </a:r>
            <a:r>
              <a:rPr lang="en-US" sz="1600" b="1" dirty="0" smtClean="0">
                <a:solidFill>
                  <a:srgbClr val="9E1E00"/>
                </a:solidFill>
              </a:rPr>
              <a:t>Fibrous Dysplasia</a:t>
            </a:r>
          </a:p>
          <a:p>
            <a:pPr eaLnBrk="1" hangingPunct="1">
              <a:spcBef>
                <a:spcPct val="50000"/>
              </a:spcBef>
              <a:buClr>
                <a:srgbClr val="E87400"/>
              </a:buClr>
              <a:buSzPct val="200000"/>
              <a:buFontTx/>
              <a:buChar char="•"/>
            </a:pPr>
            <a:r>
              <a:rPr lang="en-US" sz="1600" b="1" dirty="0">
                <a:solidFill>
                  <a:srgbClr val="9E1E00"/>
                </a:solidFill>
              </a:rPr>
              <a:t> </a:t>
            </a:r>
            <a:r>
              <a:rPr lang="en-US" sz="1600" b="1" dirty="0" smtClean="0">
                <a:solidFill>
                  <a:srgbClr val="9E1E00"/>
                </a:solidFill>
              </a:rPr>
              <a:t>Rickets</a:t>
            </a:r>
            <a:endParaRPr lang="en-US" sz="1600" b="1" dirty="0">
              <a:solidFill>
                <a:srgbClr val="9E1E00"/>
              </a:solidFill>
            </a:endParaRPr>
          </a:p>
          <a:p>
            <a:pPr eaLnBrk="1" hangingPunct="1">
              <a:spcBef>
                <a:spcPct val="50000"/>
              </a:spcBef>
              <a:buClr>
                <a:srgbClr val="E87400"/>
              </a:buClr>
              <a:buSzPct val="200000"/>
              <a:buFontTx/>
              <a:buChar char="•"/>
            </a:pPr>
            <a:endParaRPr lang="en-US" sz="1600" b="1" dirty="0">
              <a:solidFill>
                <a:srgbClr val="9E1E00"/>
              </a:solidFill>
            </a:endParaRPr>
          </a:p>
        </p:txBody>
      </p:sp>
      <p:sp>
        <p:nvSpPr>
          <p:cNvPr id="8195" name="Text Box 3"/>
          <p:cNvSpPr txBox="1">
            <a:spLocks noChangeArrowheads="1"/>
          </p:cNvSpPr>
          <p:nvPr/>
        </p:nvSpPr>
        <p:spPr bwMode="auto">
          <a:xfrm>
            <a:off x="508000" y="1028700"/>
            <a:ext cx="7721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a:t>Which one of the following is your choice for the appropriate diagnosis? </a:t>
            </a:r>
            <a:r>
              <a:rPr lang="en-US" sz="1600" b="1">
                <a:solidFill>
                  <a:srgbClr val="E87400"/>
                </a:solidFill>
              </a:rPr>
              <a:t>After your selection, go to next page.</a:t>
            </a:r>
          </a:p>
        </p:txBody>
      </p:sp>
      <p:sp>
        <p:nvSpPr>
          <p:cNvPr id="8196" name="Rectangle 4"/>
          <p:cNvSpPr>
            <a:spLocks noChangeArrowheads="1"/>
          </p:cNvSpPr>
          <p:nvPr/>
        </p:nvSpPr>
        <p:spPr bwMode="auto">
          <a:xfrm>
            <a:off x="762000" y="2286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2000" b="1"/>
              <a:t>Test Your Diagnosis</a:t>
            </a:r>
          </a:p>
        </p:txBody>
      </p:sp>
      <p:grpSp>
        <p:nvGrpSpPr>
          <p:cNvPr id="8197" name="Group 6"/>
          <p:cNvGrpSpPr>
            <a:grpSpLocks/>
          </p:cNvGrpSpPr>
          <p:nvPr/>
        </p:nvGrpSpPr>
        <p:grpSpPr bwMode="auto">
          <a:xfrm>
            <a:off x="0" y="0"/>
            <a:ext cx="9144000" cy="6858000"/>
            <a:chOff x="0" y="0"/>
            <a:chExt cx="5760" cy="4320"/>
          </a:xfrm>
        </p:grpSpPr>
        <p:sp>
          <p:nvSpPr>
            <p:cNvPr id="8199" name="Rectangle 7"/>
            <p:cNvSpPr>
              <a:spLocks noChangeArrowheads="1"/>
            </p:cNvSpPr>
            <p:nvPr/>
          </p:nvSpPr>
          <p:spPr bwMode="auto">
            <a:xfrm>
              <a:off x="0" y="0"/>
              <a:ext cx="5760" cy="4320"/>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00"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pic>
        <p:nvPicPr>
          <p:cNvPr id="8198" name="Picture 9" descr="icf_logo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5638800"/>
            <a:ext cx="40005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81000" y="1365359"/>
            <a:ext cx="8610600" cy="1815882"/>
          </a:xfrm>
          <a:noFill/>
        </p:spPr>
        <p:txBody>
          <a:bodyPr>
            <a:spAutoFit/>
          </a:bodyPr>
          <a:lstStyle/>
          <a:p>
            <a:pPr algn="l" eaLnBrk="1" hangingPunct="1"/>
            <a:r>
              <a:rPr lang="en-US" sz="1600" b="1" dirty="0" smtClean="0">
                <a:solidFill>
                  <a:srgbClr val="870401"/>
                </a:solidFill>
              </a:rPr>
              <a:t>Posteromedial bowing of the left tibia and fibula with mild </a:t>
            </a:r>
            <a:r>
              <a:rPr lang="en-US" sz="1600" b="1" dirty="0" err="1" smtClean="0">
                <a:solidFill>
                  <a:srgbClr val="870401"/>
                </a:solidFill>
              </a:rPr>
              <a:t>diaphyseal</a:t>
            </a:r>
            <a:r>
              <a:rPr lang="en-US" sz="1600" b="1" dirty="0" smtClean="0">
                <a:solidFill>
                  <a:srgbClr val="870401"/>
                </a:solidFill>
              </a:rPr>
              <a:t> broadening without otherwise apparent </a:t>
            </a:r>
            <a:r>
              <a:rPr lang="en-US" sz="1600" b="1" dirty="0" err="1" smtClean="0">
                <a:solidFill>
                  <a:srgbClr val="870401"/>
                </a:solidFill>
              </a:rPr>
              <a:t>metaphyseal</a:t>
            </a:r>
            <a:r>
              <a:rPr lang="en-US" sz="1600" b="1" dirty="0" smtClean="0">
                <a:solidFill>
                  <a:srgbClr val="870401"/>
                </a:solidFill>
              </a:rPr>
              <a:t>, cortical or medullary abnormality. </a:t>
            </a:r>
            <a:r>
              <a:rPr lang="en-US" sz="1600" b="1" dirty="0" err="1" smtClean="0">
                <a:solidFill>
                  <a:srgbClr val="870401"/>
                </a:solidFill>
              </a:rPr>
              <a:t>Calcaneovalgus</a:t>
            </a:r>
            <a:r>
              <a:rPr lang="en-US" sz="1600" b="1" dirty="0" smtClean="0">
                <a:solidFill>
                  <a:srgbClr val="870401"/>
                </a:solidFill>
              </a:rPr>
              <a:t> deformity of left foot.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endParaRPr lang="en-US" sz="1600" b="1" dirty="0" smtClean="0">
              <a:solidFill>
                <a:srgbClr val="870401"/>
              </a:solidFill>
            </a:endParaRPr>
          </a:p>
        </p:txBody>
      </p:sp>
      <p:sp>
        <p:nvSpPr>
          <p:cNvPr id="9219" name="Text Box 3"/>
          <p:cNvSpPr txBox="1">
            <a:spLocks noChangeArrowheads="1"/>
          </p:cNvSpPr>
          <p:nvPr/>
        </p:nvSpPr>
        <p:spPr bwMode="auto">
          <a:xfrm>
            <a:off x="914400" y="3810000"/>
            <a:ext cx="7518400"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Clr>
                <a:srgbClr val="E87400"/>
              </a:buClr>
              <a:buSzPct val="200000"/>
              <a:buFontTx/>
              <a:buChar char="•"/>
            </a:pPr>
            <a:r>
              <a:rPr lang="en-US" sz="1600" b="1" dirty="0">
                <a:solidFill>
                  <a:srgbClr val="870401"/>
                </a:solidFill>
              </a:rPr>
              <a:t> </a:t>
            </a:r>
            <a:r>
              <a:rPr lang="en-US" sz="1600" b="1" dirty="0" smtClean="0">
                <a:solidFill>
                  <a:srgbClr val="870401"/>
                </a:solidFill>
              </a:rPr>
              <a:t>Congenital Fetal Bowing</a:t>
            </a:r>
            <a:endParaRPr lang="en-US" sz="1600" b="1" dirty="0">
              <a:solidFill>
                <a:srgbClr val="870401"/>
              </a:solidFill>
            </a:endParaRPr>
          </a:p>
          <a:p>
            <a:pPr eaLnBrk="1" hangingPunct="1">
              <a:spcBef>
                <a:spcPct val="50000"/>
              </a:spcBef>
              <a:buClr>
                <a:srgbClr val="E87400"/>
              </a:buClr>
              <a:buSzPct val="200000"/>
              <a:buFontTx/>
              <a:buChar char="•"/>
            </a:pPr>
            <a:r>
              <a:rPr lang="en-US" sz="1600" b="1" dirty="0">
                <a:solidFill>
                  <a:srgbClr val="870401"/>
                </a:solidFill>
              </a:rPr>
              <a:t> </a:t>
            </a:r>
            <a:r>
              <a:rPr lang="en-US" sz="1600" b="1" dirty="0" smtClean="0">
                <a:solidFill>
                  <a:srgbClr val="870401"/>
                </a:solidFill>
              </a:rPr>
              <a:t>Neurofibromatosis</a:t>
            </a:r>
            <a:endParaRPr lang="en-US" sz="1600" b="1" dirty="0">
              <a:solidFill>
                <a:srgbClr val="870401"/>
              </a:solidFill>
            </a:endParaRPr>
          </a:p>
          <a:p>
            <a:pPr eaLnBrk="1" hangingPunct="1">
              <a:spcBef>
                <a:spcPct val="50000"/>
              </a:spcBef>
              <a:buClr>
                <a:srgbClr val="E87400"/>
              </a:buClr>
              <a:buSzPct val="200000"/>
              <a:buFontTx/>
              <a:buChar char="•"/>
            </a:pPr>
            <a:r>
              <a:rPr lang="en-US" sz="1600" b="1" dirty="0">
                <a:solidFill>
                  <a:srgbClr val="870401"/>
                </a:solidFill>
              </a:rPr>
              <a:t> </a:t>
            </a:r>
            <a:r>
              <a:rPr lang="en-US" sz="1600" b="1" dirty="0" smtClean="0">
                <a:solidFill>
                  <a:srgbClr val="870401"/>
                </a:solidFill>
              </a:rPr>
              <a:t>Physiologic Bowing</a:t>
            </a:r>
          </a:p>
          <a:p>
            <a:pPr eaLnBrk="1" hangingPunct="1">
              <a:spcBef>
                <a:spcPct val="50000"/>
              </a:spcBef>
              <a:buClr>
                <a:srgbClr val="E87400"/>
              </a:buClr>
              <a:buSzPct val="200000"/>
              <a:buFontTx/>
              <a:buChar char="•"/>
            </a:pPr>
            <a:r>
              <a:rPr lang="en-US" sz="1600" b="1" dirty="0" smtClean="0">
                <a:solidFill>
                  <a:srgbClr val="870401"/>
                </a:solidFill>
              </a:rPr>
              <a:t> Rickets</a:t>
            </a:r>
            <a:endParaRPr lang="en-US" sz="1600" b="1" dirty="0">
              <a:solidFill>
                <a:srgbClr val="870401"/>
              </a:solidFill>
            </a:endParaRPr>
          </a:p>
          <a:p>
            <a:pPr eaLnBrk="1" hangingPunct="1">
              <a:spcBef>
                <a:spcPct val="50000"/>
              </a:spcBef>
              <a:buClr>
                <a:srgbClr val="E87400"/>
              </a:buClr>
              <a:buSzPct val="200000"/>
              <a:buFontTx/>
              <a:buChar char="•"/>
            </a:pPr>
            <a:r>
              <a:rPr lang="en-US" sz="1600" b="1" dirty="0">
                <a:solidFill>
                  <a:srgbClr val="870401"/>
                </a:solidFill>
              </a:rPr>
              <a:t> </a:t>
            </a:r>
            <a:r>
              <a:rPr lang="en-US" sz="1600" b="1" dirty="0" smtClean="0">
                <a:solidFill>
                  <a:srgbClr val="870401"/>
                </a:solidFill>
              </a:rPr>
              <a:t>Fibrous Dysplasia</a:t>
            </a:r>
            <a:endParaRPr lang="en-US" sz="1600" b="1" dirty="0">
              <a:solidFill>
                <a:srgbClr val="870401"/>
              </a:solidFill>
            </a:endParaRPr>
          </a:p>
          <a:p>
            <a:pPr eaLnBrk="1" hangingPunct="1">
              <a:spcBef>
                <a:spcPct val="50000"/>
              </a:spcBef>
              <a:buClr>
                <a:srgbClr val="E87400"/>
              </a:buClr>
              <a:buSzPct val="200000"/>
            </a:pPr>
            <a:endParaRPr lang="en-US" sz="1600" b="1" dirty="0">
              <a:solidFill>
                <a:srgbClr val="870401"/>
              </a:solidFill>
            </a:endParaRPr>
          </a:p>
        </p:txBody>
      </p:sp>
      <p:sp>
        <p:nvSpPr>
          <p:cNvPr id="9220" name="Text Box 4"/>
          <p:cNvSpPr txBox="1">
            <a:spLocks noChangeArrowheads="1"/>
          </p:cNvSpPr>
          <p:nvPr/>
        </p:nvSpPr>
        <p:spPr bwMode="auto">
          <a:xfrm>
            <a:off x="381000" y="990600"/>
            <a:ext cx="1327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t>Findings:</a:t>
            </a:r>
          </a:p>
        </p:txBody>
      </p:sp>
      <p:sp>
        <p:nvSpPr>
          <p:cNvPr id="9221" name="Text Box 5"/>
          <p:cNvSpPr txBox="1">
            <a:spLocks noChangeArrowheads="1"/>
          </p:cNvSpPr>
          <p:nvPr/>
        </p:nvSpPr>
        <p:spPr bwMode="auto">
          <a:xfrm>
            <a:off x="914400" y="3352800"/>
            <a:ext cx="1733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t>Differentials:</a:t>
            </a:r>
          </a:p>
        </p:txBody>
      </p:sp>
      <p:grpSp>
        <p:nvGrpSpPr>
          <p:cNvPr id="9222" name="Group 6"/>
          <p:cNvGrpSpPr>
            <a:grpSpLocks/>
          </p:cNvGrpSpPr>
          <p:nvPr/>
        </p:nvGrpSpPr>
        <p:grpSpPr bwMode="auto">
          <a:xfrm>
            <a:off x="0" y="0"/>
            <a:ext cx="9144000" cy="6858000"/>
            <a:chOff x="0" y="0"/>
            <a:chExt cx="5760" cy="4320"/>
          </a:xfrm>
        </p:grpSpPr>
        <p:sp>
          <p:nvSpPr>
            <p:cNvPr id="9225" name="Rectangle 7"/>
            <p:cNvSpPr>
              <a:spLocks noChangeArrowheads="1"/>
            </p:cNvSpPr>
            <p:nvPr/>
          </p:nvSpPr>
          <p:spPr bwMode="auto">
            <a:xfrm>
              <a:off x="0" y="0"/>
              <a:ext cx="5760" cy="4320"/>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26"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9223" name="Rectangle 10"/>
          <p:cNvSpPr>
            <a:spLocks noChangeArrowheads="1"/>
          </p:cNvSpPr>
          <p:nvPr/>
        </p:nvSpPr>
        <p:spPr bwMode="auto">
          <a:xfrm>
            <a:off x="2743200" y="228600"/>
            <a:ext cx="358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2000" b="1"/>
              <a:t>Findings and Differentials</a:t>
            </a:r>
          </a:p>
        </p:txBody>
      </p:sp>
      <p:pic>
        <p:nvPicPr>
          <p:cNvPr id="9224" name="Picture 11" descr="icf_logo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5638800"/>
            <a:ext cx="40005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a:xfrm>
            <a:off x="457200" y="838200"/>
            <a:ext cx="8229600" cy="4648200"/>
          </a:xfrm>
          <a:noFill/>
        </p:spPr>
        <p:txBody>
          <a:bodyPr/>
          <a:lstStyle/>
          <a:p>
            <a:pPr marL="0" indent="0" eaLnBrk="1" hangingPunct="1">
              <a:buFontTx/>
              <a:buNone/>
            </a:pPr>
            <a:r>
              <a:rPr lang="en-US" sz="1600" b="1" dirty="0" smtClean="0">
                <a:solidFill>
                  <a:srgbClr val="870401"/>
                </a:solidFill>
              </a:rPr>
              <a:t>This is a case of congenital fetal bowing, where bowing of the bones is caused by abnormal intrauterine or fetal positioning.  </a:t>
            </a:r>
          </a:p>
          <a:p>
            <a:pPr marL="0" indent="0" eaLnBrk="1" hangingPunct="1">
              <a:buFontTx/>
              <a:buNone/>
            </a:pPr>
            <a:endParaRPr lang="en-US" sz="1600" b="1" dirty="0">
              <a:solidFill>
                <a:srgbClr val="870401"/>
              </a:solidFill>
            </a:endParaRPr>
          </a:p>
          <a:p>
            <a:pPr marL="0" indent="0" eaLnBrk="1" hangingPunct="1">
              <a:buFontTx/>
              <a:buNone/>
            </a:pPr>
            <a:r>
              <a:rPr lang="en-US" sz="1600" b="1" dirty="0" smtClean="0">
                <a:solidFill>
                  <a:srgbClr val="870401"/>
                </a:solidFill>
              </a:rPr>
              <a:t>Congenital bowing is nearly always convex </a:t>
            </a:r>
            <a:r>
              <a:rPr lang="en-US" sz="1600" b="1" dirty="0" err="1" smtClean="0">
                <a:solidFill>
                  <a:srgbClr val="870401"/>
                </a:solidFill>
              </a:rPr>
              <a:t>posteromedially</a:t>
            </a:r>
            <a:r>
              <a:rPr lang="en-US" sz="1600" b="1" dirty="0" smtClean="0">
                <a:solidFill>
                  <a:srgbClr val="870401"/>
                </a:solidFill>
              </a:rPr>
              <a:t>, and rarely laterally. In this case we seen posterior bowing certainly and slight medial bowing. </a:t>
            </a:r>
            <a:r>
              <a:rPr lang="en-US" sz="1600" b="1" dirty="0" err="1" smtClean="0">
                <a:solidFill>
                  <a:srgbClr val="870401"/>
                </a:solidFill>
              </a:rPr>
              <a:t>Calcaneovalgus</a:t>
            </a:r>
            <a:r>
              <a:rPr lang="en-US" sz="1600" b="1" dirty="0" smtClean="0">
                <a:solidFill>
                  <a:srgbClr val="870401"/>
                </a:solidFill>
              </a:rPr>
              <a:t> deformity of the </a:t>
            </a:r>
            <a:r>
              <a:rPr lang="en-US" sz="1600" b="1" dirty="0" err="1" smtClean="0">
                <a:solidFill>
                  <a:srgbClr val="870401"/>
                </a:solidFill>
              </a:rPr>
              <a:t>ipsilateral</a:t>
            </a:r>
            <a:r>
              <a:rPr lang="en-US" sz="1600" b="1" dirty="0" smtClean="0">
                <a:solidFill>
                  <a:srgbClr val="870401"/>
                </a:solidFill>
              </a:rPr>
              <a:t> foot and </a:t>
            </a:r>
            <a:r>
              <a:rPr lang="en-US" sz="1600" b="1" dirty="0" err="1" smtClean="0">
                <a:solidFill>
                  <a:srgbClr val="870401"/>
                </a:solidFill>
              </a:rPr>
              <a:t>diaphyseal</a:t>
            </a:r>
            <a:r>
              <a:rPr lang="en-US" sz="1600" b="1" dirty="0" smtClean="0">
                <a:solidFill>
                  <a:srgbClr val="870401"/>
                </a:solidFill>
              </a:rPr>
              <a:t> broadening can often also be seen as in this case. </a:t>
            </a:r>
          </a:p>
          <a:p>
            <a:pPr marL="0" indent="0" eaLnBrk="1" hangingPunct="1">
              <a:buFontTx/>
              <a:buNone/>
            </a:pPr>
            <a:endParaRPr lang="en-US" sz="1600" b="1" dirty="0">
              <a:solidFill>
                <a:srgbClr val="870401"/>
              </a:solidFill>
            </a:endParaRPr>
          </a:p>
          <a:p>
            <a:pPr marL="0" indent="0" eaLnBrk="1" hangingPunct="1">
              <a:buNone/>
            </a:pPr>
            <a:r>
              <a:rPr lang="en-US" sz="1600" b="1" dirty="0" smtClean="0">
                <a:solidFill>
                  <a:srgbClr val="870401"/>
                </a:solidFill>
              </a:rPr>
              <a:t>This tends to resolve on its own over time, and protective bracing can be used to treat this.  Resolution occurs most rapidly during the first year of life, but children with congenital bowing should be followed up periodically till skeletal maturity, to identify cases with residual bowing, ankle deformity, muscle weakness, and limb length inequality as active surgical intervention may be needed to correct these problems.  </a:t>
            </a:r>
          </a:p>
          <a:p>
            <a:pPr marL="0" indent="0" eaLnBrk="1" hangingPunct="1">
              <a:buFontTx/>
              <a:buNone/>
            </a:pPr>
            <a:endParaRPr lang="en-US" sz="1600" b="1" dirty="0" smtClean="0">
              <a:solidFill>
                <a:srgbClr val="870401"/>
              </a:solidFill>
            </a:endParaRPr>
          </a:p>
          <a:p>
            <a:pPr marL="0" indent="0" eaLnBrk="1" hangingPunct="1">
              <a:buFontTx/>
              <a:buNone/>
            </a:pPr>
            <a:endParaRPr lang="en-US" sz="1600" b="1" dirty="0">
              <a:solidFill>
                <a:srgbClr val="870401"/>
              </a:solidFill>
            </a:endParaRPr>
          </a:p>
          <a:p>
            <a:pPr marL="0" indent="0" eaLnBrk="1" hangingPunct="1">
              <a:buNone/>
            </a:pPr>
            <a:endParaRPr lang="en-US" sz="1600" b="1" dirty="0" smtClean="0">
              <a:solidFill>
                <a:srgbClr val="870401"/>
              </a:solidFill>
            </a:endParaRPr>
          </a:p>
        </p:txBody>
      </p:sp>
      <p:grpSp>
        <p:nvGrpSpPr>
          <p:cNvPr id="10243" name="Group 3"/>
          <p:cNvGrpSpPr>
            <a:grpSpLocks/>
          </p:cNvGrpSpPr>
          <p:nvPr/>
        </p:nvGrpSpPr>
        <p:grpSpPr bwMode="auto">
          <a:xfrm>
            <a:off x="0" y="0"/>
            <a:ext cx="9144000" cy="6858000"/>
            <a:chOff x="0" y="0"/>
            <a:chExt cx="5760" cy="4320"/>
          </a:xfrm>
        </p:grpSpPr>
        <p:sp>
          <p:nvSpPr>
            <p:cNvPr id="10246" name="Rectangle 4"/>
            <p:cNvSpPr>
              <a:spLocks noChangeArrowheads="1"/>
            </p:cNvSpPr>
            <p:nvPr/>
          </p:nvSpPr>
          <p:spPr bwMode="auto">
            <a:xfrm>
              <a:off x="0" y="0"/>
              <a:ext cx="5760" cy="4320"/>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47"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0244" name="Rectangle 7"/>
          <p:cNvSpPr>
            <a:spLocks noChangeArrowheads="1"/>
          </p:cNvSpPr>
          <p:nvPr/>
        </p:nvSpPr>
        <p:spPr bwMode="auto">
          <a:xfrm>
            <a:off x="2819400" y="1524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2000" b="1"/>
              <a:t>Discussion</a:t>
            </a:r>
          </a:p>
        </p:txBody>
      </p:sp>
      <p:pic>
        <p:nvPicPr>
          <p:cNvPr id="10245" name="Picture 8" descr="icf_logo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5638800"/>
            <a:ext cx="40005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a:xfrm>
            <a:off x="457200" y="838200"/>
            <a:ext cx="8229600" cy="4648200"/>
          </a:xfrm>
          <a:noFill/>
        </p:spPr>
        <p:txBody>
          <a:bodyPr/>
          <a:lstStyle/>
          <a:p>
            <a:pPr marL="0" indent="0" eaLnBrk="1" hangingPunct="1">
              <a:buFontTx/>
              <a:buNone/>
            </a:pPr>
            <a:r>
              <a:rPr lang="en-US" sz="1600" b="1" dirty="0" smtClean="0">
                <a:solidFill>
                  <a:srgbClr val="870401"/>
                </a:solidFill>
              </a:rPr>
              <a:t>The fact that the bones are bowed </a:t>
            </a:r>
            <a:r>
              <a:rPr lang="en-US" sz="1600" b="1" dirty="0" err="1" smtClean="0">
                <a:solidFill>
                  <a:srgbClr val="870401"/>
                </a:solidFill>
              </a:rPr>
              <a:t>posteromedially</a:t>
            </a:r>
            <a:r>
              <a:rPr lang="en-US" sz="1600" b="1" dirty="0" smtClean="0">
                <a:solidFill>
                  <a:srgbClr val="870401"/>
                </a:solidFill>
              </a:rPr>
              <a:t>, a hallmark of congenital fetal bowing, distinguishes this from Neurofibromatosis.  Neurofibromatosis may have a similar appearance, but would demonstrate anterolateral bowing instead.</a:t>
            </a:r>
          </a:p>
          <a:p>
            <a:pPr marL="0" indent="0" eaLnBrk="1" hangingPunct="1">
              <a:buFontTx/>
              <a:buNone/>
            </a:pPr>
            <a:endParaRPr lang="en-US" sz="1600" b="1" dirty="0" smtClean="0">
              <a:solidFill>
                <a:srgbClr val="870401"/>
              </a:solidFill>
            </a:endParaRPr>
          </a:p>
          <a:p>
            <a:pPr marL="0" indent="0" eaLnBrk="1" hangingPunct="1">
              <a:buFontTx/>
              <a:buNone/>
            </a:pPr>
            <a:r>
              <a:rPr lang="en-US" sz="1600" b="1" dirty="0" smtClean="0">
                <a:solidFill>
                  <a:srgbClr val="870401"/>
                </a:solidFill>
              </a:rPr>
              <a:t>Rickets can cause generalized bowing, as well, but there are no </a:t>
            </a:r>
            <a:r>
              <a:rPr lang="en-US" sz="1600" b="1" dirty="0" err="1" smtClean="0">
                <a:solidFill>
                  <a:srgbClr val="870401"/>
                </a:solidFill>
              </a:rPr>
              <a:t>metaphyseal</a:t>
            </a:r>
            <a:r>
              <a:rPr lang="en-US" sz="1600" b="1" dirty="0" smtClean="0">
                <a:solidFill>
                  <a:srgbClr val="870401"/>
                </a:solidFill>
              </a:rPr>
              <a:t> abnormalities seen in this case, such as fraying or flaring, and changes at sites of rapid growth are characteristic of Rickets.</a:t>
            </a:r>
          </a:p>
          <a:p>
            <a:pPr marL="0" indent="0" eaLnBrk="1" hangingPunct="1">
              <a:buFontTx/>
              <a:buNone/>
            </a:pPr>
            <a:endParaRPr lang="en-US" sz="1600" b="1" dirty="0" smtClean="0">
              <a:solidFill>
                <a:srgbClr val="870401"/>
              </a:solidFill>
            </a:endParaRPr>
          </a:p>
          <a:p>
            <a:pPr marL="0" indent="0" eaLnBrk="1" hangingPunct="1">
              <a:buFontTx/>
              <a:buNone/>
            </a:pPr>
            <a:r>
              <a:rPr lang="en-US" sz="1600" b="1" dirty="0" smtClean="0">
                <a:solidFill>
                  <a:srgbClr val="870401"/>
                </a:solidFill>
              </a:rPr>
              <a:t>Fibrous Dysplasia can have bowed bones as well, but we do not see any medullary space widening, </a:t>
            </a:r>
            <a:r>
              <a:rPr lang="en-US" sz="1600" b="1" dirty="0" err="1" smtClean="0">
                <a:solidFill>
                  <a:srgbClr val="870401"/>
                </a:solidFill>
              </a:rPr>
              <a:t>endosteal</a:t>
            </a:r>
            <a:r>
              <a:rPr lang="en-US" sz="1600" b="1" dirty="0" smtClean="0">
                <a:solidFill>
                  <a:srgbClr val="870401"/>
                </a:solidFill>
              </a:rPr>
              <a:t> scalloping, coarse or obliterated </a:t>
            </a:r>
            <a:r>
              <a:rPr lang="en-US" sz="1600" b="1" dirty="0" err="1" smtClean="0">
                <a:solidFill>
                  <a:srgbClr val="870401"/>
                </a:solidFill>
              </a:rPr>
              <a:t>trabeculation</a:t>
            </a:r>
            <a:r>
              <a:rPr lang="en-US" sz="1600" b="1" dirty="0" smtClean="0">
                <a:solidFill>
                  <a:srgbClr val="870401"/>
                </a:solidFill>
              </a:rPr>
              <a:t>, nor the lytic, ground-glass and/or sclerotic appearances characteristic of fibrous dysplasia.</a:t>
            </a:r>
          </a:p>
          <a:p>
            <a:pPr marL="0" indent="0" eaLnBrk="1" hangingPunct="1">
              <a:buFontTx/>
              <a:buNone/>
            </a:pPr>
            <a:endParaRPr lang="en-US" sz="1600" b="1" dirty="0" smtClean="0">
              <a:solidFill>
                <a:srgbClr val="870401"/>
              </a:solidFill>
            </a:endParaRPr>
          </a:p>
          <a:p>
            <a:pPr marL="0" indent="0" eaLnBrk="1" hangingPunct="1">
              <a:buFontTx/>
              <a:buNone/>
            </a:pPr>
            <a:r>
              <a:rPr lang="en-US" sz="1600" b="1" dirty="0" smtClean="0">
                <a:solidFill>
                  <a:srgbClr val="870401"/>
                </a:solidFill>
              </a:rPr>
              <a:t>Physiologic Bowing is also known as developmental bowing, and would not be expect in a neonate.  It is seen typically in early walkers and heavier children, and is manifested by exaggerated </a:t>
            </a:r>
            <a:r>
              <a:rPr lang="en-US" sz="1600" b="1" dirty="0" err="1" smtClean="0">
                <a:solidFill>
                  <a:srgbClr val="870401"/>
                </a:solidFill>
              </a:rPr>
              <a:t>varus</a:t>
            </a:r>
            <a:r>
              <a:rPr lang="en-US" sz="1600" b="1" dirty="0" smtClean="0">
                <a:solidFill>
                  <a:srgbClr val="870401"/>
                </a:solidFill>
              </a:rPr>
              <a:t> angulation when younger than 2 years old. </a:t>
            </a:r>
            <a:endParaRPr lang="en-US" sz="1600" b="1" dirty="0">
              <a:solidFill>
                <a:srgbClr val="870401"/>
              </a:solidFill>
            </a:endParaRPr>
          </a:p>
          <a:p>
            <a:pPr marL="0" indent="0" eaLnBrk="1" hangingPunct="1"/>
            <a:endParaRPr lang="en-US" sz="1600" b="1" dirty="0" smtClean="0">
              <a:solidFill>
                <a:srgbClr val="870401"/>
              </a:solidFill>
            </a:endParaRPr>
          </a:p>
        </p:txBody>
      </p:sp>
      <p:grpSp>
        <p:nvGrpSpPr>
          <p:cNvPr id="10243" name="Group 3"/>
          <p:cNvGrpSpPr>
            <a:grpSpLocks/>
          </p:cNvGrpSpPr>
          <p:nvPr/>
        </p:nvGrpSpPr>
        <p:grpSpPr bwMode="auto">
          <a:xfrm>
            <a:off x="0" y="0"/>
            <a:ext cx="9144000" cy="6858000"/>
            <a:chOff x="0" y="0"/>
            <a:chExt cx="5760" cy="4320"/>
          </a:xfrm>
        </p:grpSpPr>
        <p:sp>
          <p:nvSpPr>
            <p:cNvPr id="10246" name="Rectangle 4"/>
            <p:cNvSpPr>
              <a:spLocks noChangeArrowheads="1"/>
            </p:cNvSpPr>
            <p:nvPr/>
          </p:nvSpPr>
          <p:spPr bwMode="auto">
            <a:xfrm>
              <a:off x="0" y="0"/>
              <a:ext cx="5760" cy="4320"/>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47"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0244" name="Rectangle 7"/>
          <p:cNvSpPr>
            <a:spLocks noChangeArrowheads="1"/>
          </p:cNvSpPr>
          <p:nvPr/>
        </p:nvSpPr>
        <p:spPr bwMode="auto">
          <a:xfrm>
            <a:off x="2819400" y="1524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2000" b="1"/>
              <a:t>Discussion</a:t>
            </a:r>
          </a:p>
        </p:txBody>
      </p:sp>
      <p:pic>
        <p:nvPicPr>
          <p:cNvPr id="10245" name="Picture 8" descr="icf_logo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5638800"/>
            <a:ext cx="40005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9020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28600" y="898525"/>
            <a:ext cx="8686800" cy="4248150"/>
          </a:xfrm>
          <a:noFill/>
        </p:spPr>
        <p:txBody>
          <a:bodyPr>
            <a:spAutoFit/>
          </a:bodyPr>
          <a:lstStyle/>
          <a:p>
            <a:pPr algn="l" eaLnBrk="1" hangingPunct="1"/>
            <a:r>
              <a:rPr lang="en-US" sz="1600" b="1" dirty="0" smtClean="0">
                <a:solidFill>
                  <a:srgbClr val="870401"/>
                </a:solidFill>
              </a:rPr>
              <a:t>Congenital Fetal Bowing</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endParaRPr lang="en-US" sz="1600" b="1" dirty="0" smtClean="0">
              <a:solidFill>
                <a:srgbClr val="870401"/>
              </a:solidFill>
            </a:endParaRPr>
          </a:p>
        </p:txBody>
      </p:sp>
      <p:grpSp>
        <p:nvGrpSpPr>
          <p:cNvPr id="11267" name="Group 3"/>
          <p:cNvGrpSpPr>
            <a:grpSpLocks/>
          </p:cNvGrpSpPr>
          <p:nvPr/>
        </p:nvGrpSpPr>
        <p:grpSpPr bwMode="auto">
          <a:xfrm>
            <a:off x="0" y="0"/>
            <a:ext cx="9144000" cy="6858000"/>
            <a:chOff x="0" y="0"/>
            <a:chExt cx="5760" cy="4320"/>
          </a:xfrm>
        </p:grpSpPr>
        <p:sp>
          <p:nvSpPr>
            <p:cNvPr id="11270" name="Rectangle 4"/>
            <p:cNvSpPr>
              <a:spLocks noChangeArrowheads="1"/>
            </p:cNvSpPr>
            <p:nvPr/>
          </p:nvSpPr>
          <p:spPr bwMode="auto">
            <a:xfrm>
              <a:off x="0" y="0"/>
              <a:ext cx="5760" cy="4320"/>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71"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1268" name="Rectangle 7"/>
          <p:cNvSpPr>
            <a:spLocks noChangeArrowheads="1"/>
          </p:cNvSpPr>
          <p:nvPr/>
        </p:nvSpPr>
        <p:spPr bwMode="auto">
          <a:xfrm>
            <a:off x="3124200" y="381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2000" b="1"/>
              <a:t>Diagnosis</a:t>
            </a:r>
          </a:p>
        </p:txBody>
      </p:sp>
      <p:pic>
        <p:nvPicPr>
          <p:cNvPr id="11269" name="Picture 8" descr="icf_logo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5638800"/>
            <a:ext cx="40005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28600" y="760443"/>
            <a:ext cx="8686800" cy="4524315"/>
          </a:xfrm>
          <a:noFill/>
        </p:spPr>
        <p:txBody>
          <a:bodyPr>
            <a:spAutoFit/>
          </a:bodyPr>
          <a:lstStyle/>
          <a:p>
            <a:pPr algn="l" eaLnBrk="1" hangingPunct="1"/>
            <a:r>
              <a:rPr lang="en-US" sz="1600" b="1" dirty="0" smtClean="0">
                <a:solidFill>
                  <a:srgbClr val="870401"/>
                </a:solidFill>
              </a:rPr>
              <a:t>Anton, CG. </a:t>
            </a:r>
            <a:r>
              <a:rPr lang="en-US" sz="1600" b="1" u="sng" dirty="0" smtClean="0">
                <a:solidFill>
                  <a:srgbClr val="870401"/>
                </a:solidFill>
              </a:rPr>
              <a:t>Bowing Bones</a:t>
            </a:r>
            <a:r>
              <a:rPr lang="en-US" sz="1600" b="1" dirty="0" smtClean="0">
                <a:solidFill>
                  <a:srgbClr val="870401"/>
                </a:solidFill>
              </a:rPr>
              <a:t>. </a:t>
            </a:r>
            <a:r>
              <a:rPr lang="en-US" sz="1600" b="1" dirty="0" err="1" smtClean="0">
                <a:solidFill>
                  <a:srgbClr val="870401"/>
                </a:solidFill>
              </a:rPr>
              <a:t>StaDX</a:t>
            </a:r>
            <a:r>
              <a:rPr lang="en-US" sz="1600" b="1" dirty="0" smtClean="0">
                <a:solidFill>
                  <a:srgbClr val="870401"/>
                </a:solidFill>
              </a:rPr>
              <a:t>: </a:t>
            </a:r>
            <a:r>
              <a:rPr lang="en-US" sz="1600" b="1" dirty="0" err="1" smtClean="0">
                <a:solidFill>
                  <a:srgbClr val="870401"/>
                </a:solidFill>
              </a:rPr>
              <a:t>ExDDx</a:t>
            </a:r>
            <a:r>
              <a:rPr lang="en-US" sz="1600" b="1" dirty="0" smtClean="0">
                <a:solidFill>
                  <a:srgbClr val="870401"/>
                </a:solidFill>
              </a:rPr>
              <a:t>.  Accessed Jan 4 2012.</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Shah, HH et al. </a:t>
            </a:r>
            <a:r>
              <a:rPr lang="en-US" sz="1600" b="1" u="sng" dirty="0" smtClean="0">
                <a:solidFill>
                  <a:srgbClr val="870401"/>
                </a:solidFill>
              </a:rPr>
              <a:t>Congenital posteromedial bowing of the tibia: a retrospective analysis of growth abnormalities of the leg</a:t>
            </a:r>
            <a:r>
              <a:rPr lang="en-US" sz="1600" b="1" dirty="0" smtClean="0">
                <a:solidFill>
                  <a:srgbClr val="870401"/>
                </a:solidFill>
              </a:rPr>
              <a:t>. J </a:t>
            </a:r>
            <a:r>
              <a:rPr lang="en-US" sz="1600" b="1" dirty="0" err="1" smtClean="0">
                <a:solidFill>
                  <a:srgbClr val="870401"/>
                </a:solidFill>
              </a:rPr>
              <a:t>Pediatr</a:t>
            </a:r>
            <a:r>
              <a:rPr lang="en-US" sz="1600" b="1" dirty="0" smtClean="0">
                <a:solidFill>
                  <a:srgbClr val="870401"/>
                </a:solidFill>
              </a:rPr>
              <a:t> </a:t>
            </a:r>
            <a:r>
              <a:rPr lang="en-US" sz="1600" b="1" dirty="0" err="1" smtClean="0">
                <a:solidFill>
                  <a:srgbClr val="870401"/>
                </a:solidFill>
              </a:rPr>
              <a:t>Orthop</a:t>
            </a:r>
            <a:r>
              <a:rPr lang="en-US" sz="1600" b="1" dirty="0" smtClean="0">
                <a:solidFill>
                  <a:srgbClr val="870401"/>
                </a:solidFill>
              </a:rPr>
              <a:t> B. 2009 May; 18(3): 120-8</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endParaRPr lang="en-US" sz="1600" b="1" dirty="0" smtClean="0">
              <a:solidFill>
                <a:srgbClr val="870401"/>
              </a:solidFill>
            </a:endParaRPr>
          </a:p>
        </p:txBody>
      </p:sp>
      <p:grpSp>
        <p:nvGrpSpPr>
          <p:cNvPr id="12291" name="Group 3"/>
          <p:cNvGrpSpPr>
            <a:grpSpLocks/>
          </p:cNvGrpSpPr>
          <p:nvPr/>
        </p:nvGrpSpPr>
        <p:grpSpPr bwMode="auto">
          <a:xfrm>
            <a:off x="0" y="0"/>
            <a:ext cx="9144000" cy="6858000"/>
            <a:chOff x="0" y="0"/>
            <a:chExt cx="5760" cy="4320"/>
          </a:xfrm>
        </p:grpSpPr>
        <p:sp>
          <p:nvSpPr>
            <p:cNvPr id="12294" name="Rectangle 4"/>
            <p:cNvSpPr>
              <a:spLocks noChangeArrowheads="1"/>
            </p:cNvSpPr>
            <p:nvPr/>
          </p:nvSpPr>
          <p:spPr bwMode="auto">
            <a:xfrm>
              <a:off x="0" y="0"/>
              <a:ext cx="5760" cy="4320"/>
            </a:xfrm>
            <a:prstGeom prst="rect">
              <a:avLst/>
            </a:prstGeom>
            <a:noFill/>
            <a:ln w="635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5"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2292" name="Rectangle 6"/>
          <p:cNvSpPr>
            <a:spLocks noChangeArrowheads="1"/>
          </p:cNvSpPr>
          <p:nvPr/>
        </p:nvSpPr>
        <p:spPr bwMode="auto">
          <a:xfrm>
            <a:off x="3124200" y="381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2000" b="1"/>
              <a:t>References</a:t>
            </a:r>
          </a:p>
        </p:txBody>
      </p:sp>
      <p:pic>
        <p:nvPicPr>
          <p:cNvPr id="12293" name="Picture 7" descr="icf_logo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5638800"/>
            <a:ext cx="40005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Instructions for completing case reports (03 October 2002)">
  <a:themeElements>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structions for completing case reports (03 October 200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85</TotalTime>
  <Words>470</Words>
  <Application>Microsoft Office PowerPoint</Application>
  <PresentationFormat>On-screen Show (4:3)</PresentationFormat>
  <Paragraphs>51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Instructions for completing case reports (03 October 2002)</vt:lpstr>
      <vt:lpstr>PowerPoint Presentation</vt:lpstr>
      <vt:lpstr>Case History</vt:lpstr>
      <vt:lpstr>PowerPoint Presentation</vt:lpstr>
      <vt:lpstr>PowerPoint Presentation</vt:lpstr>
      <vt:lpstr>Posteromedial bowing of the left tibia and fibula with mild diaphyseal broadening without otherwise apparent metaphyseal, cortical or medullary abnormality. Calcaneovalgus deformity of left foot.     </vt:lpstr>
      <vt:lpstr>PowerPoint Presentation</vt:lpstr>
      <vt:lpstr>PowerPoint Presentation</vt:lpstr>
      <vt:lpstr>Congenital Fetal Bowing                </vt:lpstr>
      <vt:lpstr>Anton, CG. Bowing Bones. StaDX: ExDDx.  Accessed Jan 4 2012.   Shah, HH et al. Congenital posteromedial bowing of the tibia: a retrospective analysis of growth abnormalities of the leg. J Pediatr Orthop B. 2009 May; 18(3): 120-8             </vt:lpstr>
    </vt:vector>
  </TitlesOfParts>
  <Company>UTHHSC_Radiology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iCute</dc:creator>
  <cp:lastModifiedBy>yjabir</cp:lastModifiedBy>
  <cp:revision>15</cp:revision>
  <dcterms:created xsi:type="dcterms:W3CDTF">2002-10-03T21:06:20Z</dcterms:created>
  <dcterms:modified xsi:type="dcterms:W3CDTF">2012-03-16T17:22:55Z</dcterms:modified>
</cp:coreProperties>
</file>