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259" r:id="rId3"/>
    <p:sldId id="268" r:id="rId4"/>
    <p:sldId id="260" r:id="rId5"/>
    <p:sldId id="301" r:id="rId6"/>
    <p:sldId id="299" r:id="rId7"/>
    <p:sldId id="302" r:id="rId8"/>
    <p:sldId id="298" r:id="rId9"/>
    <p:sldId id="296" r:id="rId10"/>
    <p:sldId id="261" r:id="rId11"/>
    <p:sldId id="262" r:id="rId12"/>
    <p:sldId id="263" r:id="rId13"/>
    <p:sldId id="291" r:id="rId14"/>
    <p:sldId id="303" r:id="rId15"/>
    <p:sldId id="264" r:id="rId16"/>
    <p:sldId id="267"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modifyVerifier cryptProviderType="rsaFull" cryptAlgorithmClass="hash" cryptAlgorithmType="typeAny" cryptAlgorithmSid="4" spinCount="100000" saltData="Sq3jYpLZJoAZ9TQYhNKsbQ==" hashData="LQsmJLD9b5iJr0//sJ8cy5TXdxM="/>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8704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731" autoAdjust="0"/>
    <p:restoredTop sz="86420" autoAdjust="0"/>
  </p:normalViewPr>
  <p:slideViewPr>
    <p:cSldViewPr>
      <p:cViewPr>
        <p:scale>
          <a:sx n="65" d="100"/>
          <a:sy n="65" d="100"/>
        </p:scale>
        <p:origin x="-252"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358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66941E0B-F732-4F66-8A8F-2BE95CC03299}" type="datetimeFigureOut">
              <a:rPr lang="en-US"/>
              <a:pPr>
                <a:defRPr/>
              </a:pPr>
              <a:t>3/10/2012</a:t>
            </a:fld>
            <a:endParaRPr lang="en-US" dirty="0"/>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358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F6B030A8-063D-4A41-86B9-753FC889B238}" type="slidenum">
              <a:rPr lang="en-US"/>
              <a:pPr>
                <a:defRPr/>
              </a:pPr>
              <a:t>‹#›</a:t>
            </a:fld>
            <a:endParaRPr lang="en-US" dirty="0"/>
          </a:p>
        </p:txBody>
      </p:sp>
    </p:spTree>
    <p:extLst>
      <p:ext uri="{BB962C8B-B14F-4D97-AF65-F5344CB8AC3E}">
        <p14:creationId xmlns:p14="http://schemas.microsoft.com/office/powerpoint/2010/main" val="20176171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ln/>
        </p:spPr>
      </p:sp>
      <p:sp>
        <p:nvSpPr>
          <p:cNvPr id="4403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a:ln/>
        </p:spPr>
      </p:sp>
      <p:sp>
        <p:nvSpPr>
          <p:cNvPr id="4608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A5FE1A-3C9E-4F2D-BFA9-6E0E184038C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1C4C3F-FC0F-4FF7-8FAA-859990F1038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293024-2326-4AFE-A3C6-E87195DB26B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AEC311-191A-4779-852B-07137F357E1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8C2680-E2AA-4010-A01E-5D435B89658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40554F-AB2A-4D0E-9AAE-5BD69306CC9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2C8F7B3-8BE9-4290-9415-226147CBD2B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012ABE8-FFD5-48D8-A1C3-901589640CA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5C06462-0E7B-43FA-85D9-D7C0F02B417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1BA8634-7C8C-4025-B9C2-184984A42A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B0EDCA-5BDC-41D0-A2A1-39DE50A0412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904B4E65-5AF9-4DB7-9B46-19C587190F4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hyperlink" Target="http://www.statd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685800"/>
            <a:ext cx="7772400" cy="609600"/>
          </a:xfrm>
          <a:prstGeom prst="rect">
            <a:avLst/>
          </a:prstGeom>
          <a:noFill/>
          <a:ln w="9525">
            <a:noFill/>
            <a:miter lim="800000"/>
            <a:headEnd/>
            <a:tailEnd/>
          </a:ln>
        </p:spPr>
        <p:txBody>
          <a:bodyPr anchor="ctr"/>
          <a:lstStyle/>
          <a:p>
            <a:pPr algn="ctr"/>
            <a:r>
              <a:rPr lang="en-US" sz="2000" b="1"/>
              <a:t>Case Report # </a:t>
            </a:r>
            <a:r>
              <a:rPr lang="en-US" sz="2000" b="1" smtClean="0"/>
              <a:t>0861</a:t>
            </a:r>
            <a:endParaRPr lang="en-US" sz="2000" b="1"/>
          </a:p>
        </p:txBody>
      </p:sp>
      <p:sp>
        <p:nvSpPr>
          <p:cNvPr id="14339" name="Text Box 4"/>
          <p:cNvSpPr txBox="1">
            <a:spLocks noChangeArrowheads="1"/>
          </p:cNvSpPr>
          <p:nvPr/>
        </p:nvSpPr>
        <p:spPr bwMode="auto">
          <a:xfrm>
            <a:off x="304800" y="1524000"/>
            <a:ext cx="2844800" cy="336550"/>
          </a:xfrm>
          <a:prstGeom prst="rect">
            <a:avLst/>
          </a:prstGeom>
          <a:noFill/>
          <a:ln w="9525">
            <a:noFill/>
            <a:miter lim="800000"/>
            <a:headEnd/>
            <a:tailEnd/>
          </a:ln>
        </p:spPr>
        <p:txBody>
          <a:bodyPr>
            <a:spAutoFit/>
          </a:bodyPr>
          <a:lstStyle/>
          <a:p>
            <a:pPr>
              <a:spcBef>
                <a:spcPct val="50000"/>
              </a:spcBef>
            </a:pPr>
            <a:r>
              <a:rPr lang="en-US" sz="1600" b="1"/>
              <a:t>Submitted by:</a:t>
            </a:r>
          </a:p>
        </p:txBody>
      </p:sp>
      <p:sp>
        <p:nvSpPr>
          <p:cNvPr id="14340" name="Text Box 5"/>
          <p:cNvSpPr txBox="1">
            <a:spLocks noChangeArrowheads="1"/>
          </p:cNvSpPr>
          <p:nvPr/>
        </p:nvSpPr>
        <p:spPr bwMode="auto">
          <a:xfrm>
            <a:off x="2209800" y="1524000"/>
            <a:ext cx="5740400" cy="336550"/>
          </a:xfrm>
          <a:prstGeom prst="rect">
            <a:avLst/>
          </a:prstGeom>
          <a:noFill/>
          <a:ln w="9525">
            <a:noFill/>
            <a:miter lim="800000"/>
            <a:headEnd/>
            <a:tailEnd/>
          </a:ln>
        </p:spPr>
        <p:txBody>
          <a:bodyPr>
            <a:spAutoFit/>
          </a:bodyPr>
          <a:lstStyle/>
          <a:p>
            <a:pPr>
              <a:spcBef>
                <a:spcPct val="50000"/>
              </a:spcBef>
            </a:pPr>
            <a:r>
              <a:rPr lang="en-US" sz="1600" b="1">
                <a:solidFill>
                  <a:srgbClr val="870401"/>
                </a:solidFill>
              </a:rPr>
              <a:t>Logan Boatman, M.D.</a:t>
            </a:r>
          </a:p>
        </p:txBody>
      </p:sp>
      <p:sp>
        <p:nvSpPr>
          <p:cNvPr id="14341" name="Text Box 6"/>
          <p:cNvSpPr txBox="1">
            <a:spLocks noChangeArrowheads="1"/>
          </p:cNvSpPr>
          <p:nvPr/>
        </p:nvSpPr>
        <p:spPr bwMode="auto">
          <a:xfrm>
            <a:off x="304800" y="2133600"/>
            <a:ext cx="2997200" cy="336550"/>
          </a:xfrm>
          <a:prstGeom prst="rect">
            <a:avLst/>
          </a:prstGeom>
          <a:noFill/>
          <a:ln w="9525">
            <a:noFill/>
            <a:miter lim="800000"/>
            <a:headEnd/>
            <a:tailEnd/>
          </a:ln>
        </p:spPr>
        <p:txBody>
          <a:bodyPr>
            <a:spAutoFit/>
          </a:bodyPr>
          <a:lstStyle/>
          <a:p>
            <a:pPr>
              <a:spcBef>
                <a:spcPct val="50000"/>
              </a:spcBef>
            </a:pPr>
            <a:r>
              <a:rPr lang="en-US" sz="1600" b="1"/>
              <a:t>Faculty reviewer:</a:t>
            </a:r>
          </a:p>
        </p:txBody>
      </p:sp>
      <p:sp>
        <p:nvSpPr>
          <p:cNvPr id="14342" name="Text Box 7"/>
          <p:cNvSpPr txBox="1">
            <a:spLocks noChangeArrowheads="1"/>
          </p:cNvSpPr>
          <p:nvPr/>
        </p:nvSpPr>
        <p:spPr bwMode="auto">
          <a:xfrm>
            <a:off x="2209800" y="2133600"/>
            <a:ext cx="6629400" cy="581025"/>
          </a:xfrm>
          <a:prstGeom prst="rect">
            <a:avLst/>
          </a:prstGeom>
          <a:noFill/>
          <a:ln w="9525">
            <a:noFill/>
            <a:miter lim="800000"/>
            <a:headEnd/>
            <a:tailEnd/>
          </a:ln>
        </p:spPr>
        <p:txBody>
          <a:bodyPr>
            <a:spAutoFit/>
          </a:bodyPr>
          <a:lstStyle/>
          <a:p>
            <a:r>
              <a:rPr lang="en-US" sz="1600" b="1">
                <a:solidFill>
                  <a:srgbClr val="870401"/>
                </a:solidFill>
              </a:rPr>
              <a:t>Eliana Bonfante, M.D.</a:t>
            </a:r>
          </a:p>
          <a:p>
            <a:r>
              <a:rPr lang="en-US" sz="1600" b="1">
                <a:solidFill>
                  <a:srgbClr val="870401"/>
                </a:solidFill>
              </a:rPr>
              <a:t>University of Texas Medical School at Houston</a:t>
            </a:r>
          </a:p>
        </p:txBody>
      </p:sp>
      <p:sp>
        <p:nvSpPr>
          <p:cNvPr id="14343" name="Text Box 8"/>
          <p:cNvSpPr txBox="1">
            <a:spLocks noChangeArrowheads="1"/>
          </p:cNvSpPr>
          <p:nvPr/>
        </p:nvSpPr>
        <p:spPr bwMode="auto">
          <a:xfrm>
            <a:off x="304800" y="2743200"/>
            <a:ext cx="2489200" cy="336550"/>
          </a:xfrm>
          <a:prstGeom prst="rect">
            <a:avLst/>
          </a:prstGeom>
          <a:noFill/>
          <a:ln w="9525">
            <a:noFill/>
            <a:miter lim="800000"/>
            <a:headEnd/>
            <a:tailEnd/>
          </a:ln>
        </p:spPr>
        <p:txBody>
          <a:bodyPr>
            <a:spAutoFit/>
          </a:bodyPr>
          <a:lstStyle/>
          <a:p>
            <a:pPr>
              <a:spcBef>
                <a:spcPct val="50000"/>
              </a:spcBef>
            </a:pPr>
            <a:r>
              <a:rPr lang="en-US" sz="1600" b="1"/>
              <a:t>Date accepted:</a:t>
            </a:r>
          </a:p>
        </p:txBody>
      </p:sp>
      <p:sp>
        <p:nvSpPr>
          <p:cNvPr id="14344" name="Text Box 9"/>
          <p:cNvSpPr txBox="1">
            <a:spLocks noChangeArrowheads="1"/>
          </p:cNvSpPr>
          <p:nvPr/>
        </p:nvSpPr>
        <p:spPr bwMode="auto">
          <a:xfrm>
            <a:off x="2209800" y="2743200"/>
            <a:ext cx="6705600" cy="336550"/>
          </a:xfrm>
          <a:prstGeom prst="rect">
            <a:avLst/>
          </a:prstGeom>
          <a:noFill/>
          <a:ln w="9525">
            <a:noFill/>
            <a:miter lim="800000"/>
            <a:headEnd/>
            <a:tailEnd/>
          </a:ln>
        </p:spPr>
        <p:txBody>
          <a:bodyPr>
            <a:spAutoFit/>
          </a:bodyPr>
          <a:lstStyle/>
          <a:p>
            <a:pPr>
              <a:spcBef>
                <a:spcPct val="50000"/>
              </a:spcBef>
            </a:pPr>
            <a:r>
              <a:rPr lang="en-US" sz="1600" b="1">
                <a:solidFill>
                  <a:srgbClr val="870401"/>
                </a:solidFill>
              </a:rPr>
              <a:t>15 February 2012</a:t>
            </a:r>
          </a:p>
        </p:txBody>
      </p:sp>
      <p:sp>
        <p:nvSpPr>
          <p:cNvPr id="14345" name="Rectangle 11"/>
          <p:cNvSpPr>
            <a:spLocks noChangeArrowheads="1"/>
          </p:cNvSpPr>
          <p:nvPr/>
        </p:nvSpPr>
        <p:spPr bwMode="auto">
          <a:xfrm>
            <a:off x="0" y="0"/>
            <a:ext cx="9144000" cy="6858000"/>
          </a:xfrm>
          <a:prstGeom prst="rect">
            <a:avLst/>
          </a:prstGeom>
          <a:noFill/>
          <a:ln w="63500">
            <a:solidFill>
              <a:schemeClr val="tx1"/>
            </a:solidFill>
            <a:miter lim="800000"/>
            <a:headEnd/>
            <a:tailEnd/>
          </a:ln>
        </p:spPr>
        <p:txBody>
          <a:bodyPr wrap="none" anchor="ctr"/>
          <a:lstStyle/>
          <a:p>
            <a:endParaRPr lang="en-US"/>
          </a:p>
        </p:txBody>
      </p:sp>
      <p:sp>
        <p:nvSpPr>
          <p:cNvPr id="14346" name="Rectangle 12"/>
          <p:cNvSpPr>
            <a:spLocks noChangeArrowheads="1"/>
          </p:cNvSpPr>
          <p:nvPr/>
        </p:nvSpPr>
        <p:spPr bwMode="auto">
          <a:xfrm>
            <a:off x="0" y="0"/>
            <a:ext cx="9144000" cy="6858000"/>
          </a:xfrm>
          <a:prstGeom prst="rect">
            <a:avLst/>
          </a:prstGeom>
          <a:noFill/>
          <a:ln w="88900" cmpd="dbl">
            <a:solidFill>
              <a:srgbClr val="E87400"/>
            </a:solidFill>
            <a:miter lim="800000"/>
            <a:headEnd/>
            <a:tailEnd/>
          </a:ln>
        </p:spPr>
        <p:txBody>
          <a:bodyPr wrap="none" anchor="ctr"/>
          <a:lstStyle/>
          <a:p>
            <a:endParaRPr lang="en-US"/>
          </a:p>
        </p:txBody>
      </p:sp>
      <p:sp>
        <p:nvSpPr>
          <p:cNvPr id="14347" name="Text Box 13"/>
          <p:cNvSpPr txBox="1">
            <a:spLocks noChangeArrowheads="1"/>
          </p:cNvSpPr>
          <p:nvPr/>
        </p:nvSpPr>
        <p:spPr bwMode="auto">
          <a:xfrm>
            <a:off x="203200" y="114300"/>
            <a:ext cx="2032000" cy="366713"/>
          </a:xfrm>
          <a:prstGeom prst="rect">
            <a:avLst/>
          </a:prstGeom>
          <a:noFill/>
          <a:ln w="9525">
            <a:noFill/>
            <a:miter lim="800000"/>
            <a:headEnd/>
            <a:tailEnd/>
          </a:ln>
        </p:spPr>
        <p:txBody>
          <a:bodyPr>
            <a:spAutoFit/>
          </a:bodyPr>
          <a:lstStyle/>
          <a:p>
            <a:pPr>
              <a:spcBef>
                <a:spcPct val="50000"/>
              </a:spcBef>
            </a:pPr>
            <a:endParaRPr lang="en-US"/>
          </a:p>
        </p:txBody>
      </p:sp>
      <p:sp>
        <p:nvSpPr>
          <p:cNvPr id="14348" name="Text Box 14"/>
          <p:cNvSpPr txBox="1">
            <a:spLocks noChangeArrowheads="1"/>
          </p:cNvSpPr>
          <p:nvPr/>
        </p:nvSpPr>
        <p:spPr bwMode="auto">
          <a:xfrm>
            <a:off x="0" y="0"/>
            <a:ext cx="1905000" cy="274638"/>
          </a:xfrm>
          <a:prstGeom prst="rect">
            <a:avLst/>
          </a:prstGeom>
          <a:noFill/>
          <a:ln w="9525">
            <a:noFill/>
            <a:miter lim="800000"/>
            <a:headEnd/>
            <a:tailEnd/>
          </a:ln>
        </p:spPr>
        <p:txBody>
          <a:bodyPr>
            <a:spAutoFit/>
          </a:bodyPr>
          <a:lstStyle/>
          <a:p>
            <a:pPr>
              <a:spcBef>
                <a:spcPct val="50000"/>
              </a:spcBef>
            </a:pPr>
            <a:r>
              <a:rPr lang="en-US" sz="1200" b="1"/>
              <a:t>Radiological Category:</a:t>
            </a:r>
            <a:endParaRPr lang="en-US" sz="1200" b="1">
              <a:solidFill>
                <a:srgbClr val="EC2D00"/>
              </a:solidFill>
            </a:endParaRPr>
          </a:p>
        </p:txBody>
      </p:sp>
      <p:sp>
        <p:nvSpPr>
          <p:cNvPr id="14349" name="Text Box 15"/>
          <p:cNvSpPr txBox="1">
            <a:spLocks noChangeArrowheads="1"/>
          </p:cNvSpPr>
          <p:nvPr/>
        </p:nvSpPr>
        <p:spPr bwMode="auto">
          <a:xfrm>
            <a:off x="4191000" y="0"/>
            <a:ext cx="1828800" cy="549275"/>
          </a:xfrm>
          <a:prstGeom prst="rect">
            <a:avLst/>
          </a:prstGeom>
          <a:noFill/>
          <a:ln w="9525">
            <a:noFill/>
            <a:miter lim="800000"/>
            <a:headEnd/>
            <a:tailEnd/>
          </a:ln>
        </p:spPr>
        <p:txBody>
          <a:bodyPr>
            <a:spAutoFit/>
          </a:bodyPr>
          <a:lstStyle/>
          <a:p>
            <a:pPr>
              <a:spcBef>
                <a:spcPct val="50000"/>
              </a:spcBef>
            </a:pPr>
            <a:r>
              <a:rPr lang="en-US" sz="1200" b="1"/>
              <a:t>Principal Modality (1): </a:t>
            </a:r>
          </a:p>
          <a:p>
            <a:pPr>
              <a:spcBef>
                <a:spcPct val="50000"/>
              </a:spcBef>
            </a:pPr>
            <a:r>
              <a:rPr lang="en-US" sz="1200" b="1"/>
              <a:t>Principal Modality (2):</a:t>
            </a:r>
            <a:endParaRPr lang="en-US" sz="1200" b="1">
              <a:solidFill>
                <a:srgbClr val="EC2D00"/>
              </a:solidFill>
            </a:endParaRPr>
          </a:p>
        </p:txBody>
      </p:sp>
      <p:sp>
        <p:nvSpPr>
          <p:cNvPr id="14350" name="Rectangle 17"/>
          <p:cNvSpPr>
            <a:spLocks noGrp="1" noChangeArrowheads="1"/>
          </p:cNvSpPr>
          <p:nvPr>
            <p:ph type="title" idx="4294967295"/>
          </p:nvPr>
        </p:nvSpPr>
        <p:spPr>
          <a:xfrm>
            <a:off x="381000" y="3657600"/>
            <a:ext cx="8229600" cy="1143000"/>
          </a:xfrm>
        </p:spPr>
        <p:txBody>
          <a:bodyPr/>
          <a:lstStyle/>
          <a:p>
            <a:pPr algn="l" eaLnBrk="1" hangingPunct="1"/>
            <a:endParaRPr lang="en-US" sz="1600" b="1" smtClean="0">
              <a:solidFill>
                <a:srgbClr val="870401"/>
              </a:solidFill>
            </a:endParaRPr>
          </a:p>
        </p:txBody>
      </p:sp>
      <p:sp>
        <p:nvSpPr>
          <p:cNvPr id="14351" name="Rectangle 18"/>
          <p:cNvSpPr>
            <a:spLocks noGrp="1" noChangeArrowheads="1"/>
          </p:cNvSpPr>
          <p:nvPr>
            <p:ph type="body" idx="4294967295"/>
          </p:nvPr>
        </p:nvSpPr>
        <p:spPr>
          <a:xfrm>
            <a:off x="381000" y="4724400"/>
            <a:ext cx="8229600" cy="914400"/>
          </a:xfrm>
        </p:spPr>
        <p:txBody>
          <a:bodyPr/>
          <a:lstStyle/>
          <a:p>
            <a:pPr marL="0" indent="0" eaLnBrk="1" hangingPunct="1">
              <a:buFontTx/>
              <a:buNone/>
            </a:pPr>
            <a:endParaRPr lang="en-US" sz="1800" b="1" smtClean="0">
              <a:solidFill>
                <a:srgbClr val="870401"/>
              </a:solidFill>
            </a:endParaRPr>
          </a:p>
        </p:txBody>
      </p:sp>
      <p:sp>
        <p:nvSpPr>
          <p:cNvPr id="14352" name="Text Box 19"/>
          <p:cNvSpPr txBox="1">
            <a:spLocks noChangeArrowheads="1"/>
          </p:cNvSpPr>
          <p:nvPr/>
        </p:nvSpPr>
        <p:spPr bwMode="auto">
          <a:xfrm>
            <a:off x="1676400" y="0"/>
            <a:ext cx="1612900" cy="274638"/>
          </a:xfrm>
          <a:prstGeom prst="rect">
            <a:avLst/>
          </a:prstGeom>
          <a:noFill/>
          <a:ln w="9525">
            <a:noFill/>
            <a:miter lim="800000"/>
            <a:headEnd/>
            <a:tailEnd/>
          </a:ln>
        </p:spPr>
        <p:txBody>
          <a:bodyPr>
            <a:spAutoFit/>
          </a:bodyPr>
          <a:lstStyle/>
          <a:p>
            <a:pPr>
              <a:spcBef>
                <a:spcPct val="50000"/>
              </a:spcBef>
            </a:pPr>
            <a:r>
              <a:rPr lang="en-US" sz="1200" b="1">
                <a:solidFill>
                  <a:srgbClr val="870401"/>
                </a:solidFill>
              </a:rPr>
              <a:t> Neuroradiology</a:t>
            </a:r>
            <a:endParaRPr lang="en-US" sz="1200">
              <a:solidFill>
                <a:srgbClr val="870401"/>
              </a:solidFill>
            </a:endParaRPr>
          </a:p>
        </p:txBody>
      </p:sp>
      <p:sp>
        <p:nvSpPr>
          <p:cNvPr id="14353" name="Text Box 21"/>
          <p:cNvSpPr txBox="1">
            <a:spLocks noChangeArrowheads="1"/>
          </p:cNvSpPr>
          <p:nvPr/>
        </p:nvSpPr>
        <p:spPr bwMode="auto">
          <a:xfrm>
            <a:off x="5867400" y="0"/>
            <a:ext cx="1612900" cy="274638"/>
          </a:xfrm>
          <a:prstGeom prst="rect">
            <a:avLst/>
          </a:prstGeom>
          <a:noFill/>
          <a:ln w="9525">
            <a:noFill/>
            <a:miter lim="800000"/>
            <a:headEnd/>
            <a:tailEnd/>
          </a:ln>
        </p:spPr>
        <p:txBody>
          <a:bodyPr>
            <a:spAutoFit/>
          </a:bodyPr>
          <a:lstStyle/>
          <a:p>
            <a:pPr>
              <a:spcBef>
                <a:spcPct val="50000"/>
              </a:spcBef>
            </a:pPr>
            <a:r>
              <a:rPr lang="en-US" sz="1200" b="1">
                <a:solidFill>
                  <a:srgbClr val="870401"/>
                </a:solidFill>
              </a:rPr>
              <a:t>MR</a:t>
            </a:r>
            <a:endParaRPr lang="en-US" sz="1200">
              <a:solidFill>
                <a:srgbClr val="870401"/>
              </a:solidFill>
            </a:endParaRPr>
          </a:p>
        </p:txBody>
      </p:sp>
      <p:pic>
        <p:nvPicPr>
          <p:cNvPr id="14354" name="Picture 22" descr="icf_logo4"/>
          <p:cNvPicPr>
            <a:picLocks noChangeAspect="1" noChangeArrowheads="1"/>
          </p:cNvPicPr>
          <p:nvPr/>
        </p:nvPicPr>
        <p:blipFill>
          <a:blip r:embed="rId3"/>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32770" name="Text Box 3"/>
          <p:cNvSpPr txBox="1">
            <a:spLocks noChangeArrowheads="1"/>
          </p:cNvSpPr>
          <p:nvPr/>
        </p:nvSpPr>
        <p:spPr bwMode="auto">
          <a:xfrm>
            <a:off x="508000" y="1028700"/>
            <a:ext cx="7721600" cy="581025"/>
          </a:xfrm>
          <a:prstGeom prst="rect">
            <a:avLst/>
          </a:prstGeom>
          <a:noFill/>
          <a:ln w="9525">
            <a:noFill/>
            <a:miter lim="800000"/>
            <a:headEnd/>
            <a:tailEnd/>
          </a:ln>
        </p:spPr>
        <p:txBody>
          <a:bodyPr>
            <a:spAutoFit/>
          </a:bodyPr>
          <a:lstStyle/>
          <a:p>
            <a:pPr>
              <a:spcBef>
                <a:spcPct val="50000"/>
              </a:spcBef>
            </a:pPr>
            <a:r>
              <a:rPr lang="en-US" sz="1600" b="1"/>
              <a:t>Which one of the following is your choice for the appropriate diagnosis? </a:t>
            </a:r>
            <a:r>
              <a:rPr lang="en-US" sz="1600" b="1">
                <a:solidFill>
                  <a:srgbClr val="E87400"/>
                </a:solidFill>
              </a:rPr>
              <a:t>After your selection, go to next page.</a:t>
            </a:r>
          </a:p>
        </p:txBody>
      </p:sp>
      <p:sp>
        <p:nvSpPr>
          <p:cNvPr id="32771" name="Rectangle 4"/>
          <p:cNvSpPr>
            <a:spLocks noChangeArrowheads="1"/>
          </p:cNvSpPr>
          <p:nvPr/>
        </p:nvSpPr>
        <p:spPr bwMode="auto">
          <a:xfrm>
            <a:off x="274638" y="228600"/>
            <a:ext cx="7772400" cy="533400"/>
          </a:xfrm>
          <a:prstGeom prst="rect">
            <a:avLst/>
          </a:prstGeom>
          <a:noFill/>
          <a:ln w="9525">
            <a:noFill/>
            <a:miter lim="800000"/>
            <a:headEnd/>
            <a:tailEnd/>
          </a:ln>
        </p:spPr>
        <p:txBody>
          <a:bodyPr anchor="ctr"/>
          <a:lstStyle/>
          <a:p>
            <a:pPr algn="ctr"/>
            <a:r>
              <a:rPr lang="en-US" sz="2000" b="1"/>
              <a:t>Test Your Diagnosis</a:t>
            </a:r>
          </a:p>
        </p:txBody>
      </p:sp>
      <p:grpSp>
        <p:nvGrpSpPr>
          <p:cNvPr id="32772" name="Group 6"/>
          <p:cNvGrpSpPr>
            <a:grpSpLocks/>
          </p:cNvGrpSpPr>
          <p:nvPr/>
        </p:nvGrpSpPr>
        <p:grpSpPr bwMode="auto">
          <a:xfrm>
            <a:off x="0" y="0"/>
            <a:ext cx="9144000" cy="6858000"/>
            <a:chOff x="0" y="0"/>
            <a:chExt cx="5760" cy="4320"/>
          </a:xfrm>
        </p:grpSpPr>
        <p:sp>
          <p:nvSpPr>
            <p:cNvPr id="32775" name="Rectangle 7"/>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32776" name="Rectangle 8"/>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pic>
        <p:nvPicPr>
          <p:cNvPr id="32773" name="Picture 9" descr="icf_logo4"/>
          <p:cNvPicPr>
            <a:picLocks noChangeAspect="1" noChangeArrowheads="1"/>
          </p:cNvPicPr>
          <p:nvPr/>
        </p:nvPicPr>
        <p:blipFill>
          <a:blip r:embed="rId3"/>
          <a:srcRect/>
          <a:stretch>
            <a:fillRect/>
          </a:stretch>
        </p:blipFill>
        <p:spPr bwMode="auto">
          <a:xfrm>
            <a:off x="5029200" y="5638800"/>
            <a:ext cx="4000500" cy="1104900"/>
          </a:xfrm>
          <a:prstGeom prst="rect">
            <a:avLst/>
          </a:prstGeom>
          <a:noFill/>
          <a:ln w="9525">
            <a:noFill/>
            <a:miter lim="800000"/>
            <a:headEnd/>
            <a:tailEnd/>
          </a:ln>
        </p:spPr>
      </p:pic>
      <p:sp>
        <p:nvSpPr>
          <p:cNvPr id="9" name="Text Box 2"/>
          <p:cNvSpPr/>
          <p:nvPr/>
        </p:nvSpPr>
        <p:spPr>
          <a:xfrm>
            <a:off x="609600" y="1981200"/>
            <a:ext cx="7518400" cy="161607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spcBef>
                <a:spcPts val="899"/>
              </a:spcBef>
              <a:spcAft>
                <a:spcPts val="0"/>
              </a:spcAft>
              <a:buClr>
                <a:srgbClr val="E87400"/>
              </a:buClr>
              <a:buSzPct val="200000"/>
              <a:buFont typeface="StarSymbol"/>
              <a:buChar char="•"/>
              <a:defRPr sz="1800"/>
            </a:pPr>
            <a:r>
              <a:rPr lang="en-US" sz="1600" b="1" dirty="0">
                <a:solidFill>
                  <a:srgbClr val="870401"/>
                </a:solidFill>
                <a:latin typeface="Arial" pitchFamily="18"/>
                <a:ea typeface="Microsoft YaHei" pitchFamily="2"/>
                <a:cs typeface="Mangal" pitchFamily="2"/>
              </a:rPr>
              <a:t> Childhood stroke/ischemia</a:t>
            </a:r>
          </a:p>
          <a:p>
            <a:pPr>
              <a:spcBef>
                <a:spcPts val="899"/>
              </a:spcBef>
              <a:spcAft>
                <a:spcPts val="0"/>
              </a:spcAft>
              <a:buClr>
                <a:srgbClr val="E87400"/>
              </a:buClr>
              <a:buSzPct val="200000"/>
              <a:buFont typeface="StarSymbol"/>
              <a:buChar char="•"/>
              <a:defRPr sz="1800"/>
            </a:pPr>
            <a:r>
              <a:rPr lang="en-US" sz="1600" b="1" dirty="0">
                <a:solidFill>
                  <a:srgbClr val="870401"/>
                </a:solidFill>
                <a:latin typeface="Arial" pitchFamily="18"/>
                <a:ea typeface="Microsoft YaHei" pitchFamily="2"/>
                <a:cs typeface="Mangal" pitchFamily="2"/>
              </a:rPr>
              <a:t> </a:t>
            </a:r>
            <a:r>
              <a:rPr lang="en-US" sz="1600" b="1" dirty="0" err="1">
                <a:solidFill>
                  <a:srgbClr val="870401"/>
                </a:solidFill>
                <a:latin typeface="Arial" pitchFamily="18"/>
                <a:ea typeface="Microsoft YaHei" pitchFamily="2"/>
                <a:cs typeface="Mangal" pitchFamily="2"/>
              </a:rPr>
              <a:t>Mitochondial</a:t>
            </a:r>
            <a:r>
              <a:rPr lang="en-US" sz="1600" b="1" dirty="0">
                <a:solidFill>
                  <a:srgbClr val="870401"/>
                </a:solidFill>
                <a:latin typeface="Arial" pitchFamily="18"/>
                <a:ea typeface="Microsoft YaHei" pitchFamily="2"/>
                <a:cs typeface="Mangal" pitchFamily="2"/>
              </a:rPr>
              <a:t> Encephalopathy, Lactic Acidosis, Stroke-like episodes (MELAS)</a:t>
            </a:r>
          </a:p>
          <a:p>
            <a:pPr>
              <a:spcBef>
                <a:spcPts val="899"/>
              </a:spcBef>
              <a:spcAft>
                <a:spcPts val="0"/>
              </a:spcAft>
              <a:buClr>
                <a:srgbClr val="E87400"/>
              </a:buClr>
              <a:buSzPct val="200000"/>
              <a:buFont typeface="StarSymbol"/>
              <a:buChar char="•"/>
              <a:defRPr sz="1800"/>
            </a:pPr>
            <a:r>
              <a:rPr lang="en-US" sz="1600" b="1" dirty="0">
                <a:solidFill>
                  <a:srgbClr val="870401"/>
                </a:solidFill>
                <a:latin typeface="Arial" pitchFamily="18"/>
                <a:ea typeface="Microsoft YaHei" pitchFamily="2"/>
                <a:cs typeface="Mangal" pitchFamily="2"/>
              </a:rPr>
              <a:t> Wilson Disease</a:t>
            </a:r>
          </a:p>
          <a:p>
            <a:pPr>
              <a:spcBef>
                <a:spcPts val="899"/>
              </a:spcBef>
              <a:spcAft>
                <a:spcPts val="0"/>
              </a:spcAft>
              <a:buClr>
                <a:srgbClr val="E87400"/>
              </a:buClr>
              <a:buSzPct val="200000"/>
              <a:buFont typeface="StarSymbol"/>
              <a:buChar char="•"/>
              <a:defRPr sz="1800"/>
            </a:pPr>
            <a:r>
              <a:rPr lang="en-US" sz="1600" b="1" dirty="0">
                <a:solidFill>
                  <a:srgbClr val="870401"/>
                </a:solidFill>
                <a:latin typeface="Arial" pitchFamily="18"/>
                <a:ea typeface="Microsoft YaHei" pitchFamily="2"/>
                <a:cs typeface="Mangal" pitchFamily="2"/>
              </a:rPr>
              <a:t> Leigh Syndrome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533400" y="1727200"/>
            <a:ext cx="8610600" cy="1069975"/>
          </a:xfrm>
        </p:spPr>
        <p:txBody>
          <a:bodyPr>
            <a:spAutoFit/>
          </a:bodyPr>
          <a:lstStyle/>
          <a:p>
            <a:pPr algn="l" eaLnBrk="1" hangingPunct="1"/>
            <a:r>
              <a:rPr lang="en-US" sz="1600" b="1" smtClean="0">
                <a:solidFill>
                  <a:srgbClr val="870401"/>
                </a:solidFill>
              </a:rPr>
              <a:t>T2 FLAIR hyperintensities in the bilateral basal ganglia, thalami, periaqueductal gray matter, and left medulla oblongata. Some of these hyperintensities correspond to areas of restricted diffusion and some of them do not, suggesting the combination of acute and chronic process.</a:t>
            </a:r>
            <a:endParaRPr lang="en-US" sz="1600" smtClean="0"/>
          </a:p>
        </p:txBody>
      </p:sp>
      <p:sp>
        <p:nvSpPr>
          <p:cNvPr id="34819" name="Text Box 4"/>
          <p:cNvSpPr txBox="1">
            <a:spLocks noChangeArrowheads="1"/>
          </p:cNvSpPr>
          <p:nvPr/>
        </p:nvSpPr>
        <p:spPr bwMode="auto">
          <a:xfrm>
            <a:off x="381000" y="990600"/>
            <a:ext cx="1327150" cy="396875"/>
          </a:xfrm>
          <a:prstGeom prst="rect">
            <a:avLst/>
          </a:prstGeom>
          <a:noFill/>
          <a:ln w="9525">
            <a:noFill/>
            <a:miter lim="800000"/>
            <a:headEnd/>
            <a:tailEnd/>
          </a:ln>
        </p:spPr>
        <p:txBody>
          <a:bodyPr wrap="none">
            <a:spAutoFit/>
          </a:bodyPr>
          <a:lstStyle/>
          <a:p>
            <a:r>
              <a:rPr lang="en-US" sz="2000" b="1"/>
              <a:t>Findings:</a:t>
            </a:r>
          </a:p>
        </p:txBody>
      </p:sp>
      <p:sp>
        <p:nvSpPr>
          <p:cNvPr id="34820" name="Text Box 5"/>
          <p:cNvSpPr txBox="1">
            <a:spLocks noChangeArrowheads="1"/>
          </p:cNvSpPr>
          <p:nvPr/>
        </p:nvSpPr>
        <p:spPr bwMode="auto">
          <a:xfrm>
            <a:off x="381000" y="3352800"/>
            <a:ext cx="1736725" cy="396875"/>
          </a:xfrm>
          <a:prstGeom prst="rect">
            <a:avLst/>
          </a:prstGeom>
          <a:noFill/>
          <a:ln w="9525">
            <a:noFill/>
            <a:miter lim="800000"/>
            <a:headEnd/>
            <a:tailEnd/>
          </a:ln>
        </p:spPr>
        <p:txBody>
          <a:bodyPr wrap="none">
            <a:spAutoFit/>
          </a:bodyPr>
          <a:lstStyle/>
          <a:p>
            <a:r>
              <a:rPr lang="en-US" sz="2000" b="1"/>
              <a:t>Differentials:</a:t>
            </a:r>
          </a:p>
        </p:txBody>
      </p:sp>
      <p:grpSp>
        <p:nvGrpSpPr>
          <p:cNvPr id="34821" name="Group 6"/>
          <p:cNvGrpSpPr>
            <a:grpSpLocks/>
          </p:cNvGrpSpPr>
          <p:nvPr/>
        </p:nvGrpSpPr>
        <p:grpSpPr bwMode="auto">
          <a:xfrm>
            <a:off x="0" y="0"/>
            <a:ext cx="9144000" cy="6858000"/>
            <a:chOff x="0" y="0"/>
            <a:chExt cx="5760" cy="4320"/>
          </a:xfrm>
        </p:grpSpPr>
        <p:sp>
          <p:nvSpPr>
            <p:cNvPr id="34825" name="Rectangle 7"/>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34826" name="Rectangle 8"/>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34822" name="Rectangle 10"/>
          <p:cNvSpPr>
            <a:spLocks noChangeArrowheads="1"/>
          </p:cNvSpPr>
          <p:nvPr/>
        </p:nvSpPr>
        <p:spPr bwMode="auto">
          <a:xfrm>
            <a:off x="2743200" y="228600"/>
            <a:ext cx="3581400" cy="476250"/>
          </a:xfrm>
          <a:prstGeom prst="rect">
            <a:avLst/>
          </a:prstGeom>
          <a:noFill/>
          <a:ln w="9525">
            <a:noFill/>
            <a:miter lim="800000"/>
            <a:headEnd/>
            <a:tailEnd/>
          </a:ln>
        </p:spPr>
        <p:txBody>
          <a:bodyPr/>
          <a:lstStyle/>
          <a:p>
            <a:pPr algn="ctr"/>
            <a:r>
              <a:rPr lang="en-US" sz="2000" b="1"/>
              <a:t>Findings and Differentials</a:t>
            </a:r>
          </a:p>
        </p:txBody>
      </p:sp>
      <p:pic>
        <p:nvPicPr>
          <p:cNvPr id="34823" name="Picture 11" descr="icf_logo4"/>
          <p:cNvPicPr>
            <a:picLocks noChangeAspect="1" noChangeArrowheads="1"/>
          </p:cNvPicPr>
          <p:nvPr/>
        </p:nvPicPr>
        <p:blipFill>
          <a:blip r:embed="rId3"/>
          <a:srcRect/>
          <a:stretch>
            <a:fillRect/>
          </a:stretch>
        </p:blipFill>
        <p:spPr bwMode="auto">
          <a:xfrm>
            <a:off x="5029200" y="5638800"/>
            <a:ext cx="4000500" cy="1104900"/>
          </a:xfrm>
          <a:prstGeom prst="rect">
            <a:avLst/>
          </a:prstGeom>
          <a:noFill/>
          <a:ln w="9525">
            <a:noFill/>
            <a:miter lim="800000"/>
            <a:headEnd/>
            <a:tailEnd/>
          </a:ln>
        </p:spPr>
      </p:pic>
      <p:sp>
        <p:nvSpPr>
          <p:cNvPr id="12" name="Text Box 2"/>
          <p:cNvSpPr/>
          <p:nvPr/>
        </p:nvSpPr>
        <p:spPr>
          <a:xfrm>
            <a:off x="685800" y="3962400"/>
            <a:ext cx="7518400" cy="1617663"/>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spcBef>
                <a:spcPts val="899"/>
              </a:spcBef>
              <a:spcAft>
                <a:spcPts val="0"/>
              </a:spcAft>
              <a:buClr>
                <a:srgbClr val="E87400"/>
              </a:buClr>
              <a:buSzPct val="200000"/>
              <a:buFont typeface="StarSymbol"/>
              <a:buChar char="•"/>
              <a:defRPr sz="1800"/>
            </a:pPr>
            <a:r>
              <a:rPr lang="en-US" sz="1600" b="1" dirty="0">
                <a:solidFill>
                  <a:srgbClr val="870401"/>
                </a:solidFill>
                <a:latin typeface="Arial" pitchFamily="18"/>
                <a:ea typeface="Microsoft YaHei" pitchFamily="2"/>
                <a:cs typeface="Mangal" pitchFamily="2"/>
              </a:rPr>
              <a:t> Childhood stroke/ischemia</a:t>
            </a:r>
          </a:p>
          <a:p>
            <a:pPr>
              <a:spcBef>
                <a:spcPts val="899"/>
              </a:spcBef>
              <a:spcAft>
                <a:spcPts val="0"/>
              </a:spcAft>
              <a:buClr>
                <a:srgbClr val="E87400"/>
              </a:buClr>
              <a:buSzPct val="200000"/>
              <a:buFont typeface="StarSymbol"/>
              <a:buChar char="•"/>
              <a:defRPr sz="1800"/>
            </a:pPr>
            <a:r>
              <a:rPr lang="en-US" sz="1600" b="1" dirty="0">
                <a:solidFill>
                  <a:srgbClr val="870401"/>
                </a:solidFill>
                <a:latin typeface="Arial" pitchFamily="18"/>
                <a:ea typeface="Microsoft YaHei" pitchFamily="2"/>
                <a:cs typeface="Mangal" pitchFamily="2"/>
              </a:rPr>
              <a:t> </a:t>
            </a:r>
            <a:r>
              <a:rPr lang="en-US" sz="1600" b="1" dirty="0" err="1">
                <a:solidFill>
                  <a:srgbClr val="870401"/>
                </a:solidFill>
                <a:latin typeface="Arial" pitchFamily="18"/>
                <a:ea typeface="Microsoft YaHei" pitchFamily="2"/>
                <a:cs typeface="Mangal" pitchFamily="2"/>
              </a:rPr>
              <a:t>Mitochondial</a:t>
            </a:r>
            <a:r>
              <a:rPr lang="en-US" sz="1600" b="1" dirty="0">
                <a:solidFill>
                  <a:srgbClr val="870401"/>
                </a:solidFill>
                <a:latin typeface="Arial" pitchFamily="18"/>
                <a:ea typeface="Microsoft YaHei" pitchFamily="2"/>
                <a:cs typeface="Mangal" pitchFamily="2"/>
              </a:rPr>
              <a:t> Encephalopathy, Lactic Acidosis, Stroke-like episodes (MELAS)</a:t>
            </a:r>
          </a:p>
          <a:p>
            <a:pPr>
              <a:spcBef>
                <a:spcPts val="899"/>
              </a:spcBef>
              <a:spcAft>
                <a:spcPts val="0"/>
              </a:spcAft>
              <a:buClr>
                <a:srgbClr val="E87400"/>
              </a:buClr>
              <a:buSzPct val="200000"/>
              <a:buFont typeface="StarSymbol"/>
              <a:buChar char="•"/>
              <a:defRPr sz="1800"/>
            </a:pPr>
            <a:r>
              <a:rPr lang="en-US" sz="1600" b="1" dirty="0">
                <a:solidFill>
                  <a:srgbClr val="870401"/>
                </a:solidFill>
                <a:latin typeface="Arial" pitchFamily="18"/>
                <a:ea typeface="Microsoft YaHei" pitchFamily="2"/>
                <a:cs typeface="Mangal" pitchFamily="2"/>
              </a:rPr>
              <a:t> Wilson Disease</a:t>
            </a:r>
            <a:endParaRPr lang="en-US" sz="1600" dirty="0">
              <a:solidFill>
                <a:srgbClr val="870401"/>
              </a:solidFill>
              <a:latin typeface="Arial" pitchFamily="18"/>
              <a:ea typeface="Microsoft YaHei" pitchFamily="2"/>
              <a:cs typeface="Mangal" pitchFamily="2"/>
            </a:endParaRPr>
          </a:p>
          <a:p>
            <a:pPr>
              <a:spcBef>
                <a:spcPts val="899"/>
              </a:spcBef>
              <a:spcAft>
                <a:spcPts val="0"/>
              </a:spcAft>
              <a:buClr>
                <a:srgbClr val="E87400"/>
              </a:buClr>
              <a:buSzPct val="200000"/>
              <a:buFont typeface="StarSymbol"/>
              <a:buChar char="•"/>
              <a:defRPr sz="1800"/>
            </a:pPr>
            <a:r>
              <a:rPr lang="en-US" sz="1600" b="1" dirty="0">
                <a:solidFill>
                  <a:srgbClr val="870401"/>
                </a:solidFill>
                <a:latin typeface="Arial" pitchFamily="18"/>
                <a:ea typeface="Microsoft YaHei" pitchFamily="2"/>
                <a:cs typeface="Mangal" pitchFamily="2"/>
              </a:rPr>
              <a:t> Leigh Syndrome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body" idx="4294967295"/>
          </p:nvPr>
        </p:nvSpPr>
        <p:spPr>
          <a:xfrm>
            <a:off x="457200" y="838200"/>
            <a:ext cx="8229600" cy="5257800"/>
          </a:xfrm>
        </p:spPr>
        <p:txBody>
          <a:bodyPr/>
          <a:lstStyle/>
          <a:p>
            <a:pPr marL="0" indent="0">
              <a:spcBef>
                <a:spcPts val="900"/>
              </a:spcBef>
              <a:buFontTx/>
              <a:buNone/>
            </a:pPr>
            <a:r>
              <a:rPr lang="en-US" sz="1600" b="1" u="sng" smtClean="0">
                <a:solidFill>
                  <a:srgbClr val="870401"/>
                </a:solidFill>
              </a:rPr>
              <a:t>Childhood stroke/hypoxia:</a:t>
            </a:r>
          </a:p>
          <a:p>
            <a:pPr marL="0" indent="0" hangingPunct="1">
              <a:lnSpc>
                <a:spcPct val="90000"/>
              </a:lnSpc>
              <a:spcBef>
                <a:spcPts val="638"/>
              </a:spcBef>
              <a:buFontTx/>
              <a:buNone/>
            </a:pPr>
            <a:r>
              <a:rPr lang="en-US" sz="1600" b="1" smtClean="0">
                <a:solidFill>
                  <a:srgbClr val="870401"/>
                </a:solidFill>
              </a:rPr>
              <a:t>The gradual onset of the patient’s symptoms and the absence of a traumatic event makes asphyxia or hypotensive cerebral infarct unlikely. Profound hypoxia characteristically presents as restricted diffusion with matching low ADC in the ventrolateral thalamus and/or the posterior internal capsule. </a:t>
            </a:r>
          </a:p>
          <a:p>
            <a:pPr marL="0" indent="0" hangingPunct="1">
              <a:lnSpc>
                <a:spcPct val="90000"/>
              </a:lnSpc>
              <a:spcBef>
                <a:spcPts val="638"/>
              </a:spcBef>
              <a:buFontTx/>
              <a:buNone/>
            </a:pPr>
            <a:endParaRPr lang="en-US" sz="1600" b="1" smtClean="0">
              <a:solidFill>
                <a:srgbClr val="870401"/>
              </a:solidFill>
            </a:endParaRPr>
          </a:p>
          <a:p>
            <a:pPr marL="0" indent="0" hangingPunct="1">
              <a:lnSpc>
                <a:spcPct val="90000"/>
              </a:lnSpc>
              <a:spcBef>
                <a:spcPts val="638"/>
              </a:spcBef>
              <a:buFontTx/>
              <a:buNone/>
            </a:pPr>
            <a:r>
              <a:rPr lang="en-US" sz="1600" b="1" smtClean="0">
                <a:solidFill>
                  <a:srgbClr val="870401"/>
                </a:solidFill>
              </a:rPr>
              <a:t>Multiple embolic strokes could also be a consideration, but the symmetric bilateral involvement of the lentiform nuclei and periaqueductal gray matter make an embolic etiology less likely.</a:t>
            </a:r>
          </a:p>
          <a:p>
            <a:pPr marL="0" indent="0" hangingPunct="1">
              <a:lnSpc>
                <a:spcPct val="90000"/>
              </a:lnSpc>
              <a:spcBef>
                <a:spcPts val="638"/>
              </a:spcBef>
              <a:buFontTx/>
              <a:buNone/>
            </a:pPr>
            <a:endParaRPr lang="en-US" sz="1600" b="1" u="sng" smtClean="0">
              <a:solidFill>
                <a:srgbClr val="870401"/>
              </a:solidFill>
            </a:endParaRPr>
          </a:p>
          <a:p>
            <a:pPr marL="0" indent="0" hangingPunct="1">
              <a:lnSpc>
                <a:spcPct val="90000"/>
              </a:lnSpc>
              <a:spcBef>
                <a:spcPts val="638"/>
              </a:spcBef>
              <a:buFontTx/>
              <a:buNone/>
            </a:pPr>
            <a:r>
              <a:rPr lang="en-US" sz="1600" b="1" u="sng" smtClean="0">
                <a:solidFill>
                  <a:srgbClr val="870401"/>
                </a:solidFill>
              </a:rPr>
              <a:t>Mitochondial Encephalopathy, Lactic Acidosis, Stroke-like episodes (MELAS):</a:t>
            </a:r>
          </a:p>
          <a:p>
            <a:pPr marL="0" indent="0" hangingPunct="1">
              <a:lnSpc>
                <a:spcPct val="90000"/>
              </a:lnSpc>
              <a:spcBef>
                <a:spcPts val="638"/>
              </a:spcBef>
              <a:buFontTx/>
              <a:buNone/>
            </a:pPr>
            <a:r>
              <a:rPr lang="en-US" sz="1600" b="1" smtClean="0">
                <a:solidFill>
                  <a:srgbClr val="870401"/>
                </a:solidFill>
              </a:rPr>
              <a:t>This disease characteristically demonstrates increased T2/FLAIR intensity in the putamina that may be asymmetric or unilateral. Stroke-like findings, especially in the parietooccipital region, in a nonvascular territory may also be seen. Restricted diffusion may be present in the acute phase. </a:t>
            </a:r>
          </a:p>
          <a:p>
            <a:pPr marL="0" indent="0" hangingPunct="1">
              <a:lnSpc>
                <a:spcPct val="90000"/>
              </a:lnSpc>
              <a:spcBef>
                <a:spcPts val="638"/>
              </a:spcBef>
              <a:buFontTx/>
              <a:buNone/>
            </a:pPr>
            <a:endParaRPr lang="en-US" sz="1600" b="1" smtClean="0">
              <a:solidFill>
                <a:srgbClr val="870401"/>
              </a:solidFill>
            </a:endParaRPr>
          </a:p>
          <a:p>
            <a:pPr marL="0" indent="0" hangingPunct="1">
              <a:lnSpc>
                <a:spcPct val="90000"/>
              </a:lnSpc>
              <a:spcBef>
                <a:spcPts val="638"/>
              </a:spcBef>
              <a:buFontTx/>
              <a:buNone/>
            </a:pPr>
            <a:r>
              <a:rPr lang="en-US" sz="1600" b="1" smtClean="0">
                <a:solidFill>
                  <a:srgbClr val="870401"/>
                </a:solidFill>
              </a:rPr>
              <a:t>This disease typically presents in childhood/early adulthood (mean age onset of 15 years) with lactic acidosis, seizures, and stroke-like episodes. In this case, the patient’s lactate was not elevated.</a:t>
            </a:r>
          </a:p>
          <a:p>
            <a:pPr marL="0" indent="0" eaLnBrk="1" hangingPunct="1">
              <a:lnSpc>
                <a:spcPct val="90000"/>
              </a:lnSpc>
              <a:buFontTx/>
              <a:buNone/>
            </a:pPr>
            <a:endParaRPr lang="en-US" sz="1600" b="1" smtClean="0">
              <a:solidFill>
                <a:srgbClr val="870401"/>
              </a:solidFill>
            </a:endParaRPr>
          </a:p>
          <a:p>
            <a:pPr marL="0" indent="0" eaLnBrk="1" hangingPunct="1">
              <a:lnSpc>
                <a:spcPct val="90000"/>
              </a:lnSpc>
              <a:buFontTx/>
              <a:buNone/>
            </a:pPr>
            <a:endParaRPr lang="en-US" sz="1600" b="1" smtClean="0">
              <a:solidFill>
                <a:srgbClr val="870401"/>
              </a:solidFill>
            </a:endParaRPr>
          </a:p>
        </p:txBody>
      </p:sp>
      <p:grpSp>
        <p:nvGrpSpPr>
          <p:cNvPr id="36867" name="Group 3"/>
          <p:cNvGrpSpPr>
            <a:grpSpLocks/>
          </p:cNvGrpSpPr>
          <p:nvPr/>
        </p:nvGrpSpPr>
        <p:grpSpPr bwMode="auto">
          <a:xfrm>
            <a:off x="0" y="0"/>
            <a:ext cx="9144000" cy="6858000"/>
            <a:chOff x="0" y="0"/>
            <a:chExt cx="5760" cy="4320"/>
          </a:xfrm>
        </p:grpSpPr>
        <p:sp>
          <p:nvSpPr>
            <p:cNvPr id="36870" name="Rectangle 4"/>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36871"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36868" name="Rectangle 7"/>
          <p:cNvSpPr>
            <a:spLocks noChangeArrowheads="1"/>
          </p:cNvSpPr>
          <p:nvPr/>
        </p:nvSpPr>
        <p:spPr bwMode="auto">
          <a:xfrm>
            <a:off x="2743200" y="228600"/>
            <a:ext cx="2895600" cy="476250"/>
          </a:xfrm>
          <a:prstGeom prst="rect">
            <a:avLst/>
          </a:prstGeom>
          <a:noFill/>
          <a:ln w="9525">
            <a:noFill/>
            <a:miter lim="800000"/>
            <a:headEnd/>
            <a:tailEnd/>
          </a:ln>
        </p:spPr>
        <p:txBody>
          <a:bodyPr/>
          <a:lstStyle/>
          <a:p>
            <a:pPr algn="ctr"/>
            <a:r>
              <a:rPr lang="en-US" sz="2000" b="1"/>
              <a:t>Discussion</a:t>
            </a:r>
          </a:p>
        </p:txBody>
      </p:sp>
      <p:pic>
        <p:nvPicPr>
          <p:cNvPr id="36869" name="Picture 8" descr="icf_logo4"/>
          <p:cNvPicPr>
            <a:picLocks noChangeAspect="1" noChangeArrowheads="1"/>
          </p:cNvPicPr>
          <p:nvPr/>
        </p:nvPicPr>
        <p:blipFill>
          <a:blip r:embed="rId3"/>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body" idx="4294967295"/>
          </p:nvPr>
        </p:nvSpPr>
        <p:spPr>
          <a:xfrm>
            <a:off x="457200" y="685800"/>
            <a:ext cx="8229600" cy="5257800"/>
          </a:xfrm>
        </p:spPr>
        <p:txBody>
          <a:bodyPr/>
          <a:lstStyle/>
          <a:p>
            <a:pPr marL="0" indent="0" eaLnBrk="1" hangingPunct="1">
              <a:lnSpc>
                <a:spcPct val="90000"/>
              </a:lnSpc>
              <a:buFontTx/>
              <a:buNone/>
              <a:defRPr/>
            </a:pPr>
            <a:r>
              <a:rPr lang="en-US" sz="1600" b="1" u="sng" dirty="0" smtClean="0">
                <a:solidFill>
                  <a:srgbClr val="870401"/>
                </a:solidFill>
              </a:rPr>
              <a:t>Wilson Disease:</a:t>
            </a:r>
          </a:p>
          <a:p>
            <a:pPr marL="0" indent="0" eaLnBrk="1" hangingPunct="1">
              <a:lnSpc>
                <a:spcPct val="90000"/>
              </a:lnSpc>
              <a:buFontTx/>
              <a:buNone/>
              <a:defRPr/>
            </a:pPr>
            <a:r>
              <a:rPr lang="en-US" sz="1600" b="1" dirty="0" smtClean="0">
                <a:solidFill>
                  <a:srgbClr val="870401"/>
                </a:solidFill>
              </a:rPr>
              <a:t>This disease can also demonstrate increased T2/FLAIR intensity in the </a:t>
            </a:r>
            <a:r>
              <a:rPr lang="en-US" sz="1600" b="1" dirty="0" err="1" smtClean="0">
                <a:solidFill>
                  <a:srgbClr val="870401"/>
                </a:solidFill>
              </a:rPr>
              <a:t>lentiform</a:t>
            </a:r>
            <a:r>
              <a:rPr lang="en-US" sz="1600" b="1" dirty="0" smtClean="0">
                <a:solidFill>
                  <a:srgbClr val="870401"/>
                </a:solidFill>
              </a:rPr>
              <a:t> nuclei, caudate nuclei, and thalami. Increased T2 signal may also be present in the </a:t>
            </a:r>
            <a:r>
              <a:rPr lang="en-US" sz="1600" b="1" dirty="0" err="1" smtClean="0">
                <a:solidFill>
                  <a:srgbClr val="870401"/>
                </a:solidFill>
              </a:rPr>
              <a:t>periaqueductal</a:t>
            </a:r>
            <a:r>
              <a:rPr lang="en-US" sz="1600" b="1" dirty="0" smtClean="0">
                <a:solidFill>
                  <a:srgbClr val="870401"/>
                </a:solidFill>
              </a:rPr>
              <a:t> gray matter, </a:t>
            </a:r>
            <a:r>
              <a:rPr lang="en-US" sz="1600" b="1" dirty="0" err="1" smtClean="0">
                <a:solidFill>
                  <a:srgbClr val="870401"/>
                </a:solidFill>
              </a:rPr>
              <a:t>pontine</a:t>
            </a:r>
            <a:r>
              <a:rPr lang="en-US" sz="1600" b="1" dirty="0" smtClean="0">
                <a:solidFill>
                  <a:srgbClr val="870401"/>
                </a:solidFill>
              </a:rPr>
              <a:t> </a:t>
            </a:r>
            <a:r>
              <a:rPr lang="en-US" sz="1600" b="1" dirty="0" err="1" smtClean="0">
                <a:solidFill>
                  <a:srgbClr val="870401"/>
                </a:solidFill>
              </a:rPr>
              <a:t>tegmentum</a:t>
            </a:r>
            <a:r>
              <a:rPr lang="en-US" sz="1600" b="1" dirty="0" smtClean="0">
                <a:solidFill>
                  <a:srgbClr val="870401"/>
                </a:solidFill>
              </a:rPr>
              <a:t>, and cerebral or </a:t>
            </a:r>
            <a:r>
              <a:rPr lang="en-US" sz="1600" b="1" dirty="0" err="1" smtClean="0">
                <a:solidFill>
                  <a:srgbClr val="870401"/>
                </a:solidFill>
              </a:rPr>
              <a:t>cerebellar</a:t>
            </a:r>
            <a:r>
              <a:rPr lang="en-US" sz="1600" b="1" dirty="0" smtClean="0">
                <a:solidFill>
                  <a:srgbClr val="870401"/>
                </a:solidFill>
              </a:rPr>
              <a:t> white matter. Decreased ADC values may be present immediately after the onset of symptoms. </a:t>
            </a:r>
          </a:p>
          <a:p>
            <a:pPr marL="0" indent="0" eaLnBrk="1" hangingPunct="1">
              <a:lnSpc>
                <a:spcPct val="90000"/>
              </a:lnSpc>
              <a:buFontTx/>
              <a:buNone/>
              <a:defRPr/>
            </a:pPr>
            <a:endParaRPr lang="en-US" sz="1600" b="1" dirty="0" smtClean="0">
              <a:solidFill>
                <a:srgbClr val="870401"/>
              </a:solidFill>
            </a:endParaRPr>
          </a:p>
          <a:p>
            <a:pPr marL="0" indent="0" eaLnBrk="1" hangingPunct="1">
              <a:lnSpc>
                <a:spcPct val="90000"/>
              </a:lnSpc>
              <a:buFontTx/>
              <a:buNone/>
              <a:defRPr/>
            </a:pPr>
            <a:r>
              <a:rPr lang="en-US" sz="1600" b="1" dirty="0" smtClean="0">
                <a:solidFill>
                  <a:srgbClr val="870401"/>
                </a:solidFill>
              </a:rPr>
              <a:t>Wilson disease, related to poor copper metabolism, can cause liver disease as early as 8 years of age, but rarely demonstrates neurodegenerative symptoms before the 2</a:t>
            </a:r>
            <a:r>
              <a:rPr lang="en-US" sz="1600" b="1" baseline="30000" dirty="0" smtClean="0">
                <a:solidFill>
                  <a:srgbClr val="870401"/>
                </a:solidFill>
              </a:rPr>
              <a:t>nd</a:t>
            </a:r>
            <a:r>
              <a:rPr lang="en-US" sz="1600" b="1" dirty="0" smtClean="0">
                <a:solidFill>
                  <a:srgbClr val="870401"/>
                </a:solidFill>
              </a:rPr>
              <a:t> decade of life.</a:t>
            </a:r>
          </a:p>
          <a:p>
            <a:pPr marL="0" indent="0" eaLnBrk="1" hangingPunct="1">
              <a:lnSpc>
                <a:spcPct val="90000"/>
              </a:lnSpc>
              <a:buFontTx/>
              <a:buNone/>
              <a:defRPr/>
            </a:pPr>
            <a:endParaRPr lang="en-US" sz="1600" b="1" u="sng" dirty="0" smtClean="0">
              <a:solidFill>
                <a:srgbClr val="870401"/>
              </a:solidFill>
            </a:endParaRPr>
          </a:p>
          <a:p>
            <a:pPr marL="0" indent="0" eaLnBrk="1" hangingPunct="1">
              <a:lnSpc>
                <a:spcPct val="90000"/>
              </a:lnSpc>
              <a:buFontTx/>
              <a:buNone/>
              <a:defRPr/>
            </a:pPr>
            <a:r>
              <a:rPr lang="en-US" sz="1600" b="1" u="sng" dirty="0" smtClean="0">
                <a:solidFill>
                  <a:srgbClr val="870401"/>
                </a:solidFill>
              </a:rPr>
              <a:t>Leigh Syndrome:</a:t>
            </a:r>
          </a:p>
          <a:p>
            <a:pPr marL="0" indent="0" eaLnBrk="1" hangingPunct="1">
              <a:lnSpc>
                <a:spcPct val="90000"/>
              </a:lnSpc>
              <a:buFontTx/>
              <a:buNone/>
              <a:defRPr/>
            </a:pPr>
            <a:r>
              <a:rPr lang="en-US" sz="1600" b="1" dirty="0" smtClean="0">
                <a:solidFill>
                  <a:srgbClr val="870401"/>
                </a:solidFill>
              </a:rPr>
              <a:t>As demonstrated in this case, the most characteristic finding in Leigh syndrome is increased T2/FLAIR signal in the </a:t>
            </a:r>
            <a:r>
              <a:rPr lang="en-US" sz="1600" b="1" dirty="0" err="1" smtClean="0">
                <a:solidFill>
                  <a:srgbClr val="870401"/>
                </a:solidFill>
              </a:rPr>
              <a:t>periaqueductal</a:t>
            </a:r>
            <a:r>
              <a:rPr lang="en-US" sz="1600" b="1" dirty="0" smtClean="0">
                <a:solidFill>
                  <a:srgbClr val="870401"/>
                </a:solidFill>
              </a:rPr>
              <a:t> gray matter and </a:t>
            </a:r>
            <a:r>
              <a:rPr lang="en-US" sz="1600" b="1" dirty="0" err="1" smtClean="0">
                <a:solidFill>
                  <a:srgbClr val="870401"/>
                </a:solidFill>
              </a:rPr>
              <a:t>putamina</a:t>
            </a:r>
            <a:r>
              <a:rPr lang="en-US" sz="1600" b="1" dirty="0" smtClean="0">
                <a:solidFill>
                  <a:srgbClr val="870401"/>
                </a:solidFill>
              </a:rPr>
              <a:t>. T2/FLAIR may also be seen in the caudate heads, </a:t>
            </a:r>
            <a:r>
              <a:rPr lang="en-US" sz="1600" b="1" dirty="0" err="1" smtClean="0">
                <a:solidFill>
                  <a:srgbClr val="870401"/>
                </a:solidFill>
              </a:rPr>
              <a:t>globus</a:t>
            </a:r>
            <a:r>
              <a:rPr lang="en-US" sz="1600" b="1" dirty="0" smtClean="0">
                <a:solidFill>
                  <a:srgbClr val="870401"/>
                </a:solidFill>
              </a:rPr>
              <a:t> </a:t>
            </a:r>
            <a:r>
              <a:rPr lang="en-US" sz="1600" b="1" dirty="0" err="1" smtClean="0">
                <a:solidFill>
                  <a:srgbClr val="870401"/>
                </a:solidFill>
              </a:rPr>
              <a:t>pallidi</a:t>
            </a:r>
            <a:r>
              <a:rPr lang="en-US" sz="1600" b="1" dirty="0" smtClean="0">
                <a:solidFill>
                  <a:srgbClr val="870401"/>
                </a:solidFill>
              </a:rPr>
              <a:t>, and thalami. Less frequent foci can include the cerebral or </a:t>
            </a:r>
            <a:r>
              <a:rPr lang="en-US" sz="1600" b="1" dirty="0" err="1" smtClean="0">
                <a:solidFill>
                  <a:srgbClr val="870401"/>
                </a:solidFill>
              </a:rPr>
              <a:t>cerebellar</a:t>
            </a:r>
            <a:r>
              <a:rPr lang="en-US" sz="1600" b="1" dirty="0" smtClean="0">
                <a:solidFill>
                  <a:srgbClr val="870401"/>
                </a:solidFill>
              </a:rPr>
              <a:t> white matter, spine, and gray matter. Decreased diffusion with matching on ADC map is present in acute foci. Enhancement is rare. The lesions are typically </a:t>
            </a:r>
            <a:r>
              <a:rPr lang="en-US" sz="1600" b="1" dirty="0" err="1" smtClean="0">
                <a:solidFill>
                  <a:srgbClr val="870401"/>
                </a:solidFill>
              </a:rPr>
              <a:t>hypointense</a:t>
            </a:r>
            <a:r>
              <a:rPr lang="en-US" sz="1600" b="1" dirty="0" smtClean="0">
                <a:solidFill>
                  <a:srgbClr val="870401"/>
                </a:solidFill>
              </a:rPr>
              <a:t> on T1 imaging. MR spectroscopy can also be performed and demonstrates increased </a:t>
            </a:r>
            <a:r>
              <a:rPr lang="en-US" sz="1600" b="1" dirty="0" err="1" smtClean="0">
                <a:solidFill>
                  <a:srgbClr val="870401"/>
                </a:solidFill>
              </a:rPr>
              <a:t>choline</a:t>
            </a:r>
            <a:r>
              <a:rPr lang="en-US" sz="1600" b="1" dirty="0" smtClean="0">
                <a:solidFill>
                  <a:srgbClr val="870401"/>
                </a:solidFill>
              </a:rPr>
              <a:t>, decreased NAA, and the presence of lactate.</a:t>
            </a:r>
          </a:p>
          <a:p>
            <a:pPr marL="0" indent="0" eaLnBrk="1" hangingPunct="1">
              <a:lnSpc>
                <a:spcPct val="90000"/>
              </a:lnSpc>
              <a:buFontTx/>
              <a:buNone/>
              <a:defRPr/>
            </a:pPr>
            <a:endParaRPr lang="en-US" sz="1600" b="1" dirty="0" smtClean="0">
              <a:solidFill>
                <a:srgbClr val="870401"/>
              </a:solidFill>
            </a:endParaRPr>
          </a:p>
          <a:p>
            <a:pPr marL="0" indent="0" eaLnBrk="1" hangingPunct="1">
              <a:lnSpc>
                <a:spcPct val="90000"/>
              </a:lnSpc>
              <a:buFontTx/>
              <a:buNone/>
              <a:defRPr/>
            </a:pPr>
            <a:endParaRPr lang="en-US" sz="1600" b="1" dirty="0" smtClean="0">
              <a:solidFill>
                <a:srgbClr val="870401"/>
              </a:solidFill>
            </a:endParaRPr>
          </a:p>
          <a:p>
            <a:pPr marL="0" indent="0" eaLnBrk="1" hangingPunct="1">
              <a:lnSpc>
                <a:spcPct val="90000"/>
              </a:lnSpc>
              <a:buFontTx/>
              <a:buNone/>
              <a:defRPr/>
            </a:pPr>
            <a:endParaRPr lang="en-US" sz="1600" b="1" dirty="0" smtClean="0">
              <a:solidFill>
                <a:srgbClr val="870401"/>
              </a:solidFill>
            </a:endParaRPr>
          </a:p>
          <a:p>
            <a:pPr marL="0" indent="0" eaLnBrk="1" hangingPunct="1">
              <a:lnSpc>
                <a:spcPct val="90000"/>
              </a:lnSpc>
              <a:buFontTx/>
              <a:buNone/>
              <a:defRPr/>
            </a:pPr>
            <a:endParaRPr lang="en-US" sz="1600" b="1" dirty="0" smtClean="0">
              <a:solidFill>
                <a:srgbClr val="870401"/>
              </a:solidFill>
            </a:endParaRPr>
          </a:p>
          <a:p>
            <a:pPr>
              <a:buFontTx/>
              <a:buNone/>
              <a:defRPr/>
            </a:pPr>
            <a:endParaRPr lang="en-US" sz="1600" b="1" dirty="0" smtClean="0">
              <a:solidFill>
                <a:srgbClr val="870401"/>
              </a:solidFill>
            </a:endParaRPr>
          </a:p>
          <a:p>
            <a:pPr marL="0" indent="0" eaLnBrk="1" hangingPunct="1">
              <a:lnSpc>
                <a:spcPct val="90000"/>
              </a:lnSpc>
              <a:buFontTx/>
              <a:buNone/>
              <a:defRPr/>
            </a:pPr>
            <a:endParaRPr lang="en-US" sz="1600" b="1" dirty="0" smtClean="0">
              <a:solidFill>
                <a:srgbClr val="870401"/>
              </a:solidFill>
            </a:endParaRPr>
          </a:p>
          <a:p>
            <a:pPr marL="0" indent="0" eaLnBrk="1" hangingPunct="1">
              <a:lnSpc>
                <a:spcPct val="90000"/>
              </a:lnSpc>
              <a:buFontTx/>
              <a:buNone/>
              <a:defRPr/>
            </a:pPr>
            <a:endParaRPr lang="en-US" sz="1600" b="1" dirty="0" smtClean="0">
              <a:solidFill>
                <a:srgbClr val="870401"/>
              </a:solidFill>
            </a:endParaRPr>
          </a:p>
          <a:p>
            <a:pPr marL="0" indent="0" eaLnBrk="1" hangingPunct="1">
              <a:lnSpc>
                <a:spcPct val="90000"/>
              </a:lnSpc>
              <a:buFontTx/>
              <a:buNone/>
              <a:defRPr/>
            </a:pPr>
            <a:endParaRPr lang="en-US" sz="1600" b="1" dirty="0" smtClean="0">
              <a:solidFill>
                <a:srgbClr val="870401"/>
              </a:solidFill>
            </a:endParaRPr>
          </a:p>
        </p:txBody>
      </p:sp>
      <p:grpSp>
        <p:nvGrpSpPr>
          <p:cNvPr id="38915" name="Group 3"/>
          <p:cNvGrpSpPr>
            <a:grpSpLocks/>
          </p:cNvGrpSpPr>
          <p:nvPr/>
        </p:nvGrpSpPr>
        <p:grpSpPr bwMode="auto">
          <a:xfrm>
            <a:off x="0" y="0"/>
            <a:ext cx="9144000" cy="6858000"/>
            <a:chOff x="0" y="0"/>
            <a:chExt cx="5760" cy="4320"/>
          </a:xfrm>
        </p:grpSpPr>
        <p:sp>
          <p:nvSpPr>
            <p:cNvPr id="38918" name="Rectangle 4"/>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38919"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38916" name="Rectangle 7"/>
          <p:cNvSpPr>
            <a:spLocks noChangeArrowheads="1"/>
          </p:cNvSpPr>
          <p:nvPr/>
        </p:nvSpPr>
        <p:spPr bwMode="auto">
          <a:xfrm>
            <a:off x="2743200" y="228600"/>
            <a:ext cx="2895600" cy="476250"/>
          </a:xfrm>
          <a:prstGeom prst="rect">
            <a:avLst/>
          </a:prstGeom>
          <a:noFill/>
          <a:ln w="9525">
            <a:noFill/>
            <a:miter lim="800000"/>
            <a:headEnd/>
            <a:tailEnd/>
          </a:ln>
        </p:spPr>
        <p:txBody>
          <a:bodyPr/>
          <a:lstStyle/>
          <a:p>
            <a:pPr algn="ctr"/>
            <a:r>
              <a:rPr lang="en-US" sz="2000" b="1"/>
              <a:t>Discussion</a:t>
            </a:r>
          </a:p>
        </p:txBody>
      </p:sp>
      <p:pic>
        <p:nvPicPr>
          <p:cNvPr id="38917" name="Picture 8" descr="icf_logo4"/>
          <p:cNvPicPr>
            <a:picLocks noChangeAspect="1" noChangeArrowheads="1"/>
          </p:cNvPicPr>
          <p:nvPr/>
        </p:nvPicPr>
        <p:blipFill>
          <a:blip r:embed="rId3"/>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body" idx="4294967295"/>
          </p:nvPr>
        </p:nvSpPr>
        <p:spPr>
          <a:xfrm>
            <a:off x="457200" y="685800"/>
            <a:ext cx="8229600" cy="5257800"/>
          </a:xfrm>
        </p:spPr>
        <p:txBody>
          <a:bodyPr/>
          <a:lstStyle/>
          <a:p>
            <a:pPr marL="0" indent="0" eaLnBrk="1" hangingPunct="1">
              <a:lnSpc>
                <a:spcPct val="90000"/>
              </a:lnSpc>
              <a:buFontTx/>
              <a:buNone/>
              <a:defRPr/>
            </a:pPr>
            <a:r>
              <a:rPr lang="en-US" sz="1600" b="1" u="sng" dirty="0" smtClean="0">
                <a:solidFill>
                  <a:srgbClr val="870401"/>
                </a:solidFill>
              </a:rPr>
              <a:t>Leigh Syndrome:</a:t>
            </a:r>
          </a:p>
          <a:p>
            <a:pPr marL="0" indent="0" eaLnBrk="1" hangingPunct="1">
              <a:lnSpc>
                <a:spcPct val="90000"/>
              </a:lnSpc>
              <a:buFontTx/>
              <a:buNone/>
              <a:defRPr/>
            </a:pPr>
            <a:r>
              <a:rPr lang="en-US" sz="1600" b="1" dirty="0" smtClean="0">
                <a:solidFill>
                  <a:srgbClr val="870401"/>
                </a:solidFill>
              </a:rPr>
              <a:t>Also known as </a:t>
            </a:r>
            <a:r>
              <a:rPr lang="en-US" sz="1600" b="1" dirty="0" err="1" smtClean="0">
                <a:solidFill>
                  <a:srgbClr val="870401"/>
                </a:solidFill>
              </a:rPr>
              <a:t>subacute</a:t>
            </a:r>
            <a:r>
              <a:rPr lang="en-US" sz="1600" b="1" dirty="0" smtClean="0">
                <a:solidFill>
                  <a:srgbClr val="870401"/>
                </a:solidFill>
              </a:rPr>
              <a:t> necrotizing </a:t>
            </a:r>
            <a:r>
              <a:rPr lang="en-US" sz="1600" b="1" dirty="0" err="1" smtClean="0">
                <a:solidFill>
                  <a:srgbClr val="870401"/>
                </a:solidFill>
              </a:rPr>
              <a:t>encephalomyelopathy</a:t>
            </a:r>
            <a:r>
              <a:rPr lang="en-US" sz="1600" b="1" dirty="0" smtClean="0">
                <a:solidFill>
                  <a:srgbClr val="870401"/>
                </a:solidFill>
              </a:rPr>
              <a:t>, Leigh syndrome is caused by genetic mutations involving mitochondrial DNA, specifically the electron transport chain. As in all mitochondrial disorders, the phenotypic </a:t>
            </a:r>
            <a:r>
              <a:rPr lang="en-US" sz="1600" b="1" dirty="0" err="1" smtClean="0">
                <a:solidFill>
                  <a:srgbClr val="870401"/>
                </a:solidFill>
              </a:rPr>
              <a:t>penetrance</a:t>
            </a:r>
            <a:r>
              <a:rPr lang="en-US" sz="1600" b="1" dirty="0" smtClean="0">
                <a:solidFill>
                  <a:srgbClr val="870401"/>
                </a:solidFill>
              </a:rPr>
              <a:t> is variable and the relationship between mitochondrial dysfunction and neurodegenerative changes is not fully understood. </a:t>
            </a:r>
          </a:p>
          <a:p>
            <a:pPr marL="0" indent="0" eaLnBrk="1" hangingPunct="1">
              <a:lnSpc>
                <a:spcPct val="90000"/>
              </a:lnSpc>
              <a:buFontTx/>
              <a:buNone/>
              <a:defRPr/>
            </a:pPr>
            <a:endParaRPr lang="en-US" sz="1600" b="1" dirty="0" smtClean="0">
              <a:solidFill>
                <a:srgbClr val="870401"/>
              </a:solidFill>
            </a:endParaRPr>
          </a:p>
          <a:p>
            <a:pPr marL="0" indent="0" eaLnBrk="1" hangingPunct="1">
              <a:lnSpc>
                <a:spcPct val="90000"/>
              </a:lnSpc>
              <a:buFontTx/>
              <a:buNone/>
              <a:defRPr/>
            </a:pPr>
            <a:r>
              <a:rPr lang="en-US" sz="1600" b="1" dirty="0" smtClean="0">
                <a:solidFill>
                  <a:srgbClr val="870401"/>
                </a:solidFill>
              </a:rPr>
              <a:t>Leigh syndrome typically occurs in 1 in 32,000 children under the age of 6 and is the most common mitochondrial disease in this age group. The disease typically presents with developmental delay and onset of dysfunctions related to the brain stem and basal ganglia such as ataxia, </a:t>
            </a:r>
            <a:r>
              <a:rPr lang="en-US" sz="1600" b="1" dirty="0" err="1" smtClean="0">
                <a:solidFill>
                  <a:srgbClr val="870401"/>
                </a:solidFill>
              </a:rPr>
              <a:t>ptosis</a:t>
            </a:r>
            <a:r>
              <a:rPr lang="en-US" sz="1600" b="1" dirty="0" smtClean="0">
                <a:solidFill>
                  <a:srgbClr val="870401"/>
                </a:solidFill>
              </a:rPr>
              <a:t>, and </a:t>
            </a:r>
            <a:r>
              <a:rPr lang="en-US" sz="1600" b="1" dirty="0" err="1" smtClean="0">
                <a:solidFill>
                  <a:srgbClr val="870401"/>
                </a:solidFill>
              </a:rPr>
              <a:t>opthalmoplegia</a:t>
            </a:r>
            <a:r>
              <a:rPr lang="en-US" sz="1600" b="1" dirty="0" smtClean="0">
                <a:solidFill>
                  <a:srgbClr val="870401"/>
                </a:solidFill>
              </a:rPr>
              <a:t> as demonstrated by this case. Seizure activity, also in this case, is an additional feature of the disease. Most cases present by the age of 2 years and have no gender or ethnic predilection.</a:t>
            </a:r>
          </a:p>
          <a:p>
            <a:pPr marL="0" indent="0" eaLnBrk="1" hangingPunct="1">
              <a:lnSpc>
                <a:spcPct val="90000"/>
              </a:lnSpc>
              <a:buFontTx/>
              <a:buNone/>
              <a:defRPr/>
            </a:pPr>
            <a:endParaRPr lang="en-US" sz="1600" b="1" u="sng" dirty="0" smtClean="0">
              <a:solidFill>
                <a:srgbClr val="870401"/>
              </a:solidFill>
            </a:endParaRPr>
          </a:p>
          <a:p>
            <a:pPr marL="0" indent="0" eaLnBrk="1" hangingPunct="1">
              <a:lnSpc>
                <a:spcPct val="90000"/>
              </a:lnSpc>
              <a:buFontTx/>
              <a:buNone/>
              <a:defRPr/>
            </a:pPr>
            <a:r>
              <a:rPr lang="en-US" sz="1600" b="1" dirty="0" smtClean="0">
                <a:solidFill>
                  <a:srgbClr val="870401"/>
                </a:solidFill>
              </a:rPr>
              <a:t>There is no cure for the disease, but the use of </a:t>
            </a:r>
            <a:r>
              <a:rPr lang="en-US" sz="1600" b="1" dirty="0" err="1" smtClean="0">
                <a:solidFill>
                  <a:srgbClr val="870401"/>
                </a:solidFill>
              </a:rPr>
              <a:t>quinone</a:t>
            </a:r>
            <a:r>
              <a:rPr lang="en-US" sz="1600" b="1" dirty="0" smtClean="0">
                <a:solidFill>
                  <a:srgbClr val="870401"/>
                </a:solidFill>
              </a:rPr>
              <a:t> derivatives and vitamins as well as decreasing systemic stressors such as illness may decrease acute episodes. The prognosis for patients affected by Leigh Syndrome is poor and results in progressive </a:t>
            </a:r>
            <a:r>
              <a:rPr lang="en-US" sz="1600" b="1" dirty="0" err="1" smtClean="0">
                <a:solidFill>
                  <a:srgbClr val="870401"/>
                </a:solidFill>
              </a:rPr>
              <a:t>neurodegeneration</a:t>
            </a:r>
            <a:r>
              <a:rPr lang="en-US" sz="1600" b="1" dirty="0" smtClean="0">
                <a:solidFill>
                  <a:srgbClr val="870401"/>
                </a:solidFill>
              </a:rPr>
              <a:t> with eventual childhood respiratory failure and death.</a:t>
            </a:r>
          </a:p>
          <a:p>
            <a:pPr>
              <a:buFontTx/>
              <a:buNone/>
              <a:defRPr/>
            </a:pPr>
            <a:endParaRPr lang="en-US" sz="1600" b="1" dirty="0" smtClean="0">
              <a:solidFill>
                <a:srgbClr val="870401"/>
              </a:solidFill>
            </a:endParaRPr>
          </a:p>
          <a:p>
            <a:pPr marL="0" indent="0" eaLnBrk="1" hangingPunct="1">
              <a:lnSpc>
                <a:spcPct val="90000"/>
              </a:lnSpc>
              <a:buFontTx/>
              <a:buNone/>
              <a:defRPr/>
            </a:pPr>
            <a:endParaRPr lang="en-US" sz="1600" b="1" dirty="0" smtClean="0">
              <a:solidFill>
                <a:srgbClr val="870401"/>
              </a:solidFill>
            </a:endParaRPr>
          </a:p>
          <a:p>
            <a:pPr marL="0" indent="0" eaLnBrk="1" hangingPunct="1">
              <a:lnSpc>
                <a:spcPct val="90000"/>
              </a:lnSpc>
              <a:buFontTx/>
              <a:buNone/>
              <a:defRPr/>
            </a:pPr>
            <a:endParaRPr lang="en-US" sz="1600" b="1" dirty="0" smtClean="0">
              <a:solidFill>
                <a:srgbClr val="870401"/>
              </a:solidFill>
            </a:endParaRPr>
          </a:p>
          <a:p>
            <a:pPr marL="0" indent="0" eaLnBrk="1" hangingPunct="1">
              <a:lnSpc>
                <a:spcPct val="90000"/>
              </a:lnSpc>
              <a:buFontTx/>
              <a:buNone/>
              <a:defRPr/>
            </a:pPr>
            <a:endParaRPr lang="en-US" sz="1600" b="1" dirty="0" smtClean="0">
              <a:solidFill>
                <a:srgbClr val="870401"/>
              </a:solidFill>
            </a:endParaRPr>
          </a:p>
        </p:txBody>
      </p:sp>
      <p:grpSp>
        <p:nvGrpSpPr>
          <p:cNvPr id="40963" name="Group 3"/>
          <p:cNvGrpSpPr>
            <a:grpSpLocks/>
          </p:cNvGrpSpPr>
          <p:nvPr/>
        </p:nvGrpSpPr>
        <p:grpSpPr bwMode="auto">
          <a:xfrm>
            <a:off x="0" y="0"/>
            <a:ext cx="9144000" cy="6858000"/>
            <a:chOff x="0" y="0"/>
            <a:chExt cx="5760" cy="4320"/>
          </a:xfrm>
        </p:grpSpPr>
        <p:sp>
          <p:nvSpPr>
            <p:cNvPr id="40966" name="Rectangle 4"/>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40967"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40964" name="Rectangle 7"/>
          <p:cNvSpPr>
            <a:spLocks noChangeArrowheads="1"/>
          </p:cNvSpPr>
          <p:nvPr/>
        </p:nvSpPr>
        <p:spPr bwMode="auto">
          <a:xfrm>
            <a:off x="2743200" y="228600"/>
            <a:ext cx="2895600" cy="476250"/>
          </a:xfrm>
          <a:prstGeom prst="rect">
            <a:avLst/>
          </a:prstGeom>
          <a:noFill/>
          <a:ln w="9525">
            <a:noFill/>
            <a:miter lim="800000"/>
            <a:headEnd/>
            <a:tailEnd/>
          </a:ln>
        </p:spPr>
        <p:txBody>
          <a:bodyPr/>
          <a:lstStyle/>
          <a:p>
            <a:pPr algn="ctr"/>
            <a:r>
              <a:rPr lang="en-US" sz="2000" b="1"/>
              <a:t>Discussion</a:t>
            </a:r>
          </a:p>
        </p:txBody>
      </p:sp>
      <p:pic>
        <p:nvPicPr>
          <p:cNvPr id="40965" name="Picture 8" descr="icf_logo4"/>
          <p:cNvPicPr>
            <a:picLocks noChangeAspect="1" noChangeArrowheads="1"/>
          </p:cNvPicPr>
          <p:nvPr/>
        </p:nvPicPr>
        <p:blipFill>
          <a:blip r:embed="rId3"/>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152400" y="762000"/>
            <a:ext cx="8686800" cy="338138"/>
          </a:xfrm>
        </p:spPr>
        <p:txBody>
          <a:bodyPr>
            <a:spAutoFit/>
          </a:bodyPr>
          <a:lstStyle/>
          <a:p>
            <a:pPr algn="l">
              <a:spcBef>
                <a:spcPct val="50000"/>
              </a:spcBef>
            </a:pPr>
            <a:r>
              <a:rPr lang="en-US" sz="1600" b="1" smtClean="0">
                <a:solidFill>
                  <a:srgbClr val="870401"/>
                </a:solidFill>
              </a:rPr>
              <a:t>Leigh Syndrome</a:t>
            </a:r>
          </a:p>
        </p:txBody>
      </p:sp>
      <p:grpSp>
        <p:nvGrpSpPr>
          <p:cNvPr id="43011" name="Group 3"/>
          <p:cNvGrpSpPr>
            <a:grpSpLocks/>
          </p:cNvGrpSpPr>
          <p:nvPr/>
        </p:nvGrpSpPr>
        <p:grpSpPr bwMode="auto">
          <a:xfrm>
            <a:off x="0" y="0"/>
            <a:ext cx="9144000" cy="6858000"/>
            <a:chOff x="0" y="0"/>
            <a:chExt cx="5760" cy="4320"/>
          </a:xfrm>
        </p:grpSpPr>
        <p:sp>
          <p:nvSpPr>
            <p:cNvPr id="43014" name="Rectangle 4"/>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43015"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43012" name="Rectangle 7"/>
          <p:cNvSpPr>
            <a:spLocks noChangeArrowheads="1"/>
          </p:cNvSpPr>
          <p:nvPr/>
        </p:nvSpPr>
        <p:spPr bwMode="auto">
          <a:xfrm>
            <a:off x="2743200" y="228600"/>
            <a:ext cx="2895600" cy="476250"/>
          </a:xfrm>
          <a:prstGeom prst="rect">
            <a:avLst/>
          </a:prstGeom>
          <a:noFill/>
          <a:ln w="9525">
            <a:noFill/>
            <a:miter lim="800000"/>
            <a:headEnd/>
            <a:tailEnd/>
          </a:ln>
        </p:spPr>
        <p:txBody>
          <a:bodyPr/>
          <a:lstStyle/>
          <a:p>
            <a:pPr algn="ctr"/>
            <a:r>
              <a:rPr lang="en-US" sz="2000" b="1"/>
              <a:t>Diagnosis</a:t>
            </a:r>
          </a:p>
        </p:txBody>
      </p:sp>
      <p:pic>
        <p:nvPicPr>
          <p:cNvPr id="43013" name="Picture 8" descr="icf_logo4"/>
          <p:cNvPicPr>
            <a:picLocks noChangeAspect="1" noChangeArrowheads="1"/>
          </p:cNvPicPr>
          <p:nvPr/>
        </p:nvPicPr>
        <p:blipFill>
          <a:blip r:embed="rId3"/>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228600" y="838200"/>
            <a:ext cx="8686800" cy="4003675"/>
          </a:xfrm>
        </p:spPr>
        <p:txBody>
          <a:bodyPr>
            <a:spAutoFit/>
          </a:bodyPr>
          <a:lstStyle/>
          <a:p>
            <a:pPr marL="838200" indent="-838200" algn="l" eaLnBrk="1" hangingPunct="1"/>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r>
              <a:rPr lang="en-US" sz="1600" b="1" smtClean="0">
                <a:solidFill>
                  <a:srgbClr val="870401"/>
                </a:solidFill>
              </a:rPr>
              <a:t/>
            </a:r>
            <a:br>
              <a:rPr lang="en-US" sz="1600" b="1" smtClean="0">
                <a:solidFill>
                  <a:srgbClr val="870401"/>
                </a:solidFill>
              </a:rPr>
            </a:br>
            <a:endParaRPr lang="en-US" sz="1600" b="1" smtClean="0">
              <a:solidFill>
                <a:srgbClr val="870401"/>
              </a:solidFill>
            </a:endParaRPr>
          </a:p>
        </p:txBody>
      </p:sp>
      <p:grpSp>
        <p:nvGrpSpPr>
          <p:cNvPr id="45059" name="Group 3"/>
          <p:cNvGrpSpPr>
            <a:grpSpLocks/>
          </p:cNvGrpSpPr>
          <p:nvPr/>
        </p:nvGrpSpPr>
        <p:grpSpPr bwMode="auto">
          <a:xfrm>
            <a:off x="0" y="0"/>
            <a:ext cx="9144000" cy="6858000"/>
            <a:chOff x="0" y="0"/>
            <a:chExt cx="5760" cy="4320"/>
          </a:xfrm>
        </p:grpSpPr>
        <p:sp>
          <p:nvSpPr>
            <p:cNvPr id="45063" name="Rectangle 4"/>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45064"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45060" name="Rectangle 6"/>
          <p:cNvSpPr>
            <a:spLocks noChangeArrowheads="1"/>
          </p:cNvSpPr>
          <p:nvPr/>
        </p:nvSpPr>
        <p:spPr bwMode="auto">
          <a:xfrm>
            <a:off x="2743200" y="228600"/>
            <a:ext cx="2895600" cy="476250"/>
          </a:xfrm>
          <a:prstGeom prst="rect">
            <a:avLst/>
          </a:prstGeom>
          <a:noFill/>
          <a:ln w="9525">
            <a:noFill/>
            <a:miter lim="800000"/>
            <a:headEnd/>
            <a:tailEnd/>
          </a:ln>
        </p:spPr>
        <p:txBody>
          <a:bodyPr/>
          <a:lstStyle/>
          <a:p>
            <a:pPr algn="ctr"/>
            <a:r>
              <a:rPr lang="en-US" sz="2000" b="1"/>
              <a:t>References</a:t>
            </a:r>
          </a:p>
        </p:txBody>
      </p:sp>
      <p:pic>
        <p:nvPicPr>
          <p:cNvPr id="45061" name="Picture 7" descr="icf_logo4"/>
          <p:cNvPicPr>
            <a:picLocks noChangeAspect="1" noChangeArrowheads="1"/>
          </p:cNvPicPr>
          <p:nvPr/>
        </p:nvPicPr>
        <p:blipFill>
          <a:blip r:embed="rId3"/>
          <a:srcRect/>
          <a:stretch>
            <a:fillRect/>
          </a:stretch>
        </p:blipFill>
        <p:spPr bwMode="auto">
          <a:xfrm>
            <a:off x="5029200" y="5638800"/>
            <a:ext cx="4000500" cy="1104900"/>
          </a:xfrm>
          <a:prstGeom prst="rect">
            <a:avLst/>
          </a:prstGeom>
          <a:noFill/>
          <a:ln w="9525">
            <a:noFill/>
            <a:miter lim="800000"/>
            <a:headEnd/>
            <a:tailEnd/>
          </a:ln>
        </p:spPr>
      </p:pic>
      <p:sp>
        <p:nvSpPr>
          <p:cNvPr id="45062" name="Text Box 8"/>
          <p:cNvSpPr txBox="1">
            <a:spLocks noChangeArrowheads="1"/>
          </p:cNvSpPr>
          <p:nvPr/>
        </p:nvSpPr>
        <p:spPr bwMode="auto">
          <a:xfrm>
            <a:off x="228600" y="914400"/>
            <a:ext cx="8610600" cy="2185988"/>
          </a:xfrm>
          <a:prstGeom prst="rect">
            <a:avLst/>
          </a:prstGeom>
          <a:noFill/>
          <a:ln w="9525">
            <a:noFill/>
            <a:miter lim="800000"/>
            <a:headEnd/>
            <a:tailEnd/>
          </a:ln>
        </p:spPr>
        <p:txBody>
          <a:bodyPr>
            <a:spAutoFit/>
          </a:bodyPr>
          <a:lstStyle/>
          <a:p>
            <a:pPr>
              <a:spcBef>
                <a:spcPct val="50000"/>
              </a:spcBef>
            </a:pPr>
            <a:r>
              <a:rPr lang="en-US" sz="1600" b="1">
                <a:solidFill>
                  <a:srgbClr val="870401"/>
                </a:solidFill>
              </a:rPr>
              <a:t>Barkovich, AJ. Leigh Syndrome. </a:t>
            </a:r>
            <a:r>
              <a:rPr lang="en-US" sz="1600" b="1">
                <a:solidFill>
                  <a:srgbClr val="870401"/>
                </a:solidFill>
                <a:hlinkClick r:id="rId4"/>
              </a:rPr>
              <a:t>www.statdx.com</a:t>
            </a:r>
            <a:r>
              <a:rPr lang="en-US" sz="1600" b="1">
                <a:solidFill>
                  <a:srgbClr val="870401"/>
                </a:solidFill>
              </a:rPr>
              <a:t>.</a:t>
            </a:r>
          </a:p>
          <a:p>
            <a:pPr>
              <a:spcBef>
                <a:spcPct val="50000"/>
              </a:spcBef>
            </a:pPr>
            <a:r>
              <a:rPr lang="en-US" sz="1600" b="1">
                <a:solidFill>
                  <a:srgbClr val="870401"/>
                </a:solidFill>
              </a:rPr>
              <a:t>Kartikasalwah, AL. Leigh syndrome: MRI findings in two children. Biomedical Imaging and Interventional Journal 2010; 6(1): e6.</a:t>
            </a:r>
          </a:p>
          <a:p>
            <a:pPr>
              <a:spcBef>
                <a:spcPct val="50000"/>
              </a:spcBef>
            </a:pPr>
            <a:r>
              <a:rPr lang="en-US" sz="1600" b="1">
                <a:solidFill>
                  <a:srgbClr val="870401"/>
                </a:solidFill>
              </a:rPr>
              <a:t>Lebre, AS et al. A common pattern of brain MRI imaging in mitochondrial diseases with complex I deficiency. Journal of Medical Genetics 2011; 48: 16-23.  </a:t>
            </a:r>
          </a:p>
          <a:p>
            <a:pPr>
              <a:spcBef>
                <a:spcPct val="50000"/>
              </a:spcBef>
            </a:pPr>
            <a:r>
              <a:rPr lang="en-US" sz="1600" b="1">
                <a:solidFill>
                  <a:srgbClr val="870401"/>
                </a:solidFill>
              </a:rPr>
              <a:t>Lee HF et al. Leigh Syndrome: clinical and neuroimaging follow-up. Pediatric Neurology 2009; 40(2): 88-93.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6386" name="Rectangle 4"/>
          <p:cNvSpPr>
            <a:spLocks noGrp="1" noChangeArrowheads="1"/>
          </p:cNvSpPr>
          <p:nvPr>
            <p:ph type="title" idx="4294967295"/>
          </p:nvPr>
        </p:nvSpPr>
        <p:spPr>
          <a:xfrm>
            <a:off x="457200" y="304800"/>
            <a:ext cx="8229600" cy="533400"/>
          </a:xfrm>
        </p:spPr>
        <p:txBody>
          <a:bodyPr/>
          <a:lstStyle/>
          <a:p>
            <a:pPr eaLnBrk="1" hangingPunct="1"/>
            <a:r>
              <a:rPr lang="en-US" sz="2000" b="1" smtClean="0"/>
              <a:t>Case History</a:t>
            </a:r>
          </a:p>
        </p:txBody>
      </p:sp>
      <p:sp>
        <p:nvSpPr>
          <p:cNvPr id="16387" name="Rectangle 5"/>
          <p:cNvSpPr>
            <a:spLocks noGrp="1" noChangeArrowheads="1"/>
          </p:cNvSpPr>
          <p:nvPr>
            <p:ph type="body" idx="4294967295"/>
          </p:nvPr>
        </p:nvSpPr>
        <p:spPr>
          <a:xfrm>
            <a:off x="381000" y="1219200"/>
            <a:ext cx="8229600" cy="4267200"/>
          </a:xfrm>
        </p:spPr>
        <p:txBody>
          <a:bodyPr/>
          <a:lstStyle/>
          <a:p>
            <a:pPr eaLnBrk="1" hangingPunct="1">
              <a:buFontTx/>
              <a:buNone/>
            </a:pPr>
            <a:r>
              <a:rPr lang="en-US" sz="1600" b="1" smtClean="0">
                <a:solidFill>
                  <a:srgbClr val="870401"/>
                </a:solidFill>
              </a:rPr>
              <a:t>Sixteen month old male with recent diagnosis of developmental delay (failure to meet developmental milestones after twelve months) presents with 4-5 month history of episodic tremors. Episodes typically occur after waking from sleep, involve shaking both arms and legs, and last 30-60 seconds. No loss of consciousness but there is a post-episode “glazed over” period lasting 5-10 minutes. No bowel or bladder incontinence, no eye rolling, and no tongue biting. Episodes occur 4-5 times a week.</a:t>
            </a:r>
          </a:p>
          <a:p>
            <a:pPr eaLnBrk="1" hangingPunct="1">
              <a:buFontTx/>
              <a:buNone/>
            </a:pPr>
            <a:endParaRPr lang="en-US" sz="1600" b="1" smtClean="0">
              <a:solidFill>
                <a:srgbClr val="870401"/>
              </a:solidFill>
            </a:endParaRPr>
          </a:p>
          <a:p>
            <a:pPr eaLnBrk="1" hangingPunct="1">
              <a:buFontTx/>
              <a:buNone/>
            </a:pPr>
            <a:r>
              <a:rPr lang="en-US" sz="1600" b="1" smtClean="0">
                <a:solidFill>
                  <a:srgbClr val="870401"/>
                </a:solidFill>
              </a:rPr>
              <a:t>Additional physical findings include a tendency to fall backwards from a seated position over the past week, drooping eyelids, lateral deviation of the right eye and worsening sleepiness throughout the day. </a:t>
            </a:r>
          </a:p>
          <a:p>
            <a:pPr eaLnBrk="1" hangingPunct="1">
              <a:buFontTx/>
              <a:buNone/>
            </a:pPr>
            <a:endParaRPr lang="en-US" sz="1600" b="1" smtClean="0">
              <a:solidFill>
                <a:srgbClr val="870401"/>
              </a:solidFill>
            </a:endParaRPr>
          </a:p>
          <a:p>
            <a:pPr eaLnBrk="1" hangingPunct="1">
              <a:buFontTx/>
              <a:buNone/>
            </a:pPr>
            <a:r>
              <a:rPr lang="en-US" sz="1600" b="1" smtClean="0">
                <a:solidFill>
                  <a:srgbClr val="870401"/>
                </a:solidFill>
              </a:rPr>
              <a:t>No recent illnesses, fevers, or past hospitalization.</a:t>
            </a:r>
          </a:p>
          <a:p>
            <a:pPr eaLnBrk="1" hangingPunct="1">
              <a:buFontTx/>
              <a:buNone/>
            </a:pPr>
            <a:r>
              <a:rPr lang="en-US" sz="1600" b="1" smtClean="0">
                <a:solidFill>
                  <a:srgbClr val="870401"/>
                </a:solidFill>
              </a:rPr>
              <a:t>	</a:t>
            </a:r>
          </a:p>
          <a:p>
            <a:pPr>
              <a:buFontTx/>
              <a:buNone/>
            </a:pPr>
            <a:r>
              <a:rPr lang="en-US" sz="1600" b="1" smtClean="0">
                <a:solidFill>
                  <a:srgbClr val="870401"/>
                </a:solidFill>
              </a:rPr>
              <a:t>Available lab values are normal.</a:t>
            </a:r>
          </a:p>
          <a:p>
            <a:pPr eaLnBrk="1" hangingPunct="1"/>
            <a:endParaRPr lang="en-US" sz="1600" b="1" smtClean="0">
              <a:solidFill>
                <a:srgbClr val="870401"/>
              </a:solidFill>
            </a:endParaRPr>
          </a:p>
        </p:txBody>
      </p:sp>
      <p:grpSp>
        <p:nvGrpSpPr>
          <p:cNvPr id="16388" name="Group 6"/>
          <p:cNvGrpSpPr>
            <a:grpSpLocks/>
          </p:cNvGrpSpPr>
          <p:nvPr/>
        </p:nvGrpSpPr>
        <p:grpSpPr bwMode="auto">
          <a:xfrm>
            <a:off x="0" y="0"/>
            <a:ext cx="9144000" cy="6858000"/>
            <a:chOff x="0" y="0"/>
            <a:chExt cx="5760" cy="4320"/>
          </a:xfrm>
        </p:grpSpPr>
        <p:sp>
          <p:nvSpPr>
            <p:cNvPr id="16390" name="Rectangle 7"/>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16391" name="Rectangle 8"/>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pic>
        <p:nvPicPr>
          <p:cNvPr id="16389" name="Picture 9" descr="icf_logo4"/>
          <p:cNvPicPr>
            <a:picLocks noChangeAspect="1" noChangeArrowheads="1"/>
          </p:cNvPicPr>
          <p:nvPr/>
        </p:nvPicPr>
        <p:blipFill>
          <a:blip r:embed="rId3"/>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8439" name="Picture 2" descr="C:\Documents and Settings\lboatman\Desktop\ser970img00009.jpg"/>
          <p:cNvPicPr>
            <a:picLocks noChangeAspect="1" noChangeArrowheads="1"/>
          </p:cNvPicPr>
          <p:nvPr/>
        </p:nvPicPr>
        <p:blipFill rotWithShape="1">
          <a:blip r:embed="rId3"/>
          <a:srcRect t="7780" b="-3335"/>
          <a:stretch/>
        </p:blipFill>
        <p:spPr bwMode="auto">
          <a:xfrm>
            <a:off x="4618037" y="1454662"/>
            <a:ext cx="4654296" cy="4447414"/>
          </a:xfrm>
          <a:prstGeom prst="rect">
            <a:avLst/>
          </a:prstGeom>
          <a:noFill/>
          <a:ln w="9525">
            <a:noFill/>
            <a:miter lim="800000"/>
            <a:headEnd/>
            <a:tailEnd/>
          </a:ln>
        </p:spPr>
      </p:pic>
      <p:sp>
        <p:nvSpPr>
          <p:cNvPr id="18434" name="Text Box 3"/>
          <p:cNvSpPr txBox="1">
            <a:spLocks noChangeArrowheads="1"/>
          </p:cNvSpPr>
          <p:nvPr/>
        </p:nvSpPr>
        <p:spPr bwMode="auto">
          <a:xfrm>
            <a:off x="762000" y="3733800"/>
            <a:ext cx="7543800" cy="2997200"/>
          </a:xfrm>
          <a:prstGeom prst="rect">
            <a:avLst/>
          </a:prstGeom>
          <a:noFill/>
          <a:ln w="9525">
            <a:noFill/>
            <a:miter lim="800000"/>
            <a:headEnd/>
            <a:tailEnd/>
          </a:ln>
        </p:spPr>
        <p:txBody>
          <a:bodyPr>
            <a:spAutoFit/>
          </a:bodyPr>
          <a:lstStyle/>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p:txBody>
      </p:sp>
      <p:grpSp>
        <p:nvGrpSpPr>
          <p:cNvPr id="18435" name="Group 4"/>
          <p:cNvGrpSpPr>
            <a:grpSpLocks/>
          </p:cNvGrpSpPr>
          <p:nvPr/>
        </p:nvGrpSpPr>
        <p:grpSpPr bwMode="auto">
          <a:xfrm>
            <a:off x="0" y="0"/>
            <a:ext cx="9144000" cy="6858000"/>
            <a:chOff x="0" y="0"/>
            <a:chExt cx="5760" cy="4320"/>
          </a:xfrm>
        </p:grpSpPr>
        <p:sp>
          <p:nvSpPr>
            <p:cNvPr id="18440"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18441"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18436" name="Text Box 7"/>
          <p:cNvSpPr txBox="1">
            <a:spLocks noChangeArrowheads="1"/>
          </p:cNvSpPr>
          <p:nvPr/>
        </p:nvSpPr>
        <p:spPr bwMode="auto">
          <a:xfrm>
            <a:off x="2895600" y="228600"/>
            <a:ext cx="3444875" cy="396875"/>
          </a:xfrm>
          <a:prstGeom prst="rect">
            <a:avLst/>
          </a:prstGeom>
          <a:noFill/>
          <a:ln w="9525">
            <a:noFill/>
            <a:miter lim="800000"/>
            <a:headEnd/>
            <a:tailEnd/>
          </a:ln>
        </p:spPr>
        <p:txBody>
          <a:bodyPr wrap="none">
            <a:spAutoFit/>
          </a:bodyPr>
          <a:lstStyle/>
          <a:p>
            <a:r>
              <a:rPr lang="en-US" sz="2000" b="1">
                <a:solidFill>
                  <a:schemeClr val="bg1"/>
                </a:solidFill>
              </a:rPr>
              <a:t>Radiological Presentations</a:t>
            </a:r>
          </a:p>
        </p:txBody>
      </p:sp>
      <p:sp>
        <p:nvSpPr>
          <p:cNvPr id="18437" name="TextBox 8"/>
          <p:cNvSpPr txBox="1">
            <a:spLocks noChangeArrowheads="1"/>
          </p:cNvSpPr>
          <p:nvPr/>
        </p:nvSpPr>
        <p:spPr bwMode="auto">
          <a:xfrm>
            <a:off x="1600200" y="6016625"/>
            <a:ext cx="1727200" cy="274638"/>
          </a:xfrm>
          <a:prstGeom prst="rect">
            <a:avLst/>
          </a:prstGeom>
          <a:noFill/>
          <a:ln w="9525">
            <a:noFill/>
            <a:miter lim="800000"/>
            <a:headEnd/>
            <a:tailEnd/>
          </a:ln>
        </p:spPr>
        <p:txBody>
          <a:bodyPr wrap="none">
            <a:spAutoFit/>
          </a:bodyPr>
          <a:lstStyle/>
          <a:p>
            <a:r>
              <a:rPr lang="en-US" b="1">
                <a:solidFill>
                  <a:schemeClr val="bg1"/>
                </a:solidFill>
              </a:rPr>
              <a:t>MRI Axial DWI</a:t>
            </a:r>
          </a:p>
        </p:txBody>
      </p:sp>
      <p:pic>
        <p:nvPicPr>
          <p:cNvPr id="18438" name="Picture 2" descr="F:\Leigh's Disease\ser002img00010.jpg"/>
          <p:cNvPicPr>
            <a:picLocks noChangeAspect="1" noChangeArrowheads="1"/>
          </p:cNvPicPr>
          <p:nvPr/>
        </p:nvPicPr>
        <p:blipFill rotWithShape="1">
          <a:blip r:embed="rId4"/>
          <a:srcRect t="8887" r="2222" b="8887"/>
          <a:stretch/>
        </p:blipFill>
        <p:spPr bwMode="auto">
          <a:xfrm>
            <a:off x="136851" y="1472247"/>
            <a:ext cx="4653898" cy="39135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487" name="Picture 3" descr="F:\Leigh's Disease\ser970img00013.jpg"/>
          <p:cNvPicPr>
            <a:picLocks noChangeAspect="1" noChangeArrowheads="1"/>
          </p:cNvPicPr>
          <p:nvPr/>
        </p:nvPicPr>
        <p:blipFill rotWithShape="1">
          <a:blip r:embed="rId3"/>
          <a:srcRect l="6814" t="14492" r="6814" b="-864"/>
          <a:stretch/>
        </p:blipFill>
        <p:spPr bwMode="auto">
          <a:xfrm>
            <a:off x="4953000" y="1676400"/>
            <a:ext cx="3998425" cy="3998425"/>
          </a:xfrm>
          <a:prstGeom prst="rect">
            <a:avLst/>
          </a:prstGeom>
          <a:noFill/>
          <a:ln w="9525">
            <a:noFill/>
            <a:miter lim="800000"/>
            <a:headEnd/>
            <a:tailEnd/>
          </a:ln>
        </p:spPr>
      </p:pic>
      <p:sp>
        <p:nvSpPr>
          <p:cNvPr id="20482" name="Text Box 3"/>
          <p:cNvSpPr txBox="1">
            <a:spLocks noChangeArrowheads="1"/>
          </p:cNvSpPr>
          <p:nvPr/>
        </p:nvSpPr>
        <p:spPr bwMode="auto">
          <a:xfrm>
            <a:off x="762000" y="6324600"/>
            <a:ext cx="7543800" cy="2701925"/>
          </a:xfrm>
          <a:prstGeom prst="rect">
            <a:avLst/>
          </a:prstGeom>
          <a:noFill/>
          <a:ln w="9525">
            <a:noFill/>
            <a:miter lim="800000"/>
            <a:headEnd/>
            <a:tailEnd/>
          </a:ln>
        </p:spPr>
        <p:txBody>
          <a:bodyPr>
            <a:spAutoFit/>
          </a:bodyPr>
          <a:lstStyle/>
          <a:p>
            <a:pPr>
              <a:spcBef>
                <a:spcPct val="20000"/>
              </a:spcBef>
            </a:pPr>
            <a:endParaRPr lang="en-US" sz="1600" b="1">
              <a:solidFill>
                <a:srgbClr val="FF6600"/>
              </a:solidFill>
            </a:endParaRPr>
          </a:p>
          <a:p>
            <a:pPr>
              <a:spcBef>
                <a:spcPct val="20000"/>
              </a:spcBef>
            </a:pPr>
            <a:endParaRPr lang="en-US" sz="1600" b="1">
              <a:solidFill>
                <a:srgbClr val="FF6600"/>
              </a:solidFill>
            </a:endParaRPr>
          </a:p>
          <a:p>
            <a:pPr>
              <a:spcBef>
                <a:spcPct val="20000"/>
              </a:spcBef>
            </a:pPr>
            <a:endParaRPr lang="en-US" sz="1600" b="1">
              <a:solidFill>
                <a:srgbClr val="FF6600"/>
              </a:solidFill>
            </a:endParaRPr>
          </a:p>
          <a:p>
            <a:pPr>
              <a:spcBef>
                <a:spcPct val="20000"/>
              </a:spcBef>
            </a:pPr>
            <a:endParaRPr lang="en-US" sz="1600" b="1">
              <a:solidFill>
                <a:srgbClr val="FF6600"/>
              </a:solidFill>
            </a:endParaRPr>
          </a:p>
          <a:p>
            <a:pPr>
              <a:spcBef>
                <a:spcPct val="20000"/>
              </a:spcBef>
            </a:pPr>
            <a:endParaRPr lang="en-US" sz="1600" b="1">
              <a:solidFill>
                <a:srgbClr val="FF6600"/>
              </a:solidFill>
            </a:endParaRPr>
          </a:p>
          <a:p>
            <a:pPr>
              <a:spcBef>
                <a:spcPct val="20000"/>
              </a:spcBef>
            </a:pPr>
            <a:endParaRPr lang="en-US" sz="1600" b="1">
              <a:solidFill>
                <a:srgbClr val="FF6600"/>
              </a:solidFill>
            </a:endParaRPr>
          </a:p>
          <a:p>
            <a:pPr>
              <a:spcBef>
                <a:spcPct val="20000"/>
              </a:spcBef>
            </a:pPr>
            <a:endParaRPr lang="en-US" sz="1600" b="1">
              <a:solidFill>
                <a:srgbClr val="FF6600"/>
              </a:solidFill>
            </a:endParaRPr>
          </a:p>
          <a:p>
            <a:pPr>
              <a:spcBef>
                <a:spcPct val="20000"/>
              </a:spcBef>
            </a:pPr>
            <a:endParaRPr lang="en-US" sz="1600" b="1">
              <a:solidFill>
                <a:srgbClr val="FF6600"/>
              </a:solidFill>
            </a:endParaRPr>
          </a:p>
          <a:p>
            <a:pPr>
              <a:spcBef>
                <a:spcPct val="20000"/>
              </a:spcBef>
            </a:pPr>
            <a:endParaRPr lang="en-US" sz="1600" b="1">
              <a:solidFill>
                <a:srgbClr val="FF6600"/>
              </a:solidFill>
            </a:endParaRPr>
          </a:p>
        </p:txBody>
      </p:sp>
      <p:grpSp>
        <p:nvGrpSpPr>
          <p:cNvPr id="20483" name="Group 4"/>
          <p:cNvGrpSpPr>
            <a:grpSpLocks/>
          </p:cNvGrpSpPr>
          <p:nvPr/>
        </p:nvGrpSpPr>
        <p:grpSpPr bwMode="auto">
          <a:xfrm>
            <a:off x="0" y="0"/>
            <a:ext cx="9144000" cy="6858000"/>
            <a:chOff x="0" y="0"/>
            <a:chExt cx="5760" cy="4320"/>
          </a:xfrm>
        </p:grpSpPr>
        <p:sp>
          <p:nvSpPr>
            <p:cNvPr id="20489"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20490"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20484" name="Text Box 7"/>
          <p:cNvSpPr txBox="1">
            <a:spLocks noChangeArrowheads="1"/>
          </p:cNvSpPr>
          <p:nvPr/>
        </p:nvSpPr>
        <p:spPr bwMode="auto">
          <a:xfrm>
            <a:off x="2895600" y="228600"/>
            <a:ext cx="3444875" cy="396875"/>
          </a:xfrm>
          <a:prstGeom prst="rect">
            <a:avLst/>
          </a:prstGeom>
          <a:noFill/>
          <a:ln w="9525">
            <a:noFill/>
            <a:miter lim="800000"/>
            <a:headEnd/>
            <a:tailEnd/>
          </a:ln>
        </p:spPr>
        <p:txBody>
          <a:bodyPr wrap="none">
            <a:spAutoFit/>
          </a:bodyPr>
          <a:lstStyle/>
          <a:p>
            <a:r>
              <a:rPr lang="en-US" sz="2000" b="1">
                <a:solidFill>
                  <a:schemeClr val="bg1"/>
                </a:solidFill>
              </a:rPr>
              <a:t>Radiological Presentations</a:t>
            </a:r>
          </a:p>
        </p:txBody>
      </p:sp>
      <p:sp>
        <p:nvSpPr>
          <p:cNvPr id="20485" name="Rectangle 9"/>
          <p:cNvSpPr>
            <a:spLocks noChangeArrowheads="1"/>
          </p:cNvSpPr>
          <p:nvPr/>
        </p:nvSpPr>
        <p:spPr bwMode="auto">
          <a:xfrm>
            <a:off x="1600200" y="6019800"/>
            <a:ext cx="1727200" cy="369888"/>
          </a:xfrm>
          <a:prstGeom prst="rect">
            <a:avLst/>
          </a:prstGeom>
          <a:noFill/>
          <a:ln w="9525">
            <a:noFill/>
            <a:miter lim="800000"/>
            <a:headEnd/>
            <a:tailEnd/>
          </a:ln>
        </p:spPr>
        <p:txBody>
          <a:bodyPr wrap="none">
            <a:spAutoFit/>
          </a:bodyPr>
          <a:lstStyle/>
          <a:p>
            <a:r>
              <a:rPr lang="en-US" b="1">
                <a:solidFill>
                  <a:schemeClr val="bg1"/>
                </a:solidFill>
              </a:rPr>
              <a:t>MRI Axial DWI</a:t>
            </a:r>
          </a:p>
        </p:txBody>
      </p:sp>
      <p:pic>
        <p:nvPicPr>
          <p:cNvPr id="20486" name="Picture 2" descr="F:\Leigh's Disease\ser002img00013.jpg"/>
          <p:cNvPicPr>
            <a:picLocks noChangeAspect="1" noChangeArrowheads="1"/>
          </p:cNvPicPr>
          <p:nvPr/>
        </p:nvPicPr>
        <p:blipFill rotWithShape="1">
          <a:blip r:embed="rId4"/>
          <a:srcRect l="1152" t="7774" r="4799" b="9692"/>
          <a:stretch/>
        </p:blipFill>
        <p:spPr bwMode="auto">
          <a:xfrm>
            <a:off x="171548" y="1463040"/>
            <a:ext cx="4480560" cy="3931920"/>
          </a:xfrm>
          <a:prstGeom prst="rect">
            <a:avLst/>
          </a:prstGeom>
          <a:noFill/>
          <a:ln w="9525">
            <a:noFill/>
            <a:miter lim="800000"/>
            <a:headEnd/>
            <a:tailEnd/>
          </a:ln>
        </p:spPr>
      </p:pic>
      <p:sp>
        <p:nvSpPr>
          <p:cNvPr id="20488" name="Rectangle 10"/>
          <p:cNvSpPr>
            <a:spLocks noChangeArrowheads="1"/>
          </p:cNvSpPr>
          <p:nvPr/>
        </p:nvSpPr>
        <p:spPr bwMode="auto">
          <a:xfrm>
            <a:off x="5943600" y="6019800"/>
            <a:ext cx="1770063" cy="369888"/>
          </a:xfrm>
          <a:prstGeom prst="rect">
            <a:avLst/>
          </a:prstGeom>
          <a:noFill/>
          <a:ln w="9525">
            <a:noFill/>
            <a:miter lim="800000"/>
            <a:headEnd/>
            <a:tailEnd/>
          </a:ln>
        </p:spPr>
        <p:txBody>
          <a:bodyPr wrap="none">
            <a:spAutoFit/>
          </a:bodyPr>
          <a:lstStyle/>
          <a:p>
            <a:r>
              <a:rPr lang="en-US" b="1">
                <a:solidFill>
                  <a:schemeClr val="bg1"/>
                </a:solidFill>
              </a:rPr>
              <a:t>MRI Axial ADC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Text Box 3"/>
          <p:cNvSpPr txBox="1">
            <a:spLocks noChangeArrowheads="1"/>
          </p:cNvSpPr>
          <p:nvPr/>
        </p:nvSpPr>
        <p:spPr bwMode="auto">
          <a:xfrm>
            <a:off x="838200" y="3733800"/>
            <a:ext cx="7543800" cy="2997200"/>
          </a:xfrm>
          <a:prstGeom prst="rect">
            <a:avLst/>
          </a:prstGeom>
          <a:noFill/>
          <a:ln w="9525">
            <a:noFill/>
            <a:miter lim="800000"/>
            <a:headEnd/>
            <a:tailEnd/>
          </a:ln>
        </p:spPr>
        <p:txBody>
          <a:bodyPr>
            <a:spAutoFit/>
          </a:bodyPr>
          <a:lstStyle/>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p:txBody>
      </p:sp>
      <p:grpSp>
        <p:nvGrpSpPr>
          <p:cNvPr id="22531" name="Group 4"/>
          <p:cNvGrpSpPr>
            <a:grpSpLocks/>
          </p:cNvGrpSpPr>
          <p:nvPr/>
        </p:nvGrpSpPr>
        <p:grpSpPr bwMode="auto">
          <a:xfrm>
            <a:off x="0" y="0"/>
            <a:ext cx="9144000" cy="6858000"/>
            <a:chOff x="0" y="0"/>
            <a:chExt cx="5760" cy="4320"/>
          </a:xfrm>
        </p:grpSpPr>
        <p:sp>
          <p:nvSpPr>
            <p:cNvPr id="22536"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22537"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22532" name="Text Box 7"/>
          <p:cNvSpPr txBox="1">
            <a:spLocks noChangeArrowheads="1"/>
          </p:cNvSpPr>
          <p:nvPr/>
        </p:nvSpPr>
        <p:spPr bwMode="auto">
          <a:xfrm>
            <a:off x="2895600" y="228600"/>
            <a:ext cx="3444875" cy="396875"/>
          </a:xfrm>
          <a:prstGeom prst="rect">
            <a:avLst/>
          </a:prstGeom>
          <a:noFill/>
          <a:ln w="9525">
            <a:noFill/>
            <a:miter lim="800000"/>
            <a:headEnd/>
            <a:tailEnd/>
          </a:ln>
        </p:spPr>
        <p:txBody>
          <a:bodyPr wrap="none">
            <a:spAutoFit/>
          </a:bodyPr>
          <a:lstStyle/>
          <a:p>
            <a:r>
              <a:rPr lang="en-US" sz="2000" b="1">
                <a:solidFill>
                  <a:schemeClr val="bg1"/>
                </a:solidFill>
              </a:rPr>
              <a:t>Radiological Presentations</a:t>
            </a:r>
          </a:p>
        </p:txBody>
      </p:sp>
      <p:sp>
        <p:nvSpPr>
          <p:cNvPr id="22533" name="Rectangle 10"/>
          <p:cNvSpPr>
            <a:spLocks noGrp="1" noChangeArrowheads="1"/>
          </p:cNvSpPr>
          <p:nvPr>
            <p:ph type="title" idx="4294967295"/>
          </p:nvPr>
        </p:nvSpPr>
        <p:spPr/>
        <p:txBody>
          <a:bodyPr/>
          <a:lstStyle/>
          <a:p>
            <a:endParaRPr lang="en-US" smtClean="0"/>
          </a:p>
        </p:txBody>
      </p:sp>
      <p:sp>
        <p:nvSpPr>
          <p:cNvPr id="22534" name="Rectangle 9"/>
          <p:cNvSpPr>
            <a:spLocks noChangeArrowheads="1"/>
          </p:cNvSpPr>
          <p:nvPr/>
        </p:nvSpPr>
        <p:spPr bwMode="auto">
          <a:xfrm>
            <a:off x="3352800" y="6324600"/>
            <a:ext cx="2287588" cy="369888"/>
          </a:xfrm>
          <a:prstGeom prst="rect">
            <a:avLst/>
          </a:prstGeom>
          <a:noFill/>
          <a:ln w="9525">
            <a:noFill/>
            <a:miter lim="800000"/>
            <a:headEnd/>
            <a:tailEnd/>
          </a:ln>
        </p:spPr>
        <p:txBody>
          <a:bodyPr wrap="none">
            <a:spAutoFit/>
          </a:bodyPr>
          <a:lstStyle/>
          <a:p>
            <a:r>
              <a:rPr lang="en-US" b="1">
                <a:solidFill>
                  <a:schemeClr val="bg1"/>
                </a:solidFill>
              </a:rPr>
              <a:t>MRI Coronal FLAIR</a:t>
            </a:r>
          </a:p>
        </p:txBody>
      </p:sp>
      <p:pic>
        <p:nvPicPr>
          <p:cNvPr id="22535" name="Picture 2" descr="F:\Leigh's Disease\ser007img00014.jpg"/>
          <p:cNvPicPr>
            <a:picLocks noChangeAspect="1" noChangeArrowheads="1"/>
          </p:cNvPicPr>
          <p:nvPr/>
        </p:nvPicPr>
        <p:blipFill rotWithShape="1">
          <a:blip r:embed="rId3"/>
          <a:srcRect l="599" t="9068" r="-600" b="-9069"/>
          <a:stretch/>
        </p:blipFill>
        <p:spPr bwMode="auto">
          <a:xfrm>
            <a:off x="1585754" y="628992"/>
            <a:ext cx="5821680" cy="58216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Text Box 3"/>
          <p:cNvSpPr txBox="1">
            <a:spLocks noChangeArrowheads="1"/>
          </p:cNvSpPr>
          <p:nvPr/>
        </p:nvSpPr>
        <p:spPr bwMode="auto">
          <a:xfrm>
            <a:off x="838200" y="3733800"/>
            <a:ext cx="7543800" cy="2997200"/>
          </a:xfrm>
          <a:prstGeom prst="rect">
            <a:avLst/>
          </a:prstGeom>
          <a:noFill/>
          <a:ln w="9525">
            <a:noFill/>
            <a:miter lim="800000"/>
            <a:headEnd/>
            <a:tailEnd/>
          </a:ln>
        </p:spPr>
        <p:txBody>
          <a:bodyPr>
            <a:spAutoFit/>
          </a:bodyPr>
          <a:lstStyle/>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p:txBody>
      </p:sp>
      <p:grpSp>
        <p:nvGrpSpPr>
          <p:cNvPr id="24579" name="Group 4"/>
          <p:cNvGrpSpPr>
            <a:grpSpLocks/>
          </p:cNvGrpSpPr>
          <p:nvPr/>
        </p:nvGrpSpPr>
        <p:grpSpPr bwMode="auto">
          <a:xfrm>
            <a:off x="0" y="0"/>
            <a:ext cx="9144000" cy="6858000"/>
            <a:chOff x="0" y="0"/>
            <a:chExt cx="5760" cy="4320"/>
          </a:xfrm>
        </p:grpSpPr>
        <p:sp>
          <p:nvSpPr>
            <p:cNvPr id="24583"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24584"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24580" name="Text Box 7"/>
          <p:cNvSpPr txBox="1">
            <a:spLocks noChangeArrowheads="1"/>
          </p:cNvSpPr>
          <p:nvPr/>
        </p:nvSpPr>
        <p:spPr bwMode="auto">
          <a:xfrm>
            <a:off x="2895600" y="228600"/>
            <a:ext cx="3444875" cy="396875"/>
          </a:xfrm>
          <a:prstGeom prst="rect">
            <a:avLst/>
          </a:prstGeom>
          <a:noFill/>
          <a:ln w="9525">
            <a:noFill/>
            <a:miter lim="800000"/>
            <a:headEnd/>
            <a:tailEnd/>
          </a:ln>
        </p:spPr>
        <p:txBody>
          <a:bodyPr wrap="none">
            <a:spAutoFit/>
          </a:bodyPr>
          <a:lstStyle/>
          <a:p>
            <a:r>
              <a:rPr lang="en-US" sz="2000" b="1">
                <a:solidFill>
                  <a:schemeClr val="bg1"/>
                </a:solidFill>
              </a:rPr>
              <a:t>Radiological Presentations</a:t>
            </a:r>
          </a:p>
        </p:txBody>
      </p:sp>
      <p:sp>
        <p:nvSpPr>
          <p:cNvPr id="24581" name="Rectangle 8"/>
          <p:cNvSpPr>
            <a:spLocks noChangeArrowheads="1"/>
          </p:cNvSpPr>
          <p:nvPr/>
        </p:nvSpPr>
        <p:spPr bwMode="auto">
          <a:xfrm>
            <a:off x="3355975" y="6324600"/>
            <a:ext cx="2287588" cy="369888"/>
          </a:xfrm>
          <a:prstGeom prst="rect">
            <a:avLst/>
          </a:prstGeom>
          <a:noFill/>
          <a:ln w="9525">
            <a:noFill/>
            <a:miter lim="800000"/>
            <a:headEnd/>
            <a:tailEnd/>
          </a:ln>
        </p:spPr>
        <p:txBody>
          <a:bodyPr wrap="none">
            <a:spAutoFit/>
          </a:bodyPr>
          <a:lstStyle/>
          <a:p>
            <a:r>
              <a:rPr lang="en-US" b="1">
                <a:solidFill>
                  <a:schemeClr val="bg1"/>
                </a:solidFill>
              </a:rPr>
              <a:t>MRI Coronal FLAIR</a:t>
            </a:r>
          </a:p>
        </p:txBody>
      </p:sp>
      <p:pic>
        <p:nvPicPr>
          <p:cNvPr id="24582" name="Picture 2" descr="F:\Leigh's Disease\ser007img00017.jpg"/>
          <p:cNvPicPr>
            <a:picLocks noChangeAspect="1" noChangeArrowheads="1"/>
          </p:cNvPicPr>
          <p:nvPr/>
        </p:nvPicPr>
        <p:blipFill rotWithShape="1">
          <a:blip r:embed="rId3"/>
          <a:srcRect l="-1715" t="8682" r="1715" b="-8682"/>
          <a:stretch/>
        </p:blipFill>
        <p:spPr bwMode="auto">
          <a:xfrm>
            <a:off x="1581912" y="630936"/>
            <a:ext cx="5824728" cy="58247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626" name="Text Box 3"/>
          <p:cNvSpPr txBox="1">
            <a:spLocks noChangeArrowheads="1"/>
          </p:cNvSpPr>
          <p:nvPr/>
        </p:nvSpPr>
        <p:spPr bwMode="auto">
          <a:xfrm>
            <a:off x="838200" y="3733800"/>
            <a:ext cx="7543800" cy="2997200"/>
          </a:xfrm>
          <a:prstGeom prst="rect">
            <a:avLst/>
          </a:prstGeom>
          <a:noFill/>
          <a:ln w="9525">
            <a:noFill/>
            <a:miter lim="800000"/>
            <a:headEnd/>
            <a:tailEnd/>
          </a:ln>
        </p:spPr>
        <p:txBody>
          <a:bodyPr>
            <a:spAutoFit/>
          </a:bodyPr>
          <a:lstStyle/>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p:txBody>
      </p:sp>
      <p:grpSp>
        <p:nvGrpSpPr>
          <p:cNvPr id="26627" name="Group 4"/>
          <p:cNvGrpSpPr>
            <a:grpSpLocks/>
          </p:cNvGrpSpPr>
          <p:nvPr/>
        </p:nvGrpSpPr>
        <p:grpSpPr bwMode="auto">
          <a:xfrm>
            <a:off x="0" y="0"/>
            <a:ext cx="9144000" cy="6858000"/>
            <a:chOff x="0" y="0"/>
            <a:chExt cx="5760" cy="4320"/>
          </a:xfrm>
        </p:grpSpPr>
        <p:sp>
          <p:nvSpPr>
            <p:cNvPr id="26632"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26633"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26628" name="Text Box 7"/>
          <p:cNvSpPr txBox="1">
            <a:spLocks noChangeArrowheads="1"/>
          </p:cNvSpPr>
          <p:nvPr/>
        </p:nvSpPr>
        <p:spPr bwMode="auto">
          <a:xfrm>
            <a:off x="2895600" y="228600"/>
            <a:ext cx="3444875" cy="396875"/>
          </a:xfrm>
          <a:prstGeom prst="rect">
            <a:avLst/>
          </a:prstGeom>
          <a:noFill/>
          <a:ln w="9525">
            <a:noFill/>
            <a:miter lim="800000"/>
            <a:headEnd/>
            <a:tailEnd/>
          </a:ln>
        </p:spPr>
        <p:txBody>
          <a:bodyPr wrap="none">
            <a:spAutoFit/>
          </a:bodyPr>
          <a:lstStyle/>
          <a:p>
            <a:r>
              <a:rPr lang="en-US" sz="2000" b="1">
                <a:solidFill>
                  <a:schemeClr val="bg1"/>
                </a:solidFill>
              </a:rPr>
              <a:t>Radiological Presentations</a:t>
            </a:r>
          </a:p>
        </p:txBody>
      </p:sp>
      <p:sp>
        <p:nvSpPr>
          <p:cNvPr id="26629" name="Rectangle 8"/>
          <p:cNvSpPr>
            <a:spLocks noGrp="1" noChangeArrowheads="1"/>
          </p:cNvSpPr>
          <p:nvPr>
            <p:ph type="title" idx="4294967295"/>
          </p:nvPr>
        </p:nvSpPr>
        <p:spPr/>
        <p:txBody>
          <a:bodyPr/>
          <a:lstStyle/>
          <a:p>
            <a:endParaRPr lang="en-US" smtClean="0"/>
          </a:p>
        </p:txBody>
      </p:sp>
      <p:sp>
        <p:nvSpPr>
          <p:cNvPr id="26630" name="Rectangle 9"/>
          <p:cNvSpPr>
            <a:spLocks noChangeArrowheads="1"/>
          </p:cNvSpPr>
          <p:nvPr/>
        </p:nvSpPr>
        <p:spPr bwMode="auto">
          <a:xfrm>
            <a:off x="3505200" y="6324600"/>
            <a:ext cx="1958975" cy="369888"/>
          </a:xfrm>
          <a:prstGeom prst="rect">
            <a:avLst/>
          </a:prstGeom>
          <a:noFill/>
          <a:ln w="9525">
            <a:noFill/>
            <a:miter lim="800000"/>
            <a:headEnd/>
            <a:tailEnd/>
          </a:ln>
        </p:spPr>
        <p:txBody>
          <a:bodyPr wrap="none">
            <a:spAutoFit/>
          </a:bodyPr>
          <a:lstStyle/>
          <a:p>
            <a:r>
              <a:rPr lang="en-US" b="1">
                <a:solidFill>
                  <a:schemeClr val="bg1"/>
                </a:solidFill>
              </a:rPr>
              <a:t>MRI Axial FLAIR</a:t>
            </a:r>
          </a:p>
        </p:txBody>
      </p:sp>
      <p:pic>
        <p:nvPicPr>
          <p:cNvPr id="26631" name="Picture 2" descr="F:\Leigh's Disease\ser009img00012.jpg"/>
          <p:cNvPicPr>
            <a:picLocks noChangeAspect="1" noChangeArrowheads="1"/>
          </p:cNvPicPr>
          <p:nvPr/>
        </p:nvPicPr>
        <p:blipFill rotWithShape="1">
          <a:blip r:embed="rId3"/>
          <a:srcRect t="8569" b="-8569"/>
          <a:stretch/>
        </p:blipFill>
        <p:spPr bwMode="auto">
          <a:xfrm>
            <a:off x="1581912" y="630936"/>
            <a:ext cx="5824728" cy="58247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674" name="Text Box 3"/>
          <p:cNvSpPr txBox="1">
            <a:spLocks noChangeArrowheads="1"/>
          </p:cNvSpPr>
          <p:nvPr/>
        </p:nvSpPr>
        <p:spPr bwMode="auto">
          <a:xfrm>
            <a:off x="838200" y="3733800"/>
            <a:ext cx="7543800" cy="2997200"/>
          </a:xfrm>
          <a:prstGeom prst="rect">
            <a:avLst/>
          </a:prstGeom>
          <a:noFill/>
          <a:ln w="9525">
            <a:noFill/>
            <a:miter lim="800000"/>
            <a:headEnd/>
            <a:tailEnd/>
          </a:ln>
        </p:spPr>
        <p:txBody>
          <a:bodyPr>
            <a:spAutoFit/>
          </a:bodyPr>
          <a:lstStyle/>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p:txBody>
      </p:sp>
      <p:grpSp>
        <p:nvGrpSpPr>
          <p:cNvPr id="28675" name="Group 4"/>
          <p:cNvGrpSpPr>
            <a:grpSpLocks/>
          </p:cNvGrpSpPr>
          <p:nvPr/>
        </p:nvGrpSpPr>
        <p:grpSpPr bwMode="auto">
          <a:xfrm>
            <a:off x="0" y="0"/>
            <a:ext cx="9144000" cy="6858000"/>
            <a:chOff x="0" y="0"/>
            <a:chExt cx="5760" cy="4320"/>
          </a:xfrm>
        </p:grpSpPr>
        <p:sp>
          <p:nvSpPr>
            <p:cNvPr id="28679"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28680"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28676" name="Text Box 7"/>
          <p:cNvSpPr txBox="1">
            <a:spLocks noChangeArrowheads="1"/>
          </p:cNvSpPr>
          <p:nvPr/>
        </p:nvSpPr>
        <p:spPr bwMode="auto">
          <a:xfrm>
            <a:off x="2895600" y="228600"/>
            <a:ext cx="3444875" cy="396875"/>
          </a:xfrm>
          <a:prstGeom prst="rect">
            <a:avLst/>
          </a:prstGeom>
          <a:noFill/>
          <a:ln w="9525">
            <a:noFill/>
            <a:miter lim="800000"/>
            <a:headEnd/>
            <a:tailEnd/>
          </a:ln>
        </p:spPr>
        <p:txBody>
          <a:bodyPr wrap="none">
            <a:spAutoFit/>
          </a:bodyPr>
          <a:lstStyle/>
          <a:p>
            <a:r>
              <a:rPr lang="en-US" sz="2000" b="1">
                <a:solidFill>
                  <a:schemeClr val="bg1"/>
                </a:solidFill>
              </a:rPr>
              <a:t>Radiological Presentations</a:t>
            </a:r>
          </a:p>
        </p:txBody>
      </p:sp>
      <p:sp>
        <p:nvSpPr>
          <p:cNvPr id="28677" name="Rectangle 8"/>
          <p:cNvSpPr>
            <a:spLocks noChangeArrowheads="1"/>
          </p:cNvSpPr>
          <p:nvPr/>
        </p:nvSpPr>
        <p:spPr bwMode="auto">
          <a:xfrm>
            <a:off x="3505200" y="6324600"/>
            <a:ext cx="1958975" cy="369888"/>
          </a:xfrm>
          <a:prstGeom prst="rect">
            <a:avLst/>
          </a:prstGeom>
          <a:noFill/>
          <a:ln w="9525">
            <a:noFill/>
            <a:miter lim="800000"/>
            <a:headEnd/>
            <a:tailEnd/>
          </a:ln>
        </p:spPr>
        <p:txBody>
          <a:bodyPr wrap="none">
            <a:spAutoFit/>
          </a:bodyPr>
          <a:lstStyle/>
          <a:p>
            <a:r>
              <a:rPr lang="en-US" b="1">
                <a:solidFill>
                  <a:schemeClr val="bg1"/>
                </a:solidFill>
              </a:rPr>
              <a:t>MRI Axial FLAIR</a:t>
            </a:r>
          </a:p>
        </p:txBody>
      </p:sp>
      <p:pic>
        <p:nvPicPr>
          <p:cNvPr id="28678" name="Picture 2" descr="F:\Leigh's Disease\ser009img00014.jpg"/>
          <p:cNvPicPr>
            <a:picLocks noChangeAspect="1" noChangeArrowheads="1"/>
          </p:cNvPicPr>
          <p:nvPr/>
        </p:nvPicPr>
        <p:blipFill rotWithShape="1">
          <a:blip r:embed="rId3"/>
          <a:srcRect t="8569" b="-8569"/>
          <a:stretch/>
        </p:blipFill>
        <p:spPr bwMode="auto">
          <a:xfrm>
            <a:off x="1581912" y="630936"/>
            <a:ext cx="5824728" cy="58247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22" name="Text Box 3"/>
          <p:cNvSpPr txBox="1">
            <a:spLocks noChangeArrowheads="1"/>
          </p:cNvSpPr>
          <p:nvPr/>
        </p:nvSpPr>
        <p:spPr bwMode="auto">
          <a:xfrm>
            <a:off x="838200" y="3733800"/>
            <a:ext cx="7543800" cy="2997200"/>
          </a:xfrm>
          <a:prstGeom prst="rect">
            <a:avLst/>
          </a:prstGeom>
          <a:noFill/>
          <a:ln w="9525">
            <a:noFill/>
            <a:miter lim="800000"/>
            <a:headEnd/>
            <a:tailEnd/>
          </a:ln>
        </p:spPr>
        <p:txBody>
          <a:bodyPr>
            <a:spAutoFit/>
          </a:bodyPr>
          <a:lstStyle/>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a:p>
            <a:pPr algn="ctr">
              <a:spcBef>
                <a:spcPct val="20000"/>
              </a:spcBef>
            </a:pPr>
            <a:endParaRPr lang="en-US" sz="1600" b="1">
              <a:solidFill>
                <a:srgbClr val="FF6600"/>
              </a:solidFill>
            </a:endParaRPr>
          </a:p>
        </p:txBody>
      </p:sp>
      <p:grpSp>
        <p:nvGrpSpPr>
          <p:cNvPr id="30723" name="Group 4"/>
          <p:cNvGrpSpPr>
            <a:grpSpLocks/>
          </p:cNvGrpSpPr>
          <p:nvPr/>
        </p:nvGrpSpPr>
        <p:grpSpPr bwMode="auto">
          <a:xfrm>
            <a:off x="0" y="0"/>
            <a:ext cx="9144000" cy="6858000"/>
            <a:chOff x="0" y="0"/>
            <a:chExt cx="5760" cy="4320"/>
          </a:xfrm>
        </p:grpSpPr>
        <p:sp>
          <p:nvSpPr>
            <p:cNvPr id="30727"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30728"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30724" name="Text Box 7"/>
          <p:cNvSpPr txBox="1">
            <a:spLocks noChangeArrowheads="1"/>
          </p:cNvSpPr>
          <p:nvPr/>
        </p:nvSpPr>
        <p:spPr bwMode="auto">
          <a:xfrm>
            <a:off x="2895600" y="228600"/>
            <a:ext cx="3444875" cy="396875"/>
          </a:xfrm>
          <a:prstGeom prst="rect">
            <a:avLst/>
          </a:prstGeom>
          <a:noFill/>
          <a:ln w="9525">
            <a:noFill/>
            <a:miter lim="800000"/>
            <a:headEnd/>
            <a:tailEnd/>
          </a:ln>
        </p:spPr>
        <p:txBody>
          <a:bodyPr wrap="none">
            <a:spAutoFit/>
          </a:bodyPr>
          <a:lstStyle/>
          <a:p>
            <a:r>
              <a:rPr lang="en-US" sz="2000" b="1">
                <a:solidFill>
                  <a:schemeClr val="bg1"/>
                </a:solidFill>
              </a:rPr>
              <a:t>Radiological Presentations</a:t>
            </a:r>
          </a:p>
        </p:txBody>
      </p:sp>
      <p:sp>
        <p:nvSpPr>
          <p:cNvPr id="30725" name="Rectangle 8"/>
          <p:cNvSpPr>
            <a:spLocks noChangeArrowheads="1"/>
          </p:cNvSpPr>
          <p:nvPr/>
        </p:nvSpPr>
        <p:spPr bwMode="auto">
          <a:xfrm>
            <a:off x="2895600" y="6324600"/>
            <a:ext cx="3416300" cy="369888"/>
          </a:xfrm>
          <a:prstGeom prst="rect">
            <a:avLst/>
          </a:prstGeom>
          <a:noFill/>
          <a:ln w="9525">
            <a:noFill/>
            <a:miter lim="800000"/>
            <a:headEnd/>
            <a:tailEnd/>
          </a:ln>
        </p:spPr>
        <p:txBody>
          <a:bodyPr wrap="none">
            <a:spAutoFit/>
          </a:bodyPr>
          <a:lstStyle/>
          <a:p>
            <a:r>
              <a:rPr lang="en-US" b="1">
                <a:solidFill>
                  <a:schemeClr val="bg1"/>
                </a:solidFill>
              </a:rPr>
              <a:t>MRI Sagittal T1 Post Contrast</a:t>
            </a:r>
          </a:p>
        </p:txBody>
      </p:sp>
      <p:pic>
        <p:nvPicPr>
          <p:cNvPr id="30726" name="Picture 2" descr="F:\Leigh's Disease\ser003img00012.jpg"/>
          <p:cNvPicPr>
            <a:picLocks noChangeAspect="1" noChangeArrowheads="1"/>
          </p:cNvPicPr>
          <p:nvPr/>
        </p:nvPicPr>
        <p:blipFill rotWithShape="1">
          <a:blip r:embed="rId3"/>
          <a:srcRect t="6850" b="-6850"/>
          <a:stretch/>
        </p:blipFill>
        <p:spPr bwMode="auto">
          <a:xfrm>
            <a:off x="1581912" y="630936"/>
            <a:ext cx="5824728" cy="58247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Instructions for completing case reports (03 October 2002)">
  <a:themeElements>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nstructions for completing case reports (03 October 200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4249</TotalTime>
  <Words>999</Words>
  <Application>Microsoft Office PowerPoint</Application>
  <PresentationFormat>On-screen Show (4:3)</PresentationFormat>
  <Paragraphs>146</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Instructions for completing case reports (03 October 2002)</vt:lpstr>
      <vt:lpstr>PowerPoint Presentation</vt:lpstr>
      <vt:lpstr>Case History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T2 FLAIR hyperintensities in the bilateral basal ganglia, thalami, periaqueductal gray matter, and left medulla oblongata. Some of these hyperintensities correspond to areas of restricted diffusion and some of them do not, suggesting the combination of acute and chronic process.</vt:lpstr>
      <vt:lpstr>PowerPoint Presentation</vt:lpstr>
      <vt:lpstr>PowerPoint Presentation</vt:lpstr>
      <vt:lpstr>PowerPoint Presentation</vt:lpstr>
      <vt:lpstr>Leigh Syndrome</vt:lpstr>
      <vt:lpstr>               </vt:lpstr>
    </vt:vector>
  </TitlesOfParts>
  <Company>UTHHSC_Radiology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Abhiram</dc:creator>
  <cp:lastModifiedBy>yjabir</cp:lastModifiedBy>
  <cp:revision>111</cp:revision>
  <dcterms:created xsi:type="dcterms:W3CDTF">2002-10-03T21:06:20Z</dcterms:created>
  <dcterms:modified xsi:type="dcterms:W3CDTF">2012-03-11T02:44:10Z</dcterms:modified>
</cp:coreProperties>
</file>