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9" r:id="rId3"/>
    <p:sldId id="268" r:id="rId4"/>
    <p:sldId id="260" r:id="rId5"/>
    <p:sldId id="296" r:id="rId6"/>
    <p:sldId id="301" r:id="rId7"/>
    <p:sldId id="299" r:id="rId8"/>
    <p:sldId id="298" r:id="rId9"/>
    <p:sldId id="261" r:id="rId10"/>
    <p:sldId id="262" r:id="rId11"/>
    <p:sldId id="263" r:id="rId12"/>
    <p:sldId id="291" r:id="rId13"/>
    <p:sldId id="264" r:id="rId14"/>
    <p:sldId id="26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100000" saltData="fcB8mH+8OGPNwkAZDEJmAA==" hashData="HBNrcQnpZCaqrPk+qHQvoR+tRDQ="/>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8704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731" autoAdjust="0"/>
    <p:restoredTop sz="86420" autoAdjust="0"/>
  </p:normalViewPr>
  <p:slideViewPr>
    <p:cSldViewPr>
      <p:cViewPr>
        <p:scale>
          <a:sx n="65" d="100"/>
          <a:sy n="65" d="100"/>
        </p:scale>
        <p:origin x="-25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358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93BB98E4-D9C7-4D93-B17B-F1E57FCC4D68}" type="datetimeFigureOut">
              <a:rPr lang="en-US"/>
              <a:pPr>
                <a:defRPr/>
              </a:pPr>
              <a:t>3/10/2012</a:t>
            </a:fld>
            <a:endParaRPr lang="en-US" dirty="0"/>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358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956FDF2F-0C81-4793-B43F-ADA71F3F3545}" type="slidenum">
              <a:rPr lang="en-US"/>
              <a:pPr>
                <a:defRPr/>
              </a:pPr>
              <a:t>‹#›</a:t>
            </a:fld>
            <a:endParaRPr lang="en-US" dirty="0"/>
          </a:p>
        </p:txBody>
      </p:sp>
    </p:spTree>
    <p:extLst>
      <p:ext uri="{BB962C8B-B14F-4D97-AF65-F5344CB8AC3E}">
        <p14:creationId xmlns:p14="http://schemas.microsoft.com/office/powerpoint/2010/main" val="35279430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BA1CA6-EE5B-4A83-BC07-D12A4B705E7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EF0EBF-3038-474F-A3BD-371B0B8C914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9F5776-EB18-4BB0-B926-7F982A71460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E93A8E-DF67-45BB-8E8F-5EB70A3D3AB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8EC820-CBD9-4B47-931A-A7096E82CF8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4D78ED-769B-4D70-9A47-0D6BE5D721E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693A2D7-F1BC-4070-ACA0-11BB1D12C83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57738F-E333-436A-89DF-D8AE2E13BB0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981B92-5BBF-4121-878E-487E9756AA4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8D5771-9BE4-48E2-96C6-BFCBB424E6F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1657F8-66B9-4AC5-AD03-3DAB16D8990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4B3BCBB5-6509-4637-B9E1-669C5923060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www.statd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85800" y="685800"/>
            <a:ext cx="7772400" cy="609600"/>
          </a:xfrm>
          <a:prstGeom prst="rect">
            <a:avLst/>
          </a:prstGeom>
          <a:noFill/>
          <a:ln w="9525">
            <a:noFill/>
            <a:miter lim="800000"/>
            <a:headEnd/>
            <a:tailEnd/>
          </a:ln>
        </p:spPr>
        <p:txBody>
          <a:bodyPr anchor="ctr"/>
          <a:lstStyle/>
          <a:p>
            <a:pPr algn="ctr"/>
            <a:r>
              <a:rPr lang="en-US" sz="2000" b="1" dirty="0"/>
              <a:t>Case </a:t>
            </a:r>
            <a:r>
              <a:rPr lang="en-US" sz="2000" b="1"/>
              <a:t>Report </a:t>
            </a:r>
            <a:r>
              <a:rPr lang="en-US" sz="2000" b="1" smtClean="0"/>
              <a:t># 0862</a:t>
            </a:r>
            <a:endParaRPr lang="en-US" sz="2000" b="1" dirty="0"/>
          </a:p>
        </p:txBody>
      </p:sp>
      <p:sp>
        <p:nvSpPr>
          <p:cNvPr id="2051" name="Text Box 4"/>
          <p:cNvSpPr txBox="1">
            <a:spLocks noChangeArrowheads="1"/>
          </p:cNvSpPr>
          <p:nvPr/>
        </p:nvSpPr>
        <p:spPr bwMode="auto">
          <a:xfrm>
            <a:off x="304800" y="1524000"/>
            <a:ext cx="2844800" cy="336550"/>
          </a:xfrm>
          <a:prstGeom prst="rect">
            <a:avLst/>
          </a:prstGeom>
          <a:noFill/>
          <a:ln w="9525">
            <a:noFill/>
            <a:miter lim="800000"/>
            <a:headEnd/>
            <a:tailEnd/>
          </a:ln>
        </p:spPr>
        <p:txBody>
          <a:bodyPr>
            <a:spAutoFit/>
          </a:bodyPr>
          <a:lstStyle/>
          <a:p>
            <a:pPr>
              <a:spcBef>
                <a:spcPct val="50000"/>
              </a:spcBef>
            </a:pPr>
            <a:r>
              <a:rPr lang="en-US" sz="1600" b="1"/>
              <a:t>Submitted by:</a:t>
            </a:r>
          </a:p>
        </p:txBody>
      </p:sp>
      <p:sp>
        <p:nvSpPr>
          <p:cNvPr id="2052" name="Text Box 5"/>
          <p:cNvSpPr txBox="1">
            <a:spLocks noChangeArrowheads="1"/>
          </p:cNvSpPr>
          <p:nvPr/>
        </p:nvSpPr>
        <p:spPr bwMode="auto">
          <a:xfrm>
            <a:off x="2209800" y="1524000"/>
            <a:ext cx="5740400" cy="336550"/>
          </a:xfrm>
          <a:prstGeom prst="rect">
            <a:avLst/>
          </a:prstGeom>
          <a:noFill/>
          <a:ln w="9525">
            <a:noFill/>
            <a:miter lim="800000"/>
            <a:headEnd/>
            <a:tailEnd/>
          </a:ln>
        </p:spPr>
        <p:txBody>
          <a:bodyPr>
            <a:spAutoFit/>
          </a:bodyPr>
          <a:lstStyle/>
          <a:p>
            <a:pPr>
              <a:spcBef>
                <a:spcPct val="50000"/>
              </a:spcBef>
            </a:pPr>
            <a:r>
              <a:rPr lang="en-US" sz="1600" b="1">
                <a:solidFill>
                  <a:srgbClr val="870401"/>
                </a:solidFill>
              </a:rPr>
              <a:t>Logan Boatman, M.D.</a:t>
            </a:r>
          </a:p>
        </p:txBody>
      </p:sp>
      <p:sp>
        <p:nvSpPr>
          <p:cNvPr id="2053" name="Text Box 6"/>
          <p:cNvSpPr txBox="1">
            <a:spLocks noChangeArrowheads="1"/>
          </p:cNvSpPr>
          <p:nvPr/>
        </p:nvSpPr>
        <p:spPr bwMode="auto">
          <a:xfrm>
            <a:off x="304800" y="2133600"/>
            <a:ext cx="2997200" cy="336550"/>
          </a:xfrm>
          <a:prstGeom prst="rect">
            <a:avLst/>
          </a:prstGeom>
          <a:noFill/>
          <a:ln w="9525">
            <a:noFill/>
            <a:miter lim="800000"/>
            <a:headEnd/>
            <a:tailEnd/>
          </a:ln>
        </p:spPr>
        <p:txBody>
          <a:bodyPr>
            <a:spAutoFit/>
          </a:bodyPr>
          <a:lstStyle/>
          <a:p>
            <a:pPr>
              <a:spcBef>
                <a:spcPct val="50000"/>
              </a:spcBef>
            </a:pPr>
            <a:r>
              <a:rPr lang="en-US" sz="1600" b="1"/>
              <a:t>Faculty reviewer:</a:t>
            </a:r>
          </a:p>
        </p:txBody>
      </p:sp>
      <p:sp>
        <p:nvSpPr>
          <p:cNvPr id="2054" name="Text Box 7"/>
          <p:cNvSpPr txBox="1">
            <a:spLocks noChangeArrowheads="1"/>
          </p:cNvSpPr>
          <p:nvPr/>
        </p:nvSpPr>
        <p:spPr bwMode="auto">
          <a:xfrm>
            <a:off x="2209800" y="2133600"/>
            <a:ext cx="6629400" cy="581025"/>
          </a:xfrm>
          <a:prstGeom prst="rect">
            <a:avLst/>
          </a:prstGeom>
          <a:noFill/>
          <a:ln w="9525">
            <a:noFill/>
            <a:miter lim="800000"/>
            <a:headEnd/>
            <a:tailEnd/>
          </a:ln>
        </p:spPr>
        <p:txBody>
          <a:bodyPr>
            <a:spAutoFit/>
          </a:bodyPr>
          <a:lstStyle/>
          <a:p>
            <a:r>
              <a:rPr lang="en-US" sz="1600" b="1" dirty="0" smtClean="0">
                <a:solidFill>
                  <a:srgbClr val="870401"/>
                </a:solidFill>
              </a:rPr>
              <a:t>Clark </a:t>
            </a:r>
            <a:r>
              <a:rPr lang="en-US" sz="1600" b="1" dirty="0" err="1" smtClean="0">
                <a:solidFill>
                  <a:srgbClr val="870401"/>
                </a:solidFill>
              </a:rPr>
              <a:t>Sitton</a:t>
            </a:r>
            <a:r>
              <a:rPr lang="en-US" sz="1600" b="1" dirty="0" smtClean="0">
                <a:solidFill>
                  <a:srgbClr val="870401"/>
                </a:solidFill>
              </a:rPr>
              <a:t>, M.D.</a:t>
            </a:r>
            <a:endParaRPr lang="en-US" sz="1600" b="1" dirty="0">
              <a:solidFill>
                <a:srgbClr val="870401"/>
              </a:solidFill>
            </a:endParaRPr>
          </a:p>
          <a:p>
            <a:r>
              <a:rPr lang="en-US" sz="1600" b="1" dirty="0">
                <a:solidFill>
                  <a:srgbClr val="870401"/>
                </a:solidFill>
              </a:rPr>
              <a:t>University of Texas Medical School at Houston</a:t>
            </a:r>
          </a:p>
        </p:txBody>
      </p:sp>
      <p:sp>
        <p:nvSpPr>
          <p:cNvPr id="2055" name="Text Box 8"/>
          <p:cNvSpPr txBox="1">
            <a:spLocks noChangeArrowheads="1"/>
          </p:cNvSpPr>
          <p:nvPr/>
        </p:nvSpPr>
        <p:spPr bwMode="auto">
          <a:xfrm>
            <a:off x="304800" y="2743200"/>
            <a:ext cx="2489200" cy="336550"/>
          </a:xfrm>
          <a:prstGeom prst="rect">
            <a:avLst/>
          </a:prstGeom>
          <a:noFill/>
          <a:ln w="9525">
            <a:noFill/>
            <a:miter lim="800000"/>
            <a:headEnd/>
            <a:tailEnd/>
          </a:ln>
        </p:spPr>
        <p:txBody>
          <a:bodyPr>
            <a:spAutoFit/>
          </a:bodyPr>
          <a:lstStyle/>
          <a:p>
            <a:pPr>
              <a:spcBef>
                <a:spcPct val="50000"/>
              </a:spcBef>
            </a:pPr>
            <a:r>
              <a:rPr lang="en-US" sz="1600" b="1"/>
              <a:t>Date accepted:</a:t>
            </a:r>
          </a:p>
        </p:txBody>
      </p:sp>
      <p:sp>
        <p:nvSpPr>
          <p:cNvPr id="2056" name="Text Box 9"/>
          <p:cNvSpPr txBox="1">
            <a:spLocks noChangeArrowheads="1"/>
          </p:cNvSpPr>
          <p:nvPr/>
        </p:nvSpPr>
        <p:spPr bwMode="auto">
          <a:xfrm>
            <a:off x="2209800" y="2743200"/>
            <a:ext cx="6705600" cy="336550"/>
          </a:xfrm>
          <a:prstGeom prst="rect">
            <a:avLst/>
          </a:prstGeom>
          <a:noFill/>
          <a:ln w="9525">
            <a:noFill/>
            <a:miter lim="800000"/>
            <a:headEnd/>
            <a:tailEnd/>
          </a:ln>
        </p:spPr>
        <p:txBody>
          <a:bodyPr>
            <a:spAutoFit/>
          </a:bodyPr>
          <a:lstStyle/>
          <a:p>
            <a:pPr>
              <a:spcBef>
                <a:spcPct val="50000"/>
              </a:spcBef>
            </a:pPr>
            <a:r>
              <a:rPr lang="en-US" sz="1600" b="1" dirty="0">
                <a:solidFill>
                  <a:srgbClr val="870401"/>
                </a:solidFill>
              </a:rPr>
              <a:t>15 </a:t>
            </a:r>
            <a:r>
              <a:rPr lang="en-US" sz="1600" b="1" dirty="0" smtClean="0">
                <a:solidFill>
                  <a:srgbClr val="870401"/>
                </a:solidFill>
              </a:rPr>
              <a:t>February 2012</a:t>
            </a:r>
            <a:endParaRPr lang="en-US" sz="1600" b="1" dirty="0">
              <a:solidFill>
                <a:srgbClr val="870401"/>
              </a:solidFill>
            </a:endParaRPr>
          </a:p>
        </p:txBody>
      </p:sp>
      <p:sp>
        <p:nvSpPr>
          <p:cNvPr id="2057" name="Rectangle 11"/>
          <p:cNvSpPr>
            <a:spLocks noChangeArrowheads="1"/>
          </p:cNvSpPr>
          <p:nvPr/>
        </p:nvSpPr>
        <p:spPr bwMode="auto">
          <a:xfrm>
            <a:off x="0" y="0"/>
            <a:ext cx="9144000" cy="6858000"/>
          </a:xfrm>
          <a:prstGeom prst="rect">
            <a:avLst/>
          </a:prstGeom>
          <a:noFill/>
          <a:ln w="63500">
            <a:solidFill>
              <a:schemeClr val="tx1"/>
            </a:solidFill>
            <a:miter lim="800000"/>
            <a:headEnd/>
            <a:tailEnd/>
          </a:ln>
        </p:spPr>
        <p:txBody>
          <a:bodyPr wrap="none" anchor="ctr"/>
          <a:lstStyle/>
          <a:p>
            <a:endParaRPr lang="en-US"/>
          </a:p>
        </p:txBody>
      </p:sp>
      <p:sp>
        <p:nvSpPr>
          <p:cNvPr id="2058" name="Rectangle 12"/>
          <p:cNvSpPr>
            <a:spLocks noChangeArrowheads="1"/>
          </p:cNvSpPr>
          <p:nvPr/>
        </p:nvSpPr>
        <p:spPr bwMode="auto">
          <a:xfrm>
            <a:off x="0" y="0"/>
            <a:ext cx="9144000" cy="6858000"/>
          </a:xfrm>
          <a:prstGeom prst="rect">
            <a:avLst/>
          </a:prstGeom>
          <a:noFill/>
          <a:ln w="88900" cmpd="dbl">
            <a:solidFill>
              <a:srgbClr val="E87400"/>
            </a:solidFill>
            <a:miter lim="800000"/>
            <a:headEnd/>
            <a:tailEnd/>
          </a:ln>
        </p:spPr>
        <p:txBody>
          <a:bodyPr wrap="none" anchor="ctr"/>
          <a:lstStyle/>
          <a:p>
            <a:endParaRPr lang="en-US"/>
          </a:p>
        </p:txBody>
      </p:sp>
      <p:sp>
        <p:nvSpPr>
          <p:cNvPr id="2059" name="Text Box 13"/>
          <p:cNvSpPr txBox="1">
            <a:spLocks noChangeArrowheads="1"/>
          </p:cNvSpPr>
          <p:nvPr/>
        </p:nvSpPr>
        <p:spPr bwMode="auto">
          <a:xfrm>
            <a:off x="203200" y="114300"/>
            <a:ext cx="2032000" cy="366713"/>
          </a:xfrm>
          <a:prstGeom prst="rect">
            <a:avLst/>
          </a:prstGeom>
          <a:noFill/>
          <a:ln w="9525">
            <a:noFill/>
            <a:miter lim="800000"/>
            <a:headEnd/>
            <a:tailEnd/>
          </a:ln>
        </p:spPr>
        <p:txBody>
          <a:bodyPr>
            <a:spAutoFit/>
          </a:bodyPr>
          <a:lstStyle/>
          <a:p>
            <a:pPr>
              <a:spcBef>
                <a:spcPct val="50000"/>
              </a:spcBef>
            </a:pPr>
            <a:endParaRPr lang="en-US"/>
          </a:p>
        </p:txBody>
      </p:sp>
      <p:sp>
        <p:nvSpPr>
          <p:cNvPr id="2060" name="Text Box 14"/>
          <p:cNvSpPr txBox="1">
            <a:spLocks noChangeArrowheads="1"/>
          </p:cNvSpPr>
          <p:nvPr/>
        </p:nvSpPr>
        <p:spPr bwMode="auto">
          <a:xfrm>
            <a:off x="0" y="0"/>
            <a:ext cx="1905000" cy="274638"/>
          </a:xfrm>
          <a:prstGeom prst="rect">
            <a:avLst/>
          </a:prstGeom>
          <a:noFill/>
          <a:ln w="9525">
            <a:noFill/>
            <a:miter lim="800000"/>
            <a:headEnd/>
            <a:tailEnd/>
          </a:ln>
        </p:spPr>
        <p:txBody>
          <a:bodyPr>
            <a:spAutoFit/>
          </a:bodyPr>
          <a:lstStyle/>
          <a:p>
            <a:pPr>
              <a:spcBef>
                <a:spcPct val="50000"/>
              </a:spcBef>
            </a:pPr>
            <a:r>
              <a:rPr lang="en-US" sz="1200" b="1"/>
              <a:t>Radiological Category:</a:t>
            </a:r>
            <a:endParaRPr lang="en-US" sz="1200" b="1">
              <a:solidFill>
                <a:srgbClr val="EC2D00"/>
              </a:solidFill>
            </a:endParaRPr>
          </a:p>
        </p:txBody>
      </p:sp>
      <p:sp>
        <p:nvSpPr>
          <p:cNvPr id="2061" name="Text Box 15"/>
          <p:cNvSpPr txBox="1">
            <a:spLocks noChangeArrowheads="1"/>
          </p:cNvSpPr>
          <p:nvPr/>
        </p:nvSpPr>
        <p:spPr bwMode="auto">
          <a:xfrm>
            <a:off x="4191000" y="0"/>
            <a:ext cx="1828800" cy="549275"/>
          </a:xfrm>
          <a:prstGeom prst="rect">
            <a:avLst/>
          </a:prstGeom>
          <a:noFill/>
          <a:ln w="9525">
            <a:noFill/>
            <a:miter lim="800000"/>
            <a:headEnd/>
            <a:tailEnd/>
          </a:ln>
        </p:spPr>
        <p:txBody>
          <a:bodyPr>
            <a:spAutoFit/>
          </a:bodyPr>
          <a:lstStyle/>
          <a:p>
            <a:pPr>
              <a:spcBef>
                <a:spcPct val="50000"/>
              </a:spcBef>
            </a:pPr>
            <a:r>
              <a:rPr lang="en-US" sz="1200" b="1"/>
              <a:t>Principal Modality (1): </a:t>
            </a:r>
          </a:p>
          <a:p>
            <a:pPr>
              <a:spcBef>
                <a:spcPct val="50000"/>
              </a:spcBef>
            </a:pPr>
            <a:r>
              <a:rPr lang="en-US" sz="1200" b="1"/>
              <a:t>Principal Modality (2):</a:t>
            </a:r>
            <a:endParaRPr lang="en-US" sz="1200" b="1">
              <a:solidFill>
                <a:srgbClr val="EC2D00"/>
              </a:solidFill>
            </a:endParaRPr>
          </a:p>
        </p:txBody>
      </p:sp>
      <p:sp>
        <p:nvSpPr>
          <p:cNvPr id="2062" name="Rectangle 17"/>
          <p:cNvSpPr>
            <a:spLocks noGrp="1" noChangeArrowheads="1"/>
          </p:cNvSpPr>
          <p:nvPr>
            <p:ph type="title" idx="4294967295"/>
          </p:nvPr>
        </p:nvSpPr>
        <p:spPr>
          <a:xfrm>
            <a:off x="381000" y="3657600"/>
            <a:ext cx="8229600" cy="1143000"/>
          </a:xfrm>
        </p:spPr>
        <p:txBody>
          <a:bodyPr/>
          <a:lstStyle/>
          <a:p>
            <a:pPr algn="l" eaLnBrk="1" hangingPunct="1"/>
            <a:endParaRPr lang="en-US" sz="1600" b="1" smtClean="0">
              <a:solidFill>
                <a:srgbClr val="870401"/>
              </a:solidFill>
            </a:endParaRPr>
          </a:p>
        </p:txBody>
      </p:sp>
      <p:sp>
        <p:nvSpPr>
          <p:cNvPr id="2063" name="Rectangle 18"/>
          <p:cNvSpPr>
            <a:spLocks noGrp="1" noChangeArrowheads="1"/>
          </p:cNvSpPr>
          <p:nvPr>
            <p:ph type="body" idx="4294967295"/>
          </p:nvPr>
        </p:nvSpPr>
        <p:spPr>
          <a:xfrm>
            <a:off x="381000" y="4724400"/>
            <a:ext cx="8229600" cy="914400"/>
          </a:xfrm>
        </p:spPr>
        <p:txBody>
          <a:bodyPr/>
          <a:lstStyle/>
          <a:p>
            <a:pPr marL="0" indent="0" eaLnBrk="1" hangingPunct="1">
              <a:buFontTx/>
              <a:buNone/>
            </a:pPr>
            <a:endParaRPr lang="en-US" sz="1800" b="1" smtClean="0">
              <a:solidFill>
                <a:srgbClr val="870401"/>
              </a:solidFill>
            </a:endParaRPr>
          </a:p>
        </p:txBody>
      </p:sp>
      <p:sp>
        <p:nvSpPr>
          <p:cNvPr id="2064" name="Text Box 19"/>
          <p:cNvSpPr txBox="1">
            <a:spLocks noChangeArrowheads="1"/>
          </p:cNvSpPr>
          <p:nvPr/>
        </p:nvSpPr>
        <p:spPr bwMode="auto">
          <a:xfrm>
            <a:off x="1676400" y="0"/>
            <a:ext cx="1612900" cy="274638"/>
          </a:xfrm>
          <a:prstGeom prst="rect">
            <a:avLst/>
          </a:prstGeom>
          <a:noFill/>
          <a:ln w="9525">
            <a:noFill/>
            <a:miter lim="800000"/>
            <a:headEnd/>
            <a:tailEnd/>
          </a:ln>
        </p:spPr>
        <p:txBody>
          <a:bodyPr>
            <a:spAutoFit/>
          </a:bodyPr>
          <a:lstStyle/>
          <a:p>
            <a:pPr>
              <a:spcBef>
                <a:spcPct val="50000"/>
              </a:spcBef>
            </a:pPr>
            <a:r>
              <a:rPr lang="en-US" sz="1200" b="1" dirty="0">
                <a:solidFill>
                  <a:srgbClr val="870401"/>
                </a:solidFill>
              </a:rPr>
              <a:t> </a:t>
            </a:r>
            <a:r>
              <a:rPr lang="en-US" sz="1200" b="1" dirty="0" err="1" smtClean="0">
                <a:solidFill>
                  <a:srgbClr val="870401"/>
                </a:solidFill>
              </a:rPr>
              <a:t>Neuroradiology</a:t>
            </a:r>
            <a:endParaRPr lang="en-US" sz="1200" dirty="0">
              <a:solidFill>
                <a:srgbClr val="870401"/>
              </a:solidFill>
            </a:endParaRPr>
          </a:p>
        </p:txBody>
      </p:sp>
      <p:sp>
        <p:nvSpPr>
          <p:cNvPr id="2066" name="Text Box 21"/>
          <p:cNvSpPr txBox="1">
            <a:spLocks noChangeArrowheads="1"/>
          </p:cNvSpPr>
          <p:nvPr/>
        </p:nvSpPr>
        <p:spPr bwMode="auto">
          <a:xfrm>
            <a:off x="5867400" y="0"/>
            <a:ext cx="1612900" cy="274638"/>
          </a:xfrm>
          <a:prstGeom prst="rect">
            <a:avLst/>
          </a:prstGeom>
          <a:noFill/>
          <a:ln w="9525">
            <a:noFill/>
            <a:miter lim="800000"/>
            <a:headEnd/>
            <a:tailEnd/>
          </a:ln>
        </p:spPr>
        <p:txBody>
          <a:bodyPr>
            <a:spAutoFit/>
          </a:bodyPr>
          <a:lstStyle/>
          <a:p>
            <a:pPr>
              <a:spcBef>
                <a:spcPct val="50000"/>
              </a:spcBef>
            </a:pPr>
            <a:r>
              <a:rPr lang="en-US" sz="1200" b="1" dirty="0" smtClean="0">
                <a:solidFill>
                  <a:srgbClr val="870401"/>
                </a:solidFill>
              </a:rPr>
              <a:t>MR</a:t>
            </a:r>
            <a:endParaRPr lang="en-US" sz="1200" dirty="0">
              <a:solidFill>
                <a:srgbClr val="870401"/>
              </a:solidFill>
            </a:endParaRPr>
          </a:p>
        </p:txBody>
      </p:sp>
      <p:pic>
        <p:nvPicPr>
          <p:cNvPr id="2067" name="Picture 22"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533400" y="1600470"/>
            <a:ext cx="8610600" cy="1323439"/>
          </a:xfrm>
        </p:spPr>
        <p:txBody>
          <a:bodyPr>
            <a:spAutoFit/>
          </a:bodyPr>
          <a:lstStyle/>
          <a:p>
            <a:pPr algn="l" eaLnBrk="1" hangingPunct="1"/>
            <a:r>
              <a:rPr lang="en-US" sz="1600" b="1" dirty="0" smtClean="0">
                <a:solidFill>
                  <a:srgbClr val="870401"/>
                </a:solidFill>
              </a:rPr>
              <a:t>MRI – Multiple focally enhancing lesions within the cord from the level of T1 through nerve roots of the </a:t>
            </a:r>
            <a:r>
              <a:rPr lang="en-US" sz="1600" b="1" dirty="0" err="1" smtClean="0">
                <a:solidFill>
                  <a:srgbClr val="870401"/>
                </a:solidFill>
              </a:rPr>
              <a:t>cauda</a:t>
            </a:r>
            <a:r>
              <a:rPr lang="en-US" sz="1600" b="1" dirty="0" smtClean="0">
                <a:solidFill>
                  <a:srgbClr val="870401"/>
                </a:solidFill>
              </a:rPr>
              <a:t> </a:t>
            </a:r>
            <a:r>
              <a:rPr lang="en-US" sz="1600" b="1" dirty="0" err="1" smtClean="0">
                <a:solidFill>
                  <a:srgbClr val="870401"/>
                </a:solidFill>
              </a:rPr>
              <a:t>equina</a:t>
            </a:r>
            <a:r>
              <a:rPr lang="en-US" sz="1600" b="1" dirty="0" smtClean="0">
                <a:solidFill>
                  <a:srgbClr val="870401"/>
                </a:solidFill>
              </a:rPr>
              <a:t>. The nerve root lesions are </a:t>
            </a:r>
            <a:r>
              <a:rPr lang="en-US" sz="1600" b="1" dirty="0" err="1" smtClean="0">
                <a:solidFill>
                  <a:srgbClr val="870401"/>
                </a:solidFill>
              </a:rPr>
              <a:t>expansile</a:t>
            </a:r>
            <a:r>
              <a:rPr lang="en-US" sz="1600" b="1" dirty="0" smtClean="0">
                <a:solidFill>
                  <a:srgbClr val="870401"/>
                </a:solidFill>
              </a:rPr>
              <a:t>. The largest of the spinal cord lesions at the T8 level measures 2.5 cm in length. There is associated T2/FLAIR </a:t>
            </a:r>
            <a:r>
              <a:rPr lang="en-US" sz="1600" b="1" dirty="0" err="1" smtClean="0">
                <a:solidFill>
                  <a:srgbClr val="870401"/>
                </a:solidFill>
              </a:rPr>
              <a:t>hyperintensity</a:t>
            </a:r>
            <a:r>
              <a:rPr lang="en-US" sz="1600" b="1" dirty="0" smtClean="0">
                <a:solidFill>
                  <a:srgbClr val="870401"/>
                </a:solidFill>
              </a:rPr>
              <a:t> from T4 through T8 suggesting cord edema.</a:t>
            </a:r>
            <a:br>
              <a:rPr lang="en-US" sz="1600" b="1" dirty="0" smtClean="0">
                <a:solidFill>
                  <a:srgbClr val="870401"/>
                </a:solidFill>
              </a:rPr>
            </a:br>
            <a:endParaRPr lang="en-US" sz="1600" b="1" dirty="0" smtClean="0">
              <a:solidFill>
                <a:srgbClr val="870401"/>
              </a:solidFill>
            </a:endParaRPr>
          </a:p>
        </p:txBody>
      </p:sp>
      <p:sp>
        <p:nvSpPr>
          <p:cNvPr id="15363" name="Text Box 3"/>
          <p:cNvSpPr txBox="1">
            <a:spLocks noChangeArrowheads="1"/>
          </p:cNvSpPr>
          <p:nvPr/>
        </p:nvSpPr>
        <p:spPr bwMode="auto">
          <a:xfrm>
            <a:off x="457200" y="3886200"/>
            <a:ext cx="7518400" cy="1446550"/>
          </a:xfrm>
          <a:prstGeom prst="rect">
            <a:avLst/>
          </a:prstGeom>
          <a:noFill/>
          <a:ln w="9525">
            <a:noFill/>
            <a:miter lim="800000"/>
            <a:headEnd/>
            <a:tailEnd/>
          </a:ln>
        </p:spPr>
        <p:txBody>
          <a:bodyPr>
            <a:spAutoFit/>
          </a:bodyPr>
          <a:lstStyle/>
          <a:p>
            <a:pPr>
              <a:spcBef>
                <a:spcPct val="50000"/>
              </a:spcBef>
              <a:buClr>
                <a:srgbClr val="E87400"/>
              </a:buClr>
              <a:buSzPct val="200000"/>
              <a:buFontTx/>
              <a:buChar char="•"/>
            </a:pPr>
            <a:r>
              <a:rPr lang="en-US" sz="1600" b="1" dirty="0" smtClean="0">
                <a:solidFill>
                  <a:srgbClr val="870401"/>
                </a:solidFill>
              </a:rPr>
              <a:t> Primary spinal cord tumor</a:t>
            </a:r>
          </a:p>
          <a:p>
            <a:pPr>
              <a:spcBef>
                <a:spcPct val="50000"/>
              </a:spcBef>
              <a:buClr>
                <a:srgbClr val="E87400"/>
              </a:buClr>
              <a:buSzPct val="200000"/>
              <a:buFontTx/>
              <a:buChar char="•"/>
            </a:pPr>
            <a:r>
              <a:rPr lang="en-US" sz="1600" b="1" dirty="0" smtClean="0">
                <a:solidFill>
                  <a:srgbClr val="870401"/>
                </a:solidFill>
              </a:rPr>
              <a:t> </a:t>
            </a:r>
            <a:r>
              <a:rPr lang="en-US" sz="1600" b="1" dirty="0" err="1" smtClean="0">
                <a:solidFill>
                  <a:srgbClr val="870401"/>
                </a:solidFill>
              </a:rPr>
              <a:t>Demyelinating</a:t>
            </a:r>
            <a:r>
              <a:rPr lang="en-US" sz="1600" b="1" dirty="0" smtClean="0">
                <a:solidFill>
                  <a:srgbClr val="870401"/>
                </a:solidFill>
              </a:rPr>
              <a:t> disease</a:t>
            </a:r>
          </a:p>
          <a:p>
            <a:pPr>
              <a:spcBef>
                <a:spcPct val="50000"/>
              </a:spcBef>
              <a:buClr>
                <a:srgbClr val="E87400"/>
              </a:buClr>
              <a:buSzPct val="200000"/>
              <a:buFontTx/>
              <a:buChar char="•"/>
            </a:pPr>
            <a:r>
              <a:rPr lang="en-US" sz="1600" b="1" dirty="0" smtClean="0">
                <a:solidFill>
                  <a:srgbClr val="870401"/>
                </a:solidFill>
              </a:rPr>
              <a:t> Transverse </a:t>
            </a:r>
            <a:r>
              <a:rPr lang="en-US" sz="1600" b="1" dirty="0" err="1" smtClean="0">
                <a:solidFill>
                  <a:srgbClr val="870401"/>
                </a:solidFill>
              </a:rPr>
              <a:t>myelitis</a:t>
            </a:r>
            <a:endParaRPr lang="en-US" sz="1600" b="1" dirty="0" smtClean="0">
              <a:solidFill>
                <a:srgbClr val="870401"/>
              </a:solidFill>
            </a:endParaRPr>
          </a:p>
          <a:p>
            <a:pPr>
              <a:spcBef>
                <a:spcPct val="50000"/>
              </a:spcBef>
              <a:buClr>
                <a:srgbClr val="E87400"/>
              </a:buClr>
              <a:buSzPct val="200000"/>
              <a:buFontTx/>
              <a:buChar char="•"/>
            </a:pPr>
            <a:r>
              <a:rPr lang="en-US" sz="1600" b="1" dirty="0" smtClean="0">
                <a:solidFill>
                  <a:srgbClr val="870401"/>
                </a:solidFill>
              </a:rPr>
              <a:t> </a:t>
            </a:r>
            <a:r>
              <a:rPr lang="en-US" sz="1600" b="1" dirty="0" err="1" smtClean="0">
                <a:solidFill>
                  <a:srgbClr val="870401"/>
                </a:solidFill>
              </a:rPr>
              <a:t>Intramedullary</a:t>
            </a:r>
            <a:r>
              <a:rPr lang="en-US" sz="1600" b="1" dirty="0" smtClean="0">
                <a:solidFill>
                  <a:srgbClr val="870401"/>
                </a:solidFill>
              </a:rPr>
              <a:t> spinal cord metastasis</a:t>
            </a:r>
            <a:endParaRPr lang="en-US" sz="1600" b="1" dirty="0">
              <a:solidFill>
                <a:srgbClr val="870401"/>
              </a:solidFill>
            </a:endParaRPr>
          </a:p>
        </p:txBody>
      </p:sp>
      <p:sp>
        <p:nvSpPr>
          <p:cNvPr id="15364" name="Text Box 4"/>
          <p:cNvSpPr txBox="1">
            <a:spLocks noChangeArrowheads="1"/>
          </p:cNvSpPr>
          <p:nvPr/>
        </p:nvSpPr>
        <p:spPr bwMode="auto">
          <a:xfrm>
            <a:off x="381000" y="990600"/>
            <a:ext cx="1327150" cy="396875"/>
          </a:xfrm>
          <a:prstGeom prst="rect">
            <a:avLst/>
          </a:prstGeom>
          <a:noFill/>
          <a:ln w="9525">
            <a:noFill/>
            <a:miter lim="800000"/>
            <a:headEnd/>
            <a:tailEnd/>
          </a:ln>
        </p:spPr>
        <p:txBody>
          <a:bodyPr wrap="none">
            <a:spAutoFit/>
          </a:bodyPr>
          <a:lstStyle/>
          <a:p>
            <a:r>
              <a:rPr lang="en-US" sz="2000" b="1"/>
              <a:t>Findings:</a:t>
            </a:r>
          </a:p>
        </p:txBody>
      </p:sp>
      <p:sp>
        <p:nvSpPr>
          <p:cNvPr id="15365" name="Text Box 5"/>
          <p:cNvSpPr txBox="1">
            <a:spLocks noChangeArrowheads="1"/>
          </p:cNvSpPr>
          <p:nvPr/>
        </p:nvSpPr>
        <p:spPr bwMode="auto">
          <a:xfrm>
            <a:off x="381000" y="3352800"/>
            <a:ext cx="1736725" cy="396875"/>
          </a:xfrm>
          <a:prstGeom prst="rect">
            <a:avLst/>
          </a:prstGeom>
          <a:noFill/>
          <a:ln w="9525">
            <a:noFill/>
            <a:miter lim="800000"/>
            <a:headEnd/>
            <a:tailEnd/>
          </a:ln>
        </p:spPr>
        <p:txBody>
          <a:bodyPr wrap="none">
            <a:spAutoFit/>
          </a:bodyPr>
          <a:lstStyle/>
          <a:p>
            <a:r>
              <a:rPr lang="en-US" sz="2000" b="1"/>
              <a:t>Differentials:</a:t>
            </a:r>
          </a:p>
        </p:txBody>
      </p:sp>
      <p:grpSp>
        <p:nvGrpSpPr>
          <p:cNvPr id="15366" name="Group 6"/>
          <p:cNvGrpSpPr>
            <a:grpSpLocks/>
          </p:cNvGrpSpPr>
          <p:nvPr/>
        </p:nvGrpSpPr>
        <p:grpSpPr bwMode="auto">
          <a:xfrm>
            <a:off x="0" y="0"/>
            <a:ext cx="9144000" cy="6858000"/>
            <a:chOff x="0" y="0"/>
            <a:chExt cx="5760" cy="4320"/>
          </a:xfrm>
        </p:grpSpPr>
        <p:sp>
          <p:nvSpPr>
            <p:cNvPr id="15369"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5370"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5367" name="Rectangle 10"/>
          <p:cNvSpPr>
            <a:spLocks noChangeArrowheads="1"/>
          </p:cNvSpPr>
          <p:nvPr/>
        </p:nvSpPr>
        <p:spPr bwMode="auto">
          <a:xfrm>
            <a:off x="2743200" y="228600"/>
            <a:ext cx="3581400" cy="476250"/>
          </a:xfrm>
          <a:prstGeom prst="rect">
            <a:avLst/>
          </a:prstGeom>
          <a:noFill/>
          <a:ln w="9525">
            <a:noFill/>
            <a:miter lim="800000"/>
            <a:headEnd/>
            <a:tailEnd/>
          </a:ln>
        </p:spPr>
        <p:txBody>
          <a:bodyPr/>
          <a:lstStyle/>
          <a:p>
            <a:pPr algn="ctr"/>
            <a:r>
              <a:rPr lang="en-US" sz="2000" b="1"/>
              <a:t>Findings and Differentials</a:t>
            </a:r>
          </a:p>
        </p:txBody>
      </p:sp>
      <p:pic>
        <p:nvPicPr>
          <p:cNvPr id="15368" name="Picture 11"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body" idx="4294967295"/>
          </p:nvPr>
        </p:nvSpPr>
        <p:spPr>
          <a:xfrm>
            <a:off x="457200" y="838200"/>
            <a:ext cx="8229600" cy="5257800"/>
          </a:xfrm>
        </p:spPr>
        <p:txBody>
          <a:bodyPr/>
          <a:lstStyle/>
          <a:p>
            <a:pPr>
              <a:spcBef>
                <a:spcPct val="50000"/>
              </a:spcBef>
              <a:buClr>
                <a:srgbClr val="E87400"/>
              </a:buClr>
              <a:buSzPct val="200000"/>
              <a:buNone/>
            </a:pPr>
            <a:r>
              <a:rPr lang="en-US" sz="1600" b="1" u="sng" dirty="0" smtClean="0">
                <a:solidFill>
                  <a:srgbClr val="870401"/>
                </a:solidFill>
              </a:rPr>
              <a:t>Primary spinal cord tumor:</a:t>
            </a:r>
          </a:p>
          <a:p>
            <a:pPr marL="0" indent="0" eaLnBrk="1" hangingPunct="1">
              <a:lnSpc>
                <a:spcPct val="90000"/>
              </a:lnSpc>
              <a:buFontTx/>
              <a:buNone/>
            </a:pPr>
            <a:r>
              <a:rPr lang="en-US" sz="1600" b="1" dirty="0" smtClean="0">
                <a:solidFill>
                  <a:srgbClr val="870401"/>
                </a:solidFill>
              </a:rPr>
              <a:t>Primary cord tumors such as </a:t>
            </a:r>
            <a:r>
              <a:rPr lang="en-US" sz="1600" b="1" dirty="0" err="1" smtClean="0">
                <a:solidFill>
                  <a:srgbClr val="870401"/>
                </a:solidFill>
              </a:rPr>
              <a:t>astrocytoma</a:t>
            </a:r>
            <a:r>
              <a:rPr lang="en-US" sz="1600" b="1" dirty="0" smtClean="0">
                <a:solidFill>
                  <a:srgbClr val="870401"/>
                </a:solidFill>
              </a:rPr>
              <a:t>, </a:t>
            </a:r>
            <a:r>
              <a:rPr lang="en-US" sz="1600" b="1" dirty="0" err="1" smtClean="0">
                <a:solidFill>
                  <a:srgbClr val="870401"/>
                </a:solidFill>
              </a:rPr>
              <a:t>ependymoma</a:t>
            </a:r>
            <a:r>
              <a:rPr lang="en-US" sz="1600" b="1" dirty="0" smtClean="0">
                <a:solidFill>
                  <a:srgbClr val="870401"/>
                </a:solidFill>
              </a:rPr>
              <a:t>, </a:t>
            </a:r>
            <a:r>
              <a:rPr lang="en-US" sz="1600" b="1" dirty="0" err="1" smtClean="0">
                <a:solidFill>
                  <a:srgbClr val="870401"/>
                </a:solidFill>
              </a:rPr>
              <a:t>hemangioblastoma</a:t>
            </a:r>
            <a:r>
              <a:rPr lang="en-US" sz="1600" b="1" dirty="0" smtClean="0">
                <a:solidFill>
                  <a:srgbClr val="870401"/>
                </a:solidFill>
              </a:rPr>
              <a:t>, or </a:t>
            </a:r>
            <a:r>
              <a:rPr lang="en-US" sz="1600" b="1" dirty="0" err="1" smtClean="0">
                <a:solidFill>
                  <a:srgbClr val="870401"/>
                </a:solidFill>
              </a:rPr>
              <a:t>neurofibroma</a:t>
            </a:r>
            <a:r>
              <a:rPr lang="en-US" sz="1600" b="1" dirty="0" smtClean="0">
                <a:solidFill>
                  <a:srgbClr val="870401"/>
                </a:solidFill>
              </a:rPr>
              <a:t> could demonstrate similar </a:t>
            </a:r>
            <a:r>
              <a:rPr lang="en-US" sz="1600" b="1" dirty="0" err="1" smtClean="0">
                <a:solidFill>
                  <a:srgbClr val="870401"/>
                </a:solidFill>
              </a:rPr>
              <a:t>parenchymal</a:t>
            </a:r>
            <a:r>
              <a:rPr lang="en-US" sz="1600" b="1" dirty="0" smtClean="0">
                <a:solidFill>
                  <a:srgbClr val="870401"/>
                </a:solidFill>
              </a:rPr>
              <a:t> enhancement and cord edema seen here. A primary tumor, however, would be unlikely to present with multiple foci as seen here.</a:t>
            </a:r>
          </a:p>
          <a:p>
            <a:pPr marL="0" indent="0" eaLnBrk="1" hangingPunct="1">
              <a:lnSpc>
                <a:spcPct val="90000"/>
              </a:lnSpc>
              <a:buFontTx/>
              <a:buNone/>
            </a:pPr>
            <a:endParaRPr lang="en-US" sz="1600" b="1" u="sng" dirty="0" smtClean="0">
              <a:solidFill>
                <a:srgbClr val="870401"/>
              </a:solidFill>
            </a:endParaRPr>
          </a:p>
          <a:p>
            <a:pPr marL="0" indent="0" eaLnBrk="1" hangingPunct="1">
              <a:lnSpc>
                <a:spcPct val="90000"/>
              </a:lnSpc>
              <a:buFontTx/>
              <a:buNone/>
            </a:pPr>
            <a:r>
              <a:rPr lang="en-US" sz="1600" b="1" u="sng" dirty="0" err="1" smtClean="0">
                <a:solidFill>
                  <a:srgbClr val="870401"/>
                </a:solidFill>
              </a:rPr>
              <a:t>Demyelinating</a:t>
            </a:r>
            <a:r>
              <a:rPr lang="en-US" sz="1600" b="1" u="sng" dirty="0" smtClean="0">
                <a:solidFill>
                  <a:srgbClr val="870401"/>
                </a:solidFill>
              </a:rPr>
              <a:t> disease:</a:t>
            </a:r>
          </a:p>
          <a:p>
            <a:pPr marL="0" indent="0" eaLnBrk="1" hangingPunct="1">
              <a:lnSpc>
                <a:spcPct val="90000"/>
              </a:lnSpc>
              <a:buFontTx/>
              <a:buNone/>
            </a:pPr>
            <a:r>
              <a:rPr lang="en-US" sz="1600" b="1" dirty="0" smtClean="0">
                <a:solidFill>
                  <a:srgbClr val="870401"/>
                </a:solidFill>
              </a:rPr>
              <a:t>Multiple sclerosis typically appears as “flame shaped” T2 lesions in the dorsal spinal cord. These lesions may be multifocal, and while they cause cord edema, it is typically less than expected for a cord metastasis. Enhancement of MS lesions is variably homogeneous or ring shaped during the acute or </a:t>
            </a:r>
            <a:r>
              <a:rPr lang="en-US" sz="1600" b="1" dirty="0" err="1" smtClean="0">
                <a:solidFill>
                  <a:srgbClr val="870401"/>
                </a:solidFill>
              </a:rPr>
              <a:t>subacute</a:t>
            </a:r>
            <a:r>
              <a:rPr lang="en-US" sz="1600" b="1" dirty="0" smtClean="0">
                <a:solidFill>
                  <a:srgbClr val="870401"/>
                </a:solidFill>
              </a:rPr>
              <a:t> phase.  It would be unlikely to have multiple synchronously enhancing lesions as in this case.</a:t>
            </a:r>
          </a:p>
          <a:p>
            <a:pPr marL="0" indent="0" eaLnBrk="1" hangingPunct="1">
              <a:lnSpc>
                <a:spcPct val="90000"/>
              </a:lnSpc>
              <a:buNone/>
            </a:pPr>
            <a:endParaRPr lang="en-US" sz="1600" b="1" dirty="0" smtClean="0">
              <a:solidFill>
                <a:srgbClr val="870401"/>
              </a:solidFill>
            </a:endParaRPr>
          </a:p>
          <a:p>
            <a:pPr marL="0" indent="0" eaLnBrk="1" hangingPunct="1">
              <a:lnSpc>
                <a:spcPct val="90000"/>
              </a:lnSpc>
              <a:buNone/>
            </a:pPr>
            <a:r>
              <a:rPr lang="en-US" sz="1600" b="1" u="sng" dirty="0" smtClean="0">
                <a:solidFill>
                  <a:srgbClr val="870401"/>
                </a:solidFill>
              </a:rPr>
              <a:t>Transverse </a:t>
            </a:r>
            <a:r>
              <a:rPr lang="en-US" sz="1600" b="1" u="sng" dirty="0" err="1" smtClean="0">
                <a:solidFill>
                  <a:srgbClr val="870401"/>
                </a:solidFill>
              </a:rPr>
              <a:t>myelitis</a:t>
            </a:r>
            <a:r>
              <a:rPr lang="en-US" sz="1600" b="1" u="sng" dirty="0" smtClean="0">
                <a:solidFill>
                  <a:srgbClr val="870401"/>
                </a:solidFill>
              </a:rPr>
              <a:t>:</a:t>
            </a:r>
          </a:p>
          <a:p>
            <a:pPr marL="0" indent="0" eaLnBrk="1" hangingPunct="1">
              <a:lnSpc>
                <a:spcPct val="90000"/>
              </a:lnSpc>
              <a:buNone/>
            </a:pPr>
            <a:r>
              <a:rPr lang="en-US" sz="1600" b="1" dirty="0" smtClean="0">
                <a:solidFill>
                  <a:srgbClr val="870401"/>
                </a:solidFill>
              </a:rPr>
              <a:t>Idiopathic transverse </a:t>
            </a:r>
            <a:r>
              <a:rPr lang="en-US" sz="1600" b="1" dirty="0" err="1" smtClean="0">
                <a:solidFill>
                  <a:srgbClr val="870401"/>
                </a:solidFill>
              </a:rPr>
              <a:t>myelitis</a:t>
            </a:r>
            <a:r>
              <a:rPr lang="en-US" sz="1600" b="1" dirty="0" smtClean="0">
                <a:solidFill>
                  <a:srgbClr val="870401"/>
                </a:solidFill>
              </a:rPr>
              <a:t> typically appears as a peripherally enhancing lesion in the central spinal cord measuring greater than two vertebral segments in length. There is usually smooth cord expansion with high T2 signal intensity surrounding a central dot representing gray matter with surrounding edema. They most commonly occur in the thoracic spine.</a:t>
            </a:r>
          </a:p>
          <a:p>
            <a:pPr marL="0" indent="0" eaLnBrk="1" hangingPunct="1">
              <a:lnSpc>
                <a:spcPct val="90000"/>
              </a:lnSpc>
              <a:buFontTx/>
              <a:buNone/>
            </a:pPr>
            <a:endParaRPr lang="en-US" sz="1600" b="1" dirty="0" smtClean="0">
              <a:solidFill>
                <a:srgbClr val="870401"/>
              </a:solidFill>
            </a:endParaRPr>
          </a:p>
        </p:txBody>
      </p:sp>
      <p:grpSp>
        <p:nvGrpSpPr>
          <p:cNvPr id="16387" name="Group 3"/>
          <p:cNvGrpSpPr>
            <a:grpSpLocks/>
          </p:cNvGrpSpPr>
          <p:nvPr/>
        </p:nvGrpSpPr>
        <p:grpSpPr bwMode="auto">
          <a:xfrm>
            <a:off x="0" y="0"/>
            <a:ext cx="9144000" cy="6858000"/>
            <a:chOff x="0" y="0"/>
            <a:chExt cx="5760" cy="4320"/>
          </a:xfrm>
        </p:grpSpPr>
        <p:sp>
          <p:nvSpPr>
            <p:cNvPr id="16390"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6391"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6388" name="Rectangle 7"/>
          <p:cNvSpPr>
            <a:spLocks noChangeArrowheads="1"/>
          </p:cNvSpPr>
          <p:nvPr/>
        </p:nvSpPr>
        <p:spPr bwMode="auto">
          <a:xfrm>
            <a:off x="2819400" y="152400"/>
            <a:ext cx="2895600" cy="476250"/>
          </a:xfrm>
          <a:prstGeom prst="rect">
            <a:avLst/>
          </a:prstGeom>
          <a:noFill/>
          <a:ln w="9525">
            <a:noFill/>
            <a:miter lim="800000"/>
            <a:headEnd/>
            <a:tailEnd/>
          </a:ln>
        </p:spPr>
        <p:txBody>
          <a:bodyPr/>
          <a:lstStyle/>
          <a:p>
            <a:pPr algn="ctr"/>
            <a:r>
              <a:rPr lang="en-US" sz="2000" b="1"/>
              <a:t>Discussion</a:t>
            </a:r>
          </a:p>
        </p:txBody>
      </p:sp>
      <p:pic>
        <p:nvPicPr>
          <p:cNvPr id="16389" name="Picture 8"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457200" y="685800"/>
            <a:ext cx="8229600" cy="5257800"/>
          </a:xfrm>
        </p:spPr>
        <p:txBody>
          <a:bodyPr/>
          <a:lstStyle/>
          <a:p>
            <a:pPr marL="0" indent="0" eaLnBrk="1" hangingPunct="1">
              <a:lnSpc>
                <a:spcPct val="90000"/>
              </a:lnSpc>
              <a:buNone/>
            </a:pPr>
            <a:r>
              <a:rPr lang="en-US" sz="1600" b="1" u="sng" dirty="0" err="1" smtClean="0">
                <a:solidFill>
                  <a:srgbClr val="870401"/>
                </a:solidFill>
              </a:rPr>
              <a:t>Intramedullary</a:t>
            </a:r>
            <a:r>
              <a:rPr lang="en-US" sz="1600" b="1" u="sng" dirty="0" smtClean="0">
                <a:solidFill>
                  <a:srgbClr val="870401"/>
                </a:solidFill>
              </a:rPr>
              <a:t> spinal cord metastasis:</a:t>
            </a:r>
          </a:p>
          <a:p>
            <a:pPr marL="0" indent="0" eaLnBrk="1" hangingPunct="1">
              <a:lnSpc>
                <a:spcPct val="90000"/>
              </a:lnSpc>
              <a:buNone/>
            </a:pPr>
            <a:r>
              <a:rPr lang="en-US" sz="1600" b="1" dirty="0" smtClean="0">
                <a:solidFill>
                  <a:srgbClr val="870401"/>
                </a:solidFill>
              </a:rPr>
              <a:t>Spinal cord metastases are characterized by focal enhancing lesions with marked surrounding edema.  These lesions may be </a:t>
            </a:r>
            <a:r>
              <a:rPr lang="en-US" sz="1600" b="1" dirty="0" err="1" smtClean="0">
                <a:solidFill>
                  <a:srgbClr val="870401"/>
                </a:solidFill>
              </a:rPr>
              <a:t>expansile</a:t>
            </a:r>
            <a:r>
              <a:rPr lang="en-US" sz="1600" b="1" dirty="0" smtClean="0">
                <a:solidFill>
                  <a:srgbClr val="870401"/>
                </a:solidFill>
              </a:rPr>
              <a:t> and can rarely demonstrate low T2 signal if the metastasis is hemorrhagic. As in this case, numerous well circumscribed enhancing lesions within the cord parenchyma strongly suggests the diagnosis especially with a history of prior malignancy.  Metastases may occur at any level, but are less common in the </a:t>
            </a:r>
            <a:r>
              <a:rPr lang="en-US" sz="1600" b="1" dirty="0" err="1" smtClean="0">
                <a:solidFill>
                  <a:srgbClr val="870401"/>
                </a:solidFill>
              </a:rPr>
              <a:t>conus</a:t>
            </a:r>
            <a:r>
              <a:rPr lang="en-US" sz="1600" b="1" dirty="0" smtClean="0">
                <a:solidFill>
                  <a:srgbClr val="870401"/>
                </a:solidFill>
              </a:rPr>
              <a:t> </a:t>
            </a:r>
            <a:r>
              <a:rPr lang="en-US" sz="1600" b="1" dirty="0" err="1" smtClean="0">
                <a:solidFill>
                  <a:srgbClr val="870401"/>
                </a:solidFill>
              </a:rPr>
              <a:t>medullaris</a:t>
            </a:r>
            <a:r>
              <a:rPr lang="en-US" sz="1600" b="1" dirty="0" smtClean="0">
                <a:solidFill>
                  <a:srgbClr val="870401"/>
                </a:solidFill>
              </a:rPr>
              <a:t> and </a:t>
            </a:r>
            <a:r>
              <a:rPr lang="en-US" sz="1600" b="1" dirty="0" err="1" smtClean="0">
                <a:solidFill>
                  <a:srgbClr val="870401"/>
                </a:solidFill>
              </a:rPr>
              <a:t>cauda</a:t>
            </a:r>
            <a:r>
              <a:rPr lang="en-US" sz="1600" b="1" dirty="0" smtClean="0">
                <a:solidFill>
                  <a:srgbClr val="870401"/>
                </a:solidFill>
              </a:rPr>
              <a:t> </a:t>
            </a:r>
            <a:r>
              <a:rPr lang="en-US" sz="1600" b="1" dirty="0" err="1" smtClean="0">
                <a:solidFill>
                  <a:srgbClr val="870401"/>
                </a:solidFill>
              </a:rPr>
              <a:t>equina</a:t>
            </a:r>
            <a:r>
              <a:rPr lang="en-US" sz="1600" b="1" dirty="0" smtClean="0">
                <a:solidFill>
                  <a:srgbClr val="870401"/>
                </a:solidFill>
              </a:rPr>
              <a:t>. </a:t>
            </a:r>
          </a:p>
          <a:p>
            <a:pPr marL="0" indent="0" eaLnBrk="1" hangingPunct="1">
              <a:lnSpc>
                <a:spcPct val="90000"/>
              </a:lnSpc>
              <a:buNone/>
            </a:pPr>
            <a:endParaRPr lang="en-US" sz="1600" b="1" dirty="0" smtClean="0">
              <a:solidFill>
                <a:srgbClr val="870401"/>
              </a:solidFill>
            </a:endParaRPr>
          </a:p>
          <a:p>
            <a:pPr marL="0" indent="0" eaLnBrk="1" hangingPunct="1">
              <a:lnSpc>
                <a:spcPct val="90000"/>
              </a:lnSpc>
              <a:buNone/>
            </a:pPr>
            <a:r>
              <a:rPr lang="en-US" sz="1600" b="1" dirty="0" smtClean="0">
                <a:solidFill>
                  <a:srgbClr val="870401"/>
                </a:solidFill>
              </a:rPr>
              <a:t>Spinal metastases are rare but have a very poor prognosis with median survival time of only 6 months. Lung and breast are the two most common primary malignancies respectively. Clinical symptoms typically involve progressive weakness, pain, and loss of bowel and bladder control. Hemi-paralysis with </a:t>
            </a:r>
            <a:r>
              <a:rPr lang="en-US" sz="1600" b="1" dirty="0" err="1" smtClean="0">
                <a:solidFill>
                  <a:srgbClr val="870401"/>
                </a:solidFill>
              </a:rPr>
              <a:t>contralateral</a:t>
            </a:r>
            <a:r>
              <a:rPr lang="en-US" sz="1600" b="1" dirty="0" smtClean="0">
                <a:solidFill>
                  <a:srgbClr val="870401"/>
                </a:solidFill>
              </a:rPr>
              <a:t> deficits in pain and temperature sensation, the Brown-</a:t>
            </a:r>
            <a:r>
              <a:rPr lang="en-US" sz="1600" b="1" dirty="0" err="1" smtClean="0">
                <a:solidFill>
                  <a:srgbClr val="870401"/>
                </a:solidFill>
              </a:rPr>
              <a:t>Sequard</a:t>
            </a:r>
            <a:r>
              <a:rPr lang="en-US" sz="1600" b="1" dirty="0" smtClean="0">
                <a:solidFill>
                  <a:srgbClr val="870401"/>
                </a:solidFill>
              </a:rPr>
              <a:t> syndrome, has also been described with spinal cord metastasis.</a:t>
            </a:r>
          </a:p>
          <a:p>
            <a:pPr marL="0" indent="0" eaLnBrk="1" hangingPunct="1">
              <a:lnSpc>
                <a:spcPct val="90000"/>
              </a:lnSpc>
              <a:buNone/>
            </a:pPr>
            <a:endParaRPr lang="en-US" sz="1600" b="1" dirty="0" smtClean="0">
              <a:solidFill>
                <a:srgbClr val="870401"/>
              </a:solidFill>
            </a:endParaRPr>
          </a:p>
          <a:p>
            <a:pPr marL="0" indent="0" eaLnBrk="1" hangingPunct="1">
              <a:lnSpc>
                <a:spcPct val="90000"/>
              </a:lnSpc>
              <a:buNone/>
            </a:pPr>
            <a:r>
              <a:rPr lang="en-US" sz="1600" b="1" dirty="0" smtClean="0">
                <a:solidFill>
                  <a:srgbClr val="870401"/>
                </a:solidFill>
              </a:rPr>
              <a:t>Optimal management of the lesions is complex and greatly aided by early diagnosis and surgical resection. Radiation therapy may also be used in the presence of multiple lesions.</a:t>
            </a:r>
          </a:p>
          <a:p>
            <a:pPr>
              <a:buNone/>
            </a:pPr>
            <a:endParaRPr lang="en-US" sz="1600" b="1" dirty="0" smtClean="0">
              <a:solidFill>
                <a:srgbClr val="870401"/>
              </a:solidFill>
            </a:endParaRPr>
          </a:p>
          <a:p>
            <a:pPr marL="0" indent="0" eaLnBrk="1" hangingPunct="1">
              <a:lnSpc>
                <a:spcPct val="90000"/>
              </a:lnSpc>
              <a:buFontTx/>
              <a:buNone/>
            </a:pPr>
            <a:endParaRPr lang="en-US" sz="1600" b="1" dirty="0" smtClean="0">
              <a:solidFill>
                <a:srgbClr val="870401"/>
              </a:solidFill>
            </a:endParaRPr>
          </a:p>
          <a:p>
            <a:pPr marL="0" indent="0" eaLnBrk="1" hangingPunct="1">
              <a:lnSpc>
                <a:spcPct val="90000"/>
              </a:lnSpc>
              <a:buFontTx/>
              <a:buNone/>
            </a:pPr>
            <a:endParaRPr lang="en-US" sz="1600" b="1" dirty="0" smtClean="0">
              <a:solidFill>
                <a:srgbClr val="870401"/>
              </a:solidFill>
            </a:endParaRPr>
          </a:p>
          <a:p>
            <a:pPr marL="0" indent="0" eaLnBrk="1" hangingPunct="1">
              <a:lnSpc>
                <a:spcPct val="90000"/>
              </a:lnSpc>
              <a:buFontTx/>
              <a:buNone/>
            </a:pPr>
            <a:endParaRPr lang="en-US" sz="1600" b="1" dirty="0" smtClean="0">
              <a:solidFill>
                <a:srgbClr val="870401"/>
              </a:solidFill>
            </a:endParaRPr>
          </a:p>
        </p:txBody>
      </p:sp>
      <p:grpSp>
        <p:nvGrpSpPr>
          <p:cNvPr id="17411" name="Group 3"/>
          <p:cNvGrpSpPr>
            <a:grpSpLocks/>
          </p:cNvGrpSpPr>
          <p:nvPr/>
        </p:nvGrpSpPr>
        <p:grpSpPr bwMode="auto">
          <a:xfrm>
            <a:off x="0" y="0"/>
            <a:ext cx="9144000" cy="6858000"/>
            <a:chOff x="0" y="0"/>
            <a:chExt cx="5760" cy="4320"/>
          </a:xfrm>
        </p:grpSpPr>
        <p:sp>
          <p:nvSpPr>
            <p:cNvPr id="17414"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7415"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7412" name="Rectangle 7"/>
          <p:cNvSpPr>
            <a:spLocks noChangeArrowheads="1"/>
          </p:cNvSpPr>
          <p:nvPr/>
        </p:nvSpPr>
        <p:spPr bwMode="auto">
          <a:xfrm>
            <a:off x="2819400" y="152400"/>
            <a:ext cx="2895600" cy="476250"/>
          </a:xfrm>
          <a:prstGeom prst="rect">
            <a:avLst/>
          </a:prstGeom>
          <a:noFill/>
          <a:ln w="9525">
            <a:noFill/>
            <a:miter lim="800000"/>
            <a:headEnd/>
            <a:tailEnd/>
          </a:ln>
        </p:spPr>
        <p:txBody>
          <a:bodyPr/>
          <a:lstStyle/>
          <a:p>
            <a:pPr algn="ctr"/>
            <a:r>
              <a:rPr lang="en-US" sz="2000" b="1"/>
              <a:t>Discussion</a:t>
            </a:r>
          </a:p>
        </p:txBody>
      </p:sp>
      <p:pic>
        <p:nvPicPr>
          <p:cNvPr id="17413" name="Picture 8"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52400" y="762000"/>
            <a:ext cx="8686800" cy="338554"/>
          </a:xfrm>
        </p:spPr>
        <p:txBody>
          <a:bodyPr wrap="square">
            <a:spAutoFit/>
          </a:bodyPr>
          <a:lstStyle/>
          <a:p>
            <a:pPr algn="l">
              <a:spcBef>
                <a:spcPct val="50000"/>
              </a:spcBef>
            </a:pPr>
            <a:r>
              <a:rPr lang="en-US" sz="1600" b="1" dirty="0" smtClean="0">
                <a:solidFill>
                  <a:srgbClr val="870401"/>
                </a:solidFill>
              </a:rPr>
              <a:t> </a:t>
            </a:r>
            <a:r>
              <a:rPr lang="en-US" sz="1600" b="1" dirty="0" err="1" smtClean="0">
                <a:solidFill>
                  <a:srgbClr val="870401"/>
                </a:solidFill>
              </a:rPr>
              <a:t>Intramedullary</a:t>
            </a:r>
            <a:r>
              <a:rPr lang="en-US" sz="1600" b="1" dirty="0" smtClean="0">
                <a:solidFill>
                  <a:srgbClr val="870401"/>
                </a:solidFill>
              </a:rPr>
              <a:t> spinal cord metastasis.</a:t>
            </a:r>
            <a:endParaRPr lang="en-US" sz="1600" b="1" dirty="0">
              <a:solidFill>
                <a:srgbClr val="870401"/>
              </a:solidFill>
            </a:endParaRPr>
          </a:p>
        </p:txBody>
      </p:sp>
      <p:grpSp>
        <p:nvGrpSpPr>
          <p:cNvPr id="19459" name="Group 3"/>
          <p:cNvGrpSpPr>
            <a:grpSpLocks/>
          </p:cNvGrpSpPr>
          <p:nvPr/>
        </p:nvGrpSpPr>
        <p:grpSpPr bwMode="auto">
          <a:xfrm>
            <a:off x="0" y="0"/>
            <a:ext cx="9144000" cy="6858000"/>
            <a:chOff x="0" y="0"/>
            <a:chExt cx="5760" cy="4320"/>
          </a:xfrm>
        </p:grpSpPr>
        <p:sp>
          <p:nvSpPr>
            <p:cNvPr id="19462"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9463"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9460" name="Rectangle 7"/>
          <p:cNvSpPr>
            <a:spLocks noChangeArrowheads="1"/>
          </p:cNvSpPr>
          <p:nvPr/>
        </p:nvSpPr>
        <p:spPr bwMode="auto">
          <a:xfrm>
            <a:off x="3124200" y="381000"/>
            <a:ext cx="2895600" cy="476250"/>
          </a:xfrm>
          <a:prstGeom prst="rect">
            <a:avLst/>
          </a:prstGeom>
          <a:noFill/>
          <a:ln w="9525">
            <a:noFill/>
            <a:miter lim="800000"/>
            <a:headEnd/>
            <a:tailEnd/>
          </a:ln>
        </p:spPr>
        <p:txBody>
          <a:bodyPr/>
          <a:lstStyle/>
          <a:p>
            <a:pPr algn="ctr"/>
            <a:r>
              <a:rPr lang="en-US" sz="2000" b="1"/>
              <a:t>Diagnosis</a:t>
            </a:r>
          </a:p>
        </p:txBody>
      </p:sp>
      <p:pic>
        <p:nvPicPr>
          <p:cNvPr id="19461" name="Picture 8"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228600" y="838200"/>
            <a:ext cx="8686800" cy="4003675"/>
          </a:xfrm>
        </p:spPr>
        <p:txBody>
          <a:bodyPr>
            <a:spAutoFit/>
          </a:bodyPr>
          <a:lstStyle/>
          <a:p>
            <a:pPr marL="838200" indent="-838200" algn="l" eaLnBrk="1" hangingPunct="1"/>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endParaRPr lang="en-US" sz="1600" b="1" smtClean="0">
              <a:solidFill>
                <a:srgbClr val="870401"/>
              </a:solidFill>
            </a:endParaRPr>
          </a:p>
        </p:txBody>
      </p:sp>
      <p:grpSp>
        <p:nvGrpSpPr>
          <p:cNvPr id="20483" name="Group 3"/>
          <p:cNvGrpSpPr>
            <a:grpSpLocks/>
          </p:cNvGrpSpPr>
          <p:nvPr/>
        </p:nvGrpSpPr>
        <p:grpSpPr bwMode="auto">
          <a:xfrm>
            <a:off x="0" y="0"/>
            <a:ext cx="9144000" cy="6858000"/>
            <a:chOff x="0" y="0"/>
            <a:chExt cx="5760" cy="4320"/>
          </a:xfrm>
        </p:grpSpPr>
        <p:sp>
          <p:nvSpPr>
            <p:cNvPr id="20487"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20488"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20484" name="Rectangle 6"/>
          <p:cNvSpPr>
            <a:spLocks noChangeArrowheads="1"/>
          </p:cNvSpPr>
          <p:nvPr/>
        </p:nvSpPr>
        <p:spPr bwMode="auto">
          <a:xfrm>
            <a:off x="3124200" y="381000"/>
            <a:ext cx="2895600" cy="476250"/>
          </a:xfrm>
          <a:prstGeom prst="rect">
            <a:avLst/>
          </a:prstGeom>
          <a:noFill/>
          <a:ln w="9525">
            <a:noFill/>
            <a:miter lim="800000"/>
            <a:headEnd/>
            <a:tailEnd/>
          </a:ln>
        </p:spPr>
        <p:txBody>
          <a:bodyPr/>
          <a:lstStyle/>
          <a:p>
            <a:pPr algn="ctr"/>
            <a:r>
              <a:rPr lang="en-US" sz="2000" b="1"/>
              <a:t>References</a:t>
            </a:r>
          </a:p>
        </p:txBody>
      </p:sp>
      <p:pic>
        <p:nvPicPr>
          <p:cNvPr id="20485" name="Picture 7"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
        <p:nvSpPr>
          <p:cNvPr id="20486" name="Text Box 8"/>
          <p:cNvSpPr txBox="1">
            <a:spLocks noChangeArrowheads="1"/>
          </p:cNvSpPr>
          <p:nvPr/>
        </p:nvSpPr>
        <p:spPr bwMode="auto">
          <a:xfrm>
            <a:off x="228600" y="914400"/>
            <a:ext cx="8610600" cy="2431435"/>
          </a:xfrm>
          <a:prstGeom prst="rect">
            <a:avLst/>
          </a:prstGeom>
          <a:noFill/>
          <a:ln w="9525">
            <a:noFill/>
            <a:miter lim="800000"/>
            <a:headEnd/>
            <a:tailEnd/>
          </a:ln>
        </p:spPr>
        <p:txBody>
          <a:bodyPr>
            <a:spAutoFit/>
          </a:bodyPr>
          <a:lstStyle/>
          <a:p>
            <a:pPr>
              <a:spcBef>
                <a:spcPct val="50000"/>
              </a:spcBef>
            </a:pPr>
            <a:r>
              <a:rPr lang="en-US" sz="1600" b="1" dirty="0" smtClean="0">
                <a:solidFill>
                  <a:srgbClr val="870401"/>
                </a:solidFill>
              </a:rPr>
              <a:t>Aryan, HE et al. </a:t>
            </a:r>
            <a:r>
              <a:rPr lang="en-US" sz="1600" b="1" dirty="0" err="1" smtClean="0">
                <a:solidFill>
                  <a:srgbClr val="870401"/>
                </a:solidFill>
              </a:rPr>
              <a:t>Intramedullary</a:t>
            </a:r>
            <a:r>
              <a:rPr lang="en-US" sz="1600" b="1" dirty="0" smtClean="0">
                <a:solidFill>
                  <a:srgbClr val="870401"/>
                </a:solidFill>
              </a:rPr>
              <a:t> spinal cord metastasis of lung </a:t>
            </a:r>
            <a:r>
              <a:rPr lang="en-US" sz="1600" b="1" dirty="0" err="1" smtClean="0">
                <a:solidFill>
                  <a:srgbClr val="870401"/>
                </a:solidFill>
              </a:rPr>
              <a:t>adenocarcinoma</a:t>
            </a:r>
            <a:r>
              <a:rPr lang="en-US" sz="1600" b="1" dirty="0" smtClean="0">
                <a:solidFill>
                  <a:srgbClr val="870401"/>
                </a:solidFill>
              </a:rPr>
              <a:t> presenting as Brown-</a:t>
            </a:r>
            <a:r>
              <a:rPr lang="en-US" sz="1600" b="1" dirty="0" err="1" smtClean="0">
                <a:solidFill>
                  <a:srgbClr val="870401"/>
                </a:solidFill>
              </a:rPr>
              <a:t>Sequard</a:t>
            </a:r>
            <a:r>
              <a:rPr lang="en-US" sz="1600" b="1" dirty="0" smtClean="0">
                <a:solidFill>
                  <a:srgbClr val="870401"/>
                </a:solidFill>
              </a:rPr>
              <a:t> syndrome. Surgical Neurology 2004, 61, 72-76.</a:t>
            </a:r>
          </a:p>
          <a:p>
            <a:pPr>
              <a:spcBef>
                <a:spcPct val="50000"/>
              </a:spcBef>
            </a:pPr>
            <a:r>
              <a:rPr lang="en-US" sz="1600" b="1" dirty="0" smtClean="0">
                <a:solidFill>
                  <a:srgbClr val="870401"/>
                </a:solidFill>
              </a:rPr>
              <a:t>Brant-</a:t>
            </a:r>
            <a:r>
              <a:rPr lang="en-US" sz="1600" b="1" dirty="0" err="1" smtClean="0">
                <a:solidFill>
                  <a:srgbClr val="870401"/>
                </a:solidFill>
              </a:rPr>
              <a:t>Zawadzki</a:t>
            </a:r>
            <a:r>
              <a:rPr lang="en-US" sz="1600" b="1" dirty="0" smtClean="0">
                <a:solidFill>
                  <a:srgbClr val="870401"/>
                </a:solidFill>
              </a:rPr>
              <a:t>, M. </a:t>
            </a:r>
            <a:r>
              <a:rPr lang="en-US" sz="1600" b="1" dirty="0" err="1" smtClean="0">
                <a:solidFill>
                  <a:srgbClr val="870401"/>
                </a:solidFill>
              </a:rPr>
              <a:t>Mestastases</a:t>
            </a:r>
            <a:r>
              <a:rPr lang="en-US" sz="1600" b="1" dirty="0" smtClean="0">
                <a:solidFill>
                  <a:srgbClr val="870401"/>
                </a:solidFill>
              </a:rPr>
              <a:t>, Spinal Cord. </a:t>
            </a:r>
            <a:r>
              <a:rPr lang="en-US" sz="1600" b="1" dirty="0" smtClean="0">
                <a:solidFill>
                  <a:srgbClr val="870401"/>
                </a:solidFill>
                <a:hlinkClick r:id="rId4"/>
              </a:rPr>
              <a:t>www.statdx.com</a:t>
            </a:r>
            <a:r>
              <a:rPr lang="en-US" sz="1600" b="1" dirty="0" smtClean="0">
                <a:solidFill>
                  <a:srgbClr val="870401"/>
                </a:solidFill>
              </a:rPr>
              <a:t>.</a:t>
            </a:r>
          </a:p>
          <a:p>
            <a:pPr>
              <a:spcBef>
                <a:spcPct val="50000"/>
              </a:spcBef>
            </a:pPr>
            <a:r>
              <a:rPr lang="en-US" sz="1600" b="1" dirty="0" smtClean="0">
                <a:solidFill>
                  <a:srgbClr val="870401"/>
                </a:solidFill>
              </a:rPr>
              <a:t>Dam-</a:t>
            </a:r>
            <a:r>
              <a:rPr lang="en-US" sz="1600" b="1" dirty="0" err="1" smtClean="0">
                <a:solidFill>
                  <a:srgbClr val="870401"/>
                </a:solidFill>
              </a:rPr>
              <a:t>Hieu</a:t>
            </a:r>
            <a:r>
              <a:rPr lang="en-US" sz="1600" b="1" dirty="0" smtClean="0">
                <a:solidFill>
                  <a:srgbClr val="870401"/>
                </a:solidFill>
              </a:rPr>
              <a:t>, P et al. Retrospective study of 19 patients with </a:t>
            </a:r>
            <a:r>
              <a:rPr lang="en-US" sz="1600" b="1" dirty="0" err="1" smtClean="0">
                <a:solidFill>
                  <a:srgbClr val="870401"/>
                </a:solidFill>
              </a:rPr>
              <a:t>intramedullary</a:t>
            </a:r>
            <a:r>
              <a:rPr lang="en-US" sz="1600" b="1" dirty="0">
                <a:solidFill>
                  <a:srgbClr val="870401"/>
                </a:solidFill>
              </a:rPr>
              <a:t> </a:t>
            </a:r>
            <a:r>
              <a:rPr lang="en-US" sz="1600" b="1" dirty="0" smtClean="0">
                <a:solidFill>
                  <a:srgbClr val="870401"/>
                </a:solidFill>
              </a:rPr>
              <a:t>spinal cord metastasis. Clinical Neurology and Neurosurgery 2009, 111, 10-17.</a:t>
            </a:r>
            <a:endParaRPr lang="en-US" sz="1600" b="1" dirty="0">
              <a:solidFill>
                <a:srgbClr val="870401"/>
              </a:solidFill>
            </a:endParaRPr>
          </a:p>
          <a:p>
            <a:pPr>
              <a:spcBef>
                <a:spcPct val="50000"/>
              </a:spcBef>
            </a:pPr>
            <a:r>
              <a:rPr lang="en-US" sz="1600" b="1" dirty="0" err="1" smtClean="0">
                <a:solidFill>
                  <a:srgbClr val="870401"/>
                </a:solidFill>
              </a:rPr>
              <a:t>Potti</a:t>
            </a:r>
            <a:r>
              <a:rPr lang="en-US" sz="1600" b="1" dirty="0" smtClean="0">
                <a:solidFill>
                  <a:srgbClr val="870401"/>
                </a:solidFill>
              </a:rPr>
              <a:t>, A et al</a:t>
            </a:r>
            <a:r>
              <a:rPr lang="en-US" sz="1600" b="1" dirty="0">
                <a:solidFill>
                  <a:srgbClr val="870401"/>
                </a:solidFill>
              </a:rPr>
              <a:t>. </a:t>
            </a:r>
            <a:r>
              <a:rPr lang="en-US" sz="1600" b="1" dirty="0" err="1" smtClean="0">
                <a:solidFill>
                  <a:srgbClr val="870401"/>
                </a:solidFill>
              </a:rPr>
              <a:t>Intramedullary</a:t>
            </a:r>
            <a:r>
              <a:rPr lang="en-US" sz="1600" b="1" dirty="0" smtClean="0">
                <a:solidFill>
                  <a:srgbClr val="870401"/>
                </a:solidFill>
              </a:rPr>
              <a:t> spinal cord metastases (ISCM) and non-small cell lung carcinoma (NSCLC): clinical patters, diagnosis and therapeutic considerations. Lung Cancer 2001, 31, 319-323.</a:t>
            </a:r>
            <a:endParaRPr lang="en-US" sz="1600" b="1" dirty="0">
              <a:solidFill>
                <a:srgbClr val="87040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457200" y="304800"/>
            <a:ext cx="8229600" cy="533400"/>
          </a:xfrm>
        </p:spPr>
        <p:txBody>
          <a:bodyPr/>
          <a:lstStyle/>
          <a:p>
            <a:pPr eaLnBrk="1" hangingPunct="1"/>
            <a:r>
              <a:rPr lang="en-US" sz="2000" b="1" smtClean="0"/>
              <a:t>Case History</a:t>
            </a:r>
          </a:p>
        </p:txBody>
      </p:sp>
      <p:sp>
        <p:nvSpPr>
          <p:cNvPr id="3075" name="Rectangle 5"/>
          <p:cNvSpPr>
            <a:spLocks noGrp="1" noChangeArrowheads="1"/>
          </p:cNvSpPr>
          <p:nvPr>
            <p:ph type="body" idx="4294967295"/>
          </p:nvPr>
        </p:nvSpPr>
        <p:spPr>
          <a:xfrm>
            <a:off x="381000" y="1219200"/>
            <a:ext cx="8229600" cy="4267200"/>
          </a:xfrm>
        </p:spPr>
        <p:txBody>
          <a:bodyPr/>
          <a:lstStyle/>
          <a:p>
            <a:pPr eaLnBrk="1" hangingPunct="1">
              <a:buFontTx/>
              <a:buNone/>
            </a:pPr>
            <a:r>
              <a:rPr lang="en-US" sz="1600" b="1" dirty="0" smtClean="0">
                <a:solidFill>
                  <a:srgbClr val="870401"/>
                </a:solidFill>
                <a:latin typeface="+mn-lt"/>
                <a:ea typeface="+mn-ea"/>
                <a:cs typeface="+mn-cs"/>
              </a:rPr>
              <a:t>70-year-old female with small cell lung cancer one year ago, status post chemotherapy and radiation therapy, in remission.</a:t>
            </a:r>
          </a:p>
          <a:p>
            <a:pPr eaLnBrk="1" hangingPunct="1">
              <a:buFontTx/>
              <a:buNone/>
            </a:pPr>
            <a:endParaRPr lang="en-US" sz="1600" b="1" dirty="0" smtClean="0">
              <a:solidFill>
                <a:srgbClr val="870401"/>
              </a:solidFill>
            </a:endParaRPr>
          </a:p>
          <a:p>
            <a:pPr eaLnBrk="1" hangingPunct="1">
              <a:buFontTx/>
              <a:buNone/>
            </a:pPr>
            <a:r>
              <a:rPr lang="en-US" sz="1600" b="1" dirty="0" smtClean="0">
                <a:solidFill>
                  <a:srgbClr val="870401"/>
                </a:solidFill>
                <a:latin typeface="+mn-lt"/>
                <a:ea typeface="+mn-ea"/>
                <a:cs typeface="+mn-cs"/>
              </a:rPr>
              <a:t>10 days ago, patient started to have progressively worsening weakness and  numbness in the bilateral lower extremities, left more than right. The patient is still able to stand, but strength and mobility are decreased.</a:t>
            </a:r>
          </a:p>
          <a:p>
            <a:pPr eaLnBrk="1" hangingPunct="1">
              <a:buFontTx/>
              <a:buNone/>
            </a:pPr>
            <a:endParaRPr lang="en-US" sz="1600" b="1" dirty="0" smtClean="0">
              <a:solidFill>
                <a:srgbClr val="870401"/>
              </a:solidFill>
            </a:endParaRPr>
          </a:p>
          <a:p>
            <a:pPr eaLnBrk="1" hangingPunct="1">
              <a:buFontTx/>
              <a:buNone/>
            </a:pPr>
            <a:r>
              <a:rPr lang="en-US" sz="1600" b="1" dirty="0" smtClean="0">
                <a:solidFill>
                  <a:srgbClr val="870401"/>
                </a:solidFill>
                <a:latin typeface="+mn-lt"/>
                <a:ea typeface="+mn-ea"/>
                <a:cs typeface="+mn-cs"/>
              </a:rPr>
              <a:t>Denies headache, hearing loss, blurry vision or other neurological symptoms.</a:t>
            </a:r>
            <a:endParaRPr lang="en-US" sz="1600" b="1" dirty="0" smtClean="0">
              <a:solidFill>
                <a:srgbClr val="870401"/>
              </a:solidFill>
            </a:endParaRPr>
          </a:p>
          <a:p>
            <a:pPr eaLnBrk="1" hangingPunct="1">
              <a:buFontTx/>
              <a:buNone/>
            </a:pPr>
            <a:r>
              <a:rPr lang="en-US" sz="1600" b="1" dirty="0" smtClean="0">
                <a:solidFill>
                  <a:srgbClr val="870401"/>
                </a:solidFill>
              </a:rPr>
              <a:t>	</a:t>
            </a:r>
          </a:p>
          <a:p>
            <a:pPr>
              <a:buNone/>
            </a:pPr>
            <a:r>
              <a:rPr lang="en-US" sz="1600" b="1" dirty="0" smtClean="0">
                <a:solidFill>
                  <a:srgbClr val="870401"/>
                </a:solidFill>
                <a:latin typeface="+mn-lt"/>
                <a:ea typeface="+mn-ea"/>
                <a:cs typeface="+mn-cs"/>
              </a:rPr>
              <a:t>Physical exam reveals intact cranial nerves. Muscle strength 3 out of 5 in the left lower extremity and 4 out of 5 in the right lower extremity. Normal light touch sensation. Deep tendon reflexes 3+ symmetric bilateral patellar.</a:t>
            </a:r>
          </a:p>
          <a:p>
            <a:pPr>
              <a:buNone/>
            </a:pPr>
            <a:endParaRPr lang="en-US" sz="1600" b="1" dirty="0" smtClean="0">
              <a:solidFill>
                <a:srgbClr val="870401"/>
              </a:solidFill>
            </a:endParaRPr>
          </a:p>
          <a:p>
            <a:pPr>
              <a:buNone/>
            </a:pPr>
            <a:r>
              <a:rPr lang="en-US" sz="1600" b="1" dirty="0" smtClean="0">
                <a:solidFill>
                  <a:srgbClr val="870401"/>
                </a:solidFill>
                <a:latin typeface="+mn-lt"/>
                <a:ea typeface="+mn-ea"/>
                <a:cs typeface="+mn-cs"/>
              </a:rPr>
              <a:t>Lab values are normal.</a:t>
            </a:r>
          </a:p>
          <a:p>
            <a:pPr eaLnBrk="1" hangingPunct="1">
              <a:buFontTx/>
              <a:buNone/>
            </a:pPr>
            <a:endParaRPr lang="en-US" sz="1600" b="1" dirty="0" smtClean="0">
              <a:solidFill>
                <a:srgbClr val="870401"/>
              </a:solidFill>
            </a:endParaRPr>
          </a:p>
          <a:p>
            <a:pPr eaLnBrk="1" hangingPunct="1"/>
            <a:endParaRPr lang="en-US" sz="1600" b="1" dirty="0" smtClean="0">
              <a:solidFill>
                <a:srgbClr val="870401"/>
              </a:solidFill>
            </a:endParaRPr>
          </a:p>
        </p:txBody>
      </p:sp>
      <p:grpSp>
        <p:nvGrpSpPr>
          <p:cNvPr id="3076" name="Group 6"/>
          <p:cNvGrpSpPr>
            <a:grpSpLocks/>
          </p:cNvGrpSpPr>
          <p:nvPr/>
        </p:nvGrpSpPr>
        <p:grpSpPr bwMode="auto">
          <a:xfrm>
            <a:off x="0" y="0"/>
            <a:ext cx="9144000" cy="6858000"/>
            <a:chOff x="0" y="0"/>
            <a:chExt cx="5760" cy="4320"/>
          </a:xfrm>
        </p:grpSpPr>
        <p:sp>
          <p:nvSpPr>
            <p:cNvPr id="3078"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3079"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pic>
        <p:nvPicPr>
          <p:cNvPr id="3077" name="Picture 9"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762000" y="3733800"/>
            <a:ext cx="7543800" cy="2997744"/>
          </a:xfrm>
          <a:prstGeom prst="rect">
            <a:avLst/>
          </a:prstGeom>
          <a:noFill/>
          <a:ln w="9525">
            <a:noFill/>
            <a:miter lim="800000"/>
            <a:headEnd/>
            <a:tailEnd/>
          </a:ln>
        </p:spPr>
        <p:txBody>
          <a:bodyPr>
            <a:spAutoFit/>
          </a:bodyPr>
          <a:lstStyle/>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p:txBody>
      </p:sp>
      <p:grpSp>
        <p:nvGrpSpPr>
          <p:cNvPr id="5123" name="Group 4"/>
          <p:cNvGrpSpPr>
            <a:grpSpLocks/>
          </p:cNvGrpSpPr>
          <p:nvPr/>
        </p:nvGrpSpPr>
        <p:grpSpPr bwMode="auto">
          <a:xfrm>
            <a:off x="0" y="0"/>
            <a:ext cx="9144000" cy="6858000"/>
            <a:chOff x="0" y="0"/>
            <a:chExt cx="5760" cy="4320"/>
          </a:xfrm>
        </p:grpSpPr>
        <p:sp>
          <p:nvSpPr>
            <p:cNvPr id="5126"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5127"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5124"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dirty="0">
                <a:solidFill>
                  <a:schemeClr val="bg1"/>
                </a:solidFill>
              </a:rPr>
              <a:t>Radiological Presentations</a:t>
            </a:r>
          </a:p>
        </p:txBody>
      </p:sp>
      <p:pic>
        <p:nvPicPr>
          <p:cNvPr id="5128" name="Picture 8" descr="F:\Spinal mets\ser005img00009.jpg"/>
          <p:cNvPicPr>
            <a:picLocks noChangeAspect="1" noChangeArrowheads="1"/>
          </p:cNvPicPr>
          <p:nvPr/>
        </p:nvPicPr>
        <p:blipFill rotWithShape="1">
          <a:blip r:embed="rId3" cstate="print"/>
          <a:srcRect l="3552" t="9064" r="3552" b="-8481"/>
          <a:stretch/>
        </p:blipFill>
        <p:spPr bwMode="auto">
          <a:xfrm>
            <a:off x="1652071" y="744415"/>
            <a:ext cx="5931932" cy="5931932"/>
          </a:xfrm>
          <a:prstGeom prst="rect">
            <a:avLst/>
          </a:prstGeom>
          <a:noFill/>
        </p:spPr>
      </p:pic>
      <p:sp>
        <p:nvSpPr>
          <p:cNvPr id="9" name="TextBox 8"/>
          <p:cNvSpPr txBox="1"/>
          <p:nvPr/>
        </p:nvSpPr>
        <p:spPr>
          <a:xfrm>
            <a:off x="3886200" y="6324600"/>
            <a:ext cx="1838965" cy="369332"/>
          </a:xfrm>
          <a:prstGeom prst="rect">
            <a:avLst/>
          </a:prstGeom>
          <a:noFill/>
        </p:spPr>
        <p:txBody>
          <a:bodyPr wrap="none" rtlCol="0">
            <a:spAutoFit/>
          </a:bodyPr>
          <a:lstStyle/>
          <a:p>
            <a:r>
              <a:rPr lang="en-US" b="1" dirty="0" smtClean="0">
                <a:solidFill>
                  <a:schemeClr val="bg1"/>
                </a:solidFill>
              </a:rPr>
              <a:t>MRI </a:t>
            </a:r>
            <a:r>
              <a:rPr lang="en-US" b="1" dirty="0" err="1" smtClean="0">
                <a:solidFill>
                  <a:schemeClr val="bg1"/>
                </a:solidFill>
              </a:rPr>
              <a:t>Sagittal</a:t>
            </a:r>
            <a:r>
              <a:rPr lang="en-US" b="1" dirty="0" smtClean="0">
                <a:solidFill>
                  <a:schemeClr val="bg1"/>
                </a:solidFill>
              </a:rPr>
              <a:t> T2</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762000" y="6324600"/>
            <a:ext cx="7543800" cy="2702278"/>
          </a:xfrm>
          <a:prstGeom prst="rect">
            <a:avLst/>
          </a:prstGeom>
          <a:noFill/>
          <a:ln w="9525">
            <a:noFill/>
            <a:miter lim="800000"/>
            <a:headEnd/>
            <a:tailEnd/>
          </a:ln>
        </p:spPr>
        <p:txBody>
          <a:bodyPr>
            <a:spAutoFit/>
          </a:bodyPr>
          <a:lstStyle/>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a:p>
            <a:pPr>
              <a:spcBef>
                <a:spcPct val="20000"/>
              </a:spcBef>
            </a:pPr>
            <a:endParaRPr lang="en-US" sz="1600" b="1" dirty="0">
              <a:solidFill>
                <a:srgbClr val="FF6600"/>
              </a:solidFill>
            </a:endParaRPr>
          </a:p>
        </p:txBody>
      </p:sp>
      <p:grpSp>
        <p:nvGrpSpPr>
          <p:cNvPr id="4099" name="Group 4"/>
          <p:cNvGrpSpPr>
            <a:grpSpLocks/>
          </p:cNvGrpSpPr>
          <p:nvPr/>
        </p:nvGrpSpPr>
        <p:grpSpPr bwMode="auto">
          <a:xfrm>
            <a:off x="0" y="0"/>
            <a:ext cx="9144000" cy="6858000"/>
            <a:chOff x="0" y="0"/>
            <a:chExt cx="5760" cy="4320"/>
          </a:xfrm>
        </p:grpSpPr>
        <p:sp>
          <p:nvSpPr>
            <p:cNvPr id="4102"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4103"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4100"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pic>
        <p:nvPicPr>
          <p:cNvPr id="4105" name="Picture 9" descr="F:\Spinal mets\ser003img00010.jpg"/>
          <p:cNvPicPr>
            <a:picLocks noChangeAspect="1" noChangeArrowheads="1"/>
          </p:cNvPicPr>
          <p:nvPr/>
        </p:nvPicPr>
        <p:blipFill rotWithShape="1">
          <a:blip r:embed="rId3" cstate="print"/>
          <a:srcRect l="10005" t="20355" r="10005" b="-5989"/>
          <a:stretch/>
        </p:blipFill>
        <p:spPr bwMode="auto">
          <a:xfrm>
            <a:off x="1752600" y="822960"/>
            <a:ext cx="5934456" cy="5943600"/>
          </a:xfrm>
          <a:prstGeom prst="rect">
            <a:avLst/>
          </a:prstGeom>
          <a:noFill/>
        </p:spPr>
      </p:pic>
      <p:sp>
        <p:nvSpPr>
          <p:cNvPr id="10" name="Rectangle 9"/>
          <p:cNvSpPr/>
          <p:nvPr/>
        </p:nvSpPr>
        <p:spPr>
          <a:xfrm>
            <a:off x="3810000" y="6324600"/>
            <a:ext cx="2249334" cy="369332"/>
          </a:xfrm>
          <a:prstGeom prst="rect">
            <a:avLst/>
          </a:prstGeom>
        </p:spPr>
        <p:txBody>
          <a:bodyPr wrap="none">
            <a:spAutoFit/>
          </a:bodyPr>
          <a:lstStyle/>
          <a:p>
            <a:r>
              <a:rPr lang="en-US" b="1" dirty="0" smtClean="0">
                <a:solidFill>
                  <a:schemeClr val="bg1"/>
                </a:solidFill>
              </a:rPr>
              <a:t>MRI </a:t>
            </a:r>
            <a:r>
              <a:rPr lang="en-US" b="1" dirty="0" err="1" smtClean="0">
                <a:solidFill>
                  <a:schemeClr val="bg1"/>
                </a:solidFill>
              </a:rPr>
              <a:t>Sagittal</a:t>
            </a:r>
            <a:r>
              <a:rPr lang="en-US" b="1" dirty="0" smtClean="0">
                <a:solidFill>
                  <a:schemeClr val="bg1"/>
                </a:solidFill>
              </a:rPr>
              <a:t> FLAIR</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838200" y="3733800"/>
            <a:ext cx="7543800" cy="2997744"/>
          </a:xfrm>
          <a:prstGeom prst="rect">
            <a:avLst/>
          </a:prstGeom>
          <a:noFill/>
          <a:ln w="9525">
            <a:noFill/>
            <a:miter lim="800000"/>
            <a:headEnd/>
            <a:tailEnd/>
          </a:ln>
        </p:spPr>
        <p:txBody>
          <a:bodyPr>
            <a:spAutoFit/>
          </a:bodyPr>
          <a:lstStyle/>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p:txBody>
      </p:sp>
      <p:grpSp>
        <p:nvGrpSpPr>
          <p:cNvPr id="6147" name="Group 4"/>
          <p:cNvGrpSpPr>
            <a:grpSpLocks/>
          </p:cNvGrpSpPr>
          <p:nvPr/>
        </p:nvGrpSpPr>
        <p:grpSpPr bwMode="auto">
          <a:xfrm>
            <a:off x="0" y="0"/>
            <a:ext cx="9144000" cy="6858000"/>
            <a:chOff x="0" y="0"/>
            <a:chExt cx="5760" cy="4320"/>
          </a:xfrm>
        </p:grpSpPr>
        <p:sp>
          <p:nvSpPr>
            <p:cNvPr id="6150"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6151"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6148"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pic>
        <p:nvPicPr>
          <p:cNvPr id="6152" name="Picture 8" descr="F:\Spinal mets\ser014img00010.jpg"/>
          <p:cNvPicPr>
            <a:picLocks noChangeAspect="1" noChangeArrowheads="1"/>
          </p:cNvPicPr>
          <p:nvPr/>
        </p:nvPicPr>
        <p:blipFill rotWithShape="1">
          <a:blip r:embed="rId3" cstate="print"/>
          <a:srcRect l="149" t="23284" r="149" b="-23284"/>
          <a:stretch/>
        </p:blipFill>
        <p:spPr bwMode="auto">
          <a:xfrm>
            <a:off x="1447800" y="654783"/>
            <a:ext cx="7124700" cy="7124700"/>
          </a:xfrm>
          <a:prstGeom prst="rect">
            <a:avLst/>
          </a:prstGeom>
          <a:noFill/>
        </p:spPr>
      </p:pic>
      <p:sp>
        <p:nvSpPr>
          <p:cNvPr id="9" name="Rectangle 8"/>
          <p:cNvSpPr/>
          <p:nvPr/>
        </p:nvSpPr>
        <p:spPr>
          <a:xfrm>
            <a:off x="3124200" y="6324600"/>
            <a:ext cx="3416320" cy="369332"/>
          </a:xfrm>
          <a:prstGeom prst="rect">
            <a:avLst/>
          </a:prstGeom>
        </p:spPr>
        <p:txBody>
          <a:bodyPr wrap="none">
            <a:spAutoFit/>
          </a:bodyPr>
          <a:lstStyle/>
          <a:p>
            <a:r>
              <a:rPr lang="en-US" b="1" dirty="0" smtClean="0">
                <a:solidFill>
                  <a:schemeClr val="bg1"/>
                </a:solidFill>
              </a:rPr>
              <a:t>MRI </a:t>
            </a:r>
            <a:r>
              <a:rPr lang="en-US" b="1" dirty="0" err="1" smtClean="0">
                <a:solidFill>
                  <a:schemeClr val="bg1"/>
                </a:solidFill>
              </a:rPr>
              <a:t>Sagittal</a:t>
            </a:r>
            <a:r>
              <a:rPr lang="en-US" b="1" dirty="0" smtClean="0">
                <a:solidFill>
                  <a:schemeClr val="bg1"/>
                </a:solidFill>
              </a:rPr>
              <a:t> T1 Post Contrast</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838200" y="3733800"/>
            <a:ext cx="7543800" cy="2997744"/>
          </a:xfrm>
          <a:prstGeom prst="rect">
            <a:avLst/>
          </a:prstGeom>
          <a:noFill/>
          <a:ln w="9525">
            <a:noFill/>
            <a:miter lim="800000"/>
            <a:headEnd/>
            <a:tailEnd/>
          </a:ln>
        </p:spPr>
        <p:txBody>
          <a:bodyPr>
            <a:spAutoFit/>
          </a:bodyPr>
          <a:lstStyle/>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p:txBody>
      </p:sp>
      <p:grpSp>
        <p:nvGrpSpPr>
          <p:cNvPr id="11267" name="Group 4"/>
          <p:cNvGrpSpPr>
            <a:grpSpLocks/>
          </p:cNvGrpSpPr>
          <p:nvPr/>
        </p:nvGrpSpPr>
        <p:grpSpPr bwMode="auto">
          <a:xfrm>
            <a:off x="0" y="0"/>
            <a:ext cx="9144000" cy="6858000"/>
            <a:chOff x="0" y="0"/>
            <a:chExt cx="5760" cy="4320"/>
          </a:xfrm>
        </p:grpSpPr>
        <p:sp>
          <p:nvSpPr>
            <p:cNvPr id="11271"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1272"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1268"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sp>
        <p:nvSpPr>
          <p:cNvPr id="11269" name="Rectangle 10"/>
          <p:cNvSpPr>
            <a:spLocks noGrp="1" noChangeArrowheads="1"/>
          </p:cNvSpPr>
          <p:nvPr>
            <p:ph type="title" idx="4294967295"/>
          </p:nvPr>
        </p:nvSpPr>
        <p:spPr/>
        <p:txBody>
          <a:bodyPr/>
          <a:lstStyle/>
          <a:p>
            <a:endParaRPr lang="en-US" smtClean="0"/>
          </a:p>
        </p:txBody>
      </p:sp>
      <p:pic>
        <p:nvPicPr>
          <p:cNvPr id="11273" name="Picture 9" descr="F:\Spinal mets\ser014img00011.jpg"/>
          <p:cNvPicPr>
            <a:picLocks noChangeAspect="1" noChangeArrowheads="1"/>
          </p:cNvPicPr>
          <p:nvPr/>
        </p:nvPicPr>
        <p:blipFill rotWithShape="1">
          <a:blip r:embed="rId3" cstate="print"/>
          <a:srcRect t="24852" b="-24274"/>
          <a:stretch/>
        </p:blipFill>
        <p:spPr bwMode="auto">
          <a:xfrm>
            <a:off x="1304940" y="785446"/>
            <a:ext cx="7054840" cy="7054840"/>
          </a:xfrm>
          <a:prstGeom prst="rect">
            <a:avLst/>
          </a:prstGeom>
          <a:noFill/>
        </p:spPr>
      </p:pic>
      <p:sp>
        <p:nvSpPr>
          <p:cNvPr id="10" name="Rectangle 9"/>
          <p:cNvSpPr/>
          <p:nvPr/>
        </p:nvSpPr>
        <p:spPr>
          <a:xfrm>
            <a:off x="3124200" y="6324600"/>
            <a:ext cx="3416320" cy="369332"/>
          </a:xfrm>
          <a:prstGeom prst="rect">
            <a:avLst/>
          </a:prstGeom>
        </p:spPr>
        <p:txBody>
          <a:bodyPr wrap="none">
            <a:spAutoFit/>
          </a:bodyPr>
          <a:lstStyle/>
          <a:p>
            <a:r>
              <a:rPr lang="en-US" b="1" dirty="0" smtClean="0">
                <a:solidFill>
                  <a:schemeClr val="bg1"/>
                </a:solidFill>
              </a:rPr>
              <a:t>MRI </a:t>
            </a:r>
            <a:r>
              <a:rPr lang="en-US" b="1" dirty="0" err="1" smtClean="0">
                <a:solidFill>
                  <a:schemeClr val="bg1"/>
                </a:solidFill>
              </a:rPr>
              <a:t>Sagittal</a:t>
            </a:r>
            <a:r>
              <a:rPr lang="en-US" b="1" dirty="0" smtClean="0">
                <a:solidFill>
                  <a:schemeClr val="bg1"/>
                </a:solidFill>
              </a:rPr>
              <a:t> T1 Post Contrast</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838200" y="3733800"/>
            <a:ext cx="7543800" cy="2997744"/>
          </a:xfrm>
          <a:prstGeom prst="rect">
            <a:avLst/>
          </a:prstGeom>
          <a:noFill/>
          <a:ln w="9525">
            <a:noFill/>
            <a:miter lim="800000"/>
            <a:headEnd/>
            <a:tailEnd/>
          </a:ln>
        </p:spPr>
        <p:txBody>
          <a:bodyPr>
            <a:spAutoFit/>
          </a:bodyPr>
          <a:lstStyle/>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p:txBody>
      </p:sp>
      <p:grpSp>
        <p:nvGrpSpPr>
          <p:cNvPr id="9219" name="Group 4"/>
          <p:cNvGrpSpPr>
            <a:grpSpLocks/>
          </p:cNvGrpSpPr>
          <p:nvPr/>
        </p:nvGrpSpPr>
        <p:grpSpPr bwMode="auto">
          <a:xfrm>
            <a:off x="0" y="0"/>
            <a:ext cx="9144000" cy="6858000"/>
            <a:chOff x="0" y="0"/>
            <a:chExt cx="5760" cy="4320"/>
          </a:xfrm>
        </p:grpSpPr>
        <p:sp>
          <p:nvSpPr>
            <p:cNvPr id="9222"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9223"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9220"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pic>
        <p:nvPicPr>
          <p:cNvPr id="9224" name="Picture 8" descr="F:\Spinal mets\ser010img00008.jpg"/>
          <p:cNvPicPr>
            <a:picLocks noChangeAspect="1" noChangeArrowheads="1"/>
          </p:cNvPicPr>
          <p:nvPr/>
        </p:nvPicPr>
        <p:blipFill rotWithShape="1">
          <a:blip r:embed="rId3" cstate="print"/>
          <a:srcRect t="28235" b="-28235"/>
          <a:stretch/>
        </p:blipFill>
        <p:spPr bwMode="auto">
          <a:xfrm>
            <a:off x="838200" y="838200"/>
            <a:ext cx="7315199" cy="7315200"/>
          </a:xfrm>
          <a:prstGeom prst="rect">
            <a:avLst/>
          </a:prstGeom>
          <a:noFill/>
        </p:spPr>
      </p:pic>
      <p:sp>
        <p:nvSpPr>
          <p:cNvPr id="9" name="Rectangle 8"/>
          <p:cNvSpPr/>
          <p:nvPr/>
        </p:nvSpPr>
        <p:spPr>
          <a:xfrm>
            <a:off x="3124200" y="6324600"/>
            <a:ext cx="3416320" cy="369332"/>
          </a:xfrm>
          <a:prstGeom prst="rect">
            <a:avLst/>
          </a:prstGeom>
        </p:spPr>
        <p:txBody>
          <a:bodyPr wrap="none">
            <a:spAutoFit/>
          </a:bodyPr>
          <a:lstStyle/>
          <a:p>
            <a:r>
              <a:rPr lang="en-US" b="1" dirty="0" smtClean="0">
                <a:solidFill>
                  <a:schemeClr val="bg1"/>
                </a:solidFill>
              </a:rPr>
              <a:t>MRI </a:t>
            </a:r>
            <a:r>
              <a:rPr lang="en-US" b="1" dirty="0" err="1" smtClean="0">
                <a:solidFill>
                  <a:schemeClr val="bg1"/>
                </a:solidFill>
              </a:rPr>
              <a:t>Sagittal</a:t>
            </a:r>
            <a:r>
              <a:rPr lang="en-US" b="1" dirty="0" smtClean="0">
                <a:solidFill>
                  <a:schemeClr val="bg1"/>
                </a:solidFill>
              </a:rPr>
              <a:t> T1 Post Contrast</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838200" y="3733800"/>
            <a:ext cx="7543800" cy="2997744"/>
          </a:xfrm>
          <a:prstGeom prst="rect">
            <a:avLst/>
          </a:prstGeom>
          <a:noFill/>
          <a:ln w="9525">
            <a:noFill/>
            <a:miter lim="800000"/>
            <a:headEnd/>
            <a:tailEnd/>
          </a:ln>
        </p:spPr>
        <p:txBody>
          <a:bodyPr>
            <a:spAutoFit/>
          </a:bodyPr>
          <a:lstStyle/>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a:p>
            <a:pPr algn="ctr">
              <a:spcBef>
                <a:spcPct val="20000"/>
              </a:spcBef>
            </a:pPr>
            <a:endParaRPr lang="en-US" sz="1600" b="1" dirty="0">
              <a:solidFill>
                <a:srgbClr val="FF6600"/>
              </a:solidFill>
            </a:endParaRPr>
          </a:p>
        </p:txBody>
      </p:sp>
      <p:grpSp>
        <p:nvGrpSpPr>
          <p:cNvPr id="8195" name="Group 4"/>
          <p:cNvGrpSpPr>
            <a:grpSpLocks/>
          </p:cNvGrpSpPr>
          <p:nvPr/>
        </p:nvGrpSpPr>
        <p:grpSpPr bwMode="auto">
          <a:xfrm>
            <a:off x="0" y="0"/>
            <a:ext cx="9144000" cy="6858000"/>
            <a:chOff x="0" y="0"/>
            <a:chExt cx="5760" cy="4320"/>
          </a:xfrm>
        </p:grpSpPr>
        <p:sp>
          <p:nvSpPr>
            <p:cNvPr id="8198"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8199"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8196"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pic>
        <p:nvPicPr>
          <p:cNvPr id="8200" name="Picture 8" descr="F:\Spinal mets\ser019img00028.jpg"/>
          <p:cNvPicPr>
            <a:picLocks noChangeAspect="1" noChangeArrowheads="1"/>
          </p:cNvPicPr>
          <p:nvPr/>
        </p:nvPicPr>
        <p:blipFill rotWithShape="1">
          <a:blip r:embed="rId3" cstate="print"/>
          <a:srcRect t="20295" b="3824"/>
          <a:stretch/>
        </p:blipFill>
        <p:spPr bwMode="auto">
          <a:xfrm>
            <a:off x="1147934" y="838200"/>
            <a:ext cx="6848131" cy="5196523"/>
          </a:xfrm>
          <a:prstGeom prst="rect">
            <a:avLst/>
          </a:prstGeom>
          <a:noFill/>
        </p:spPr>
      </p:pic>
      <p:sp>
        <p:nvSpPr>
          <p:cNvPr id="9" name="Rectangle 8"/>
          <p:cNvSpPr/>
          <p:nvPr/>
        </p:nvSpPr>
        <p:spPr>
          <a:xfrm>
            <a:off x="3124200" y="6324600"/>
            <a:ext cx="3125599" cy="369332"/>
          </a:xfrm>
          <a:prstGeom prst="rect">
            <a:avLst/>
          </a:prstGeom>
        </p:spPr>
        <p:txBody>
          <a:bodyPr wrap="none">
            <a:spAutoFit/>
          </a:bodyPr>
          <a:lstStyle/>
          <a:p>
            <a:r>
              <a:rPr lang="en-US" b="1" dirty="0" smtClean="0">
                <a:solidFill>
                  <a:schemeClr val="bg1"/>
                </a:solidFill>
              </a:rPr>
              <a:t>MRI Axial T1 Post Contrast</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09600" y="1981200"/>
            <a:ext cx="7518400" cy="1446550"/>
          </a:xfrm>
          <a:prstGeom prst="rect">
            <a:avLst/>
          </a:prstGeom>
          <a:noFill/>
          <a:ln w="9525">
            <a:noFill/>
            <a:miter lim="800000"/>
            <a:headEnd/>
            <a:tailEnd/>
          </a:ln>
        </p:spPr>
        <p:txBody>
          <a:bodyPr>
            <a:spAutoFit/>
          </a:bodyPr>
          <a:lstStyle/>
          <a:p>
            <a:pPr>
              <a:spcBef>
                <a:spcPct val="50000"/>
              </a:spcBef>
              <a:buClr>
                <a:srgbClr val="E87400"/>
              </a:buClr>
              <a:buSzPct val="200000"/>
              <a:buFontTx/>
              <a:buChar char="•"/>
            </a:pPr>
            <a:r>
              <a:rPr lang="en-US" sz="1600" b="1" dirty="0" smtClean="0">
                <a:solidFill>
                  <a:srgbClr val="870401"/>
                </a:solidFill>
              </a:rPr>
              <a:t> Primary spinal cord tumor</a:t>
            </a:r>
            <a:endParaRPr lang="en-US" sz="1600" b="1" dirty="0">
              <a:solidFill>
                <a:srgbClr val="870401"/>
              </a:solidFill>
            </a:endParaRPr>
          </a:p>
          <a:p>
            <a:pPr>
              <a:spcBef>
                <a:spcPct val="50000"/>
              </a:spcBef>
              <a:buClr>
                <a:srgbClr val="E87400"/>
              </a:buClr>
              <a:buSzPct val="200000"/>
              <a:buFontTx/>
              <a:buChar char="•"/>
            </a:pPr>
            <a:r>
              <a:rPr lang="en-US" sz="1600" b="1" dirty="0" smtClean="0">
                <a:solidFill>
                  <a:srgbClr val="870401"/>
                </a:solidFill>
              </a:rPr>
              <a:t> </a:t>
            </a:r>
            <a:r>
              <a:rPr lang="en-US" sz="1600" b="1" dirty="0" err="1" smtClean="0">
                <a:solidFill>
                  <a:srgbClr val="870401"/>
                </a:solidFill>
              </a:rPr>
              <a:t>Demyelinating</a:t>
            </a:r>
            <a:r>
              <a:rPr lang="en-US" sz="1600" b="1" dirty="0" smtClean="0">
                <a:solidFill>
                  <a:srgbClr val="870401"/>
                </a:solidFill>
              </a:rPr>
              <a:t> disease</a:t>
            </a:r>
            <a:endParaRPr lang="en-US" sz="1600" b="1" dirty="0">
              <a:solidFill>
                <a:srgbClr val="870401"/>
              </a:solidFill>
            </a:endParaRPr>
          </a:p>
          <a:p>
            <a:pPr>
              <a:spcBef>
                <a:spcPct val="50000"/>
              </a:spcBef>
              <a:buClr>
                <a:srgbClr val="E87400"/>
              </a:buClr>
              <a:buSzPct val="200000"/>
              <a:buFontTx/>
              <a:buChar char="•"/>
            </a:pPr>
            <a:r>
              <a:rPr lang="en-US" sz="1600" b="1" dirty="0">
                <a:solidFill>
                  <a:srgbClr val="870401"/>
                </a:solidFill>
              </a:rPr>
              <a:t> </a:t>
            </a:r>
            <a:r>
              <a:rPr lang="en-US" sz="1600" b="1" dirty="0" smtClean="0">
                <a:solidFill>
                  <a:srgbClr val="870401"/>
                </a:solidFill>
              </a:rPr>
              <a:t>Transverse </a:t>
            </a:r>
            <a:r>
              <a:rPr lang="en-US" sz="1600" b="1" dirty="0" err="1" smtClean="0">
                <a:solidFill>
                  <a:srgbClr val="870401"/>
                </a:solidFill>
              </a:rPr>
              <a:t>myelitis</a:t>
            </a:r>
            <a:endParaRPr lang="en-US" sz="1600" b="1" dirty="0">
              <a:solidFill>
                <a:srgbClr val="870401"/>
              </a:solidFill>
            </a:endParaRPr>
          </a:p>
          <a:p>
            <a:pPr>
              <a:spcBef>
                <a:spcPct val="50000"/>
              </a:spcBef>
              <a:buClr>
                <a:srgbClr val="E87400"/>
              </a:buClr>
              <a:buSzPct val="200000"/>
              <a:buFontTx/>
              <a:buChar char="•"/>
            </a:pPr>
            <a:r>
              <a:rPr lang="en-US" sz="1600" b="1" dirty="0" smtClean="0">
                <a:solidFill>
                  <a:srgbClr val="870401"/>
                </a:solidFill>
              </a:rPr>
              <a:t> </a:t>
            </a:r>
            <a:r>
              <a:rPr lang="en-US" sz="1600" b="1" dirty="0" err="1" smtClean="0">
                <a:solidFill>
                  <a:srgbClr val="870401"/>
                </a:solidFill>
              </a:rPr>
              <a:t>Intramedullary</a:t>
            </a:r>
            <a:r>
              <a:rPr lang="en-US" sz="1600" b="1" dirty="0" smtClean="0">
                <a:solidFill>
                  <a:srgbClr val="870401"/>
                </a:solidFill>
              </a:rPr>
              <a:t> spinal cord metastasis</a:t>
            </a:r>
            <a:endParaRPr lang="en-US" sz="1600" b="1" dirty="0">
              <a:solidFill>
                <a:srgbClr val="870401"/>
              </a:solidFill>
            </a:endParaRPr>
          </a:p>
        </p:txBody>
      </p:sp>
      <p:sp>
        <p:nvSpPr>
          <p:cNvPr id="14339" name="Text Box 3"/>
          <p:cNvSpPr txBox="1">
            <a:spLocks noChangeArrowheads="1"/>
          </p:cNvSpPr>
          <p:nvPr/>
        </p:nvSpPr>
        <p:spPr bwMode="auto">
          <a:xfrm>
            <a:off x="508000" y="1028700"/>
            <a:ext cx="7721600" cy="581025"/>
          </a:xfrm>
          <a:prstGeom prst="rect">
            <a:avLst/>
          </a:prstGeom>
          <a:noFill/>
          <a:ln w="9525">
            <a:noFill/>
            <a:miter lim="800000"/>
            <a:headEnd/>
            <a:tailEnd/>
          </a:ln>
        </p:spPr>
        <p:txBody>
          <a:bodyPr>
            <a:spAutoFit/>
          </a:bodyPr>
          <a:lstStyle/>
          <a:p>
            <a:pPr>
              <a:spcBef>
                <a:spcPct val="50000"/>
              </a:spcBef>
            </a:pPr>
            <a:r>
              <a:rPr lang="en-US" sz="1600" b="1" dirty="0"/>
              <a:t>Which one of the following is your choice for the appropriate diagnosis? </a:t>
            </a:r>
            <a:r>
              <a:rPr lang="en-US" sz="1600" b="1" dirty="0">
                <a:solidFill>
                  <a:srgbClr val="E87400"/>
                </a:solidFill>
              </a:rPr>
              <a:t>After your selection, go to next page.</a:t>
            </a:r>
          </a:p>
        </p:txBody>
      </p:sp>
      <p:sp>
        <p:nvSpPr>
          <p:cNvPr id="14340" name="Rectangle 4"/>
          <p:cNvSpPr>
            <a:spLocks noChangeArrowheads="1"/>
          </p:cNvSpPr>
          <p:nvPr/>
        </p:nvSpPr>
        <p:spPr bwMode="auto">
          <a:xfrm>
            <a:off x="762000" y="228600"/>
            <a:ext cx="7772400" cy="533400"/>
          </a:xfrm>
          <a:prstGeom prst="rect">
            <a:avLst/>
          </a:prstGeom>
          <a:noFill/>
          <a:ln w="9525">
            <a:noFill/>
            <a:miter lim="800000"/>
            <a:headEnd/>
            <a:tailEnd/>
          </a:ln>
        </p:spPr>
        <p:txBody>
          <a:bodyPr anchor="ctr"/>
          <a:lstStyle/>
          <a:p>
            <a:pPr algn="ctr"/>
            <a:r>
              <a:rPr lang="en-US" sz="2000" b="1"/>
              <a:t>Test Your Diagnosis</a:t>
            </a:r>
          </a:p>
        </p:txBody>
      </p:sp>
      <p:grpSp>
        <p:nvGrpSpPr>
          <p:cNvPr id="14341" name="Group 6"/>
          <p:cNvGrpSpPr>
            <a:grpSpLocks/>
          </p:cNvGrpSpPr>
          <p:nvPr/>
        </p:nvGrpSpPr>
        <p:grpSpPr bwMode="auto">
          <a:xfrm>
            <a:off x="0" y="0"/>
            <a:ext cx="9144000" cy="6858000"/>
            <a:chOff x="0" y="0"/>
            <a:chExt cx="5760" cy="4320"/>
          </a:xfrm>
        </p:grpSpPr>
        <p:sp>
          <p:nvSpPr>
            <p:cNvPr id="14343"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4344"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pic>
        <p:nvPicPr>
          <p:cNvPr id="14342" name="Picture 9"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nstructions for completing case reports (03 October 2002)">
  <a:themeElements>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structions for completing case reports (03 October 20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4064</TotalTime>
  <Words>760</Words>
  <Application>Microsoft Office PowerPoint</Application>
  <PresentationFormat>On-screen Show (4:3)</PresentationFormat>
  <Paragraphs>122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Instructions for completing case reports (03 October 2002)</vt:lpstr>
      <vt:lpstr>PowerPoint Presentation</vt:lpstr>
      <vt:lpstr>Case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MRI – Multiple focally enhancing lesions within the cord from the level of T1 through nerve roots of the cauda equina. The nerve root lesions are expansile. The largest of the spinal cord lesions at the T8 level measures 2.5 cm in length. There is associated T2/FLAIR hyperintensity from T4 through T8 suggesting cord edema. </vt:lpstr>
      <vt:lpstr>PowerPoint Presentation</vt:lpstr>
      <vt:lpstr>PowerPoint Presentation</vt:lpstr>
      <vt:lpstr> Intramedullary spinal cord metastasis.</vt:lpstr>
      <vt:lpstr>               </vt:lpstr>
    </vt:vector>
  </TitlesOfParts>
  <Company>UTHHSC_Radiology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Abhiram</dc:creator>
  <cp:lastModifiedBy>yjabir</cp:lastModifiedBy>
  <cp:revision>88</cp:revision>
  <dcterms:created xsi:type="dcterms:W3CDTF">2002-10-03T21:06:20Z</dcterms:created>
  <dcterms:modified xsi:type="dcterms:W3CDTF">2012-03-11T02:45:13Z</dcterms:modified>
</cp:coreProperties>
</file>