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269" r:id="rId5"/>
    <p:sldId id="268" r:id="rId6"/>
    <p:sldId id="271" r:id="rId7"/>
    <p:sldId id="275" r:id="rId8"/>
    <p:sldId id="261" r:id="rId9"/>
    <p:sldId id="262" r:id="rId10"/>
    <p:sldId id="273" r:id="rId11"/>
    <p:sldId id="263" r:id="rId12"/>
    <p:sldId id="274" r:id="rId13"/>
    <p:sldId id="264" r:id="rId14"/>
    <p:sldId id="267" r:id="rId1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modifyVerifier cryptProviderType="rsaFull" cryptAlgorithmClass="hash" cryptAlgorithmType="typeAny" cryptAlgorithmSid="4" spinCount="100000" saltData="dBRyKCZcJqE0Yzo28enUYA==" hashData="LI692tjXv0cu1omclpVZRpQtGXo="/>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DDDD"/>
    <a:srgbClr val="8704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000" autoAdjust="0"/>
    <p:restoredTop sz="86380" autoAdjust="0"/>
  </p:normalViewPr>
  <p:slideViewPr>
    <p:cSldViewPr>
      <p:cViewPr varScale="1">
        <p:scale>
          <a:sx n="67" d="100"/>
          <a:sy n="67" d="100"/>
        </p:scale>
        <p:origin x="-75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DB6F5C7-0D37-4476-B4F5-F725C3A0D95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C1FB048-C41C-4C66-9376-7625686B152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3DF510F-5227-4C6F-B2C5-31125839B95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D04D69-D35B-4CE4-AE36-E20ECCF7A6F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A2A1BA2-2CB0-46DD-9884-EEBD0F3DB19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0528996-6039-4A39-960E-66479B203EB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B6596A4-78FE-40B5-B7AF-74F137885A3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F2610FB-2C41-4D75-AAA8-61B7F87AB2C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266D3B9-D004-4D26-9135-69CF446C43D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113BE53-A6F5-4747-8C00-B9C5A8B6141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B5B3810-4825-4558-8602-FD71BCAD386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F121D971-6BD3-4A38-9874-A7AFDADB4EF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tatdx.com/"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auto">
          <a:xfrm>
            <a:off x="685800" y="685800"/>
            <a:ext cx="7772400" cy="609600"/>
          </a:xfrm>
          <a:prstGeom prst="rect">
            <a:avLst/>
          </a:prstGeom>
          <a:noFill/>
          <a:ln w="9525">
            <a:noFill/>
            <a:miter lim="800000"/>
            <a:headEnd/>
            <a:tailEnd/>
          </a:ln>
        </p:spPr>
        <p:txBody>
          <a:bodyPr anchor="ctr"/>
          <a:lstStyle/>
          <a:p>
            <a:pPr algn="ctr"/>
            <a:r>
              <a:rPr lang="en-US" sz="2000" b="1"/>
              <a:t>Case Report # </a:t>
            </a:r>
            <a:r>
              <a:rPr lang="en-US" sz="2000" b="1" smtClean="0"/>
              <a:t> </a:t>
            </a:r>
            <a:r>
              <a:rPr lang="en-US" sz="2000" b="1" smtClean="0"/>
              <a:t>0867</a:t>
            </a:r>
            <a:endParaRPr lang="en-US" sz="2000" b="1"/>
          </a:p>
        </p:txBody>
      </p:sp>
      <p:sp>
        <p:nvSpPr>
          <p:cNvPr id="4099" name="Text Box 4"/>
          <p:cNvSpPr txBox="1">
            <a:spLocks noChangeArrowheads="1"/>
          </p:cNvSpPr>
          <p:nvPr/>
        </p:nvSpPr>
        <p:spPr bwMode="auto">
          <a:xfrm>
            <a:off x="304800" y="1524000"/>
            <a:ext cx="2844800" cy="336550"/>
          </a:xfrm>
          <a:prstGeom prst="rect">
            <a:avLst/>
          </a:prstGeom>
          <a:noFill/>
          <a:ln w="9525">
            <a:noFill/>
            <a:miter lim="800000"/>
            <a:headEnd/>
            <a:tailEnd/>
          </a:ln>
        </p:spPr>
        <p:txBody>
          <a:bodyPr>
            <a:spAutoFit/>
          </a:bodyPr>
          <a:lstStyle/>
          <a:p>
            <a:pPr>
              <a:spcBef>
                <a:spcPct val="50000"/>
              </a:spcBef>
            </a:pPr>
            <a:r>
              <a:rPr lang="en-US" sz="1600" b="1"/>
              <a:t>Submitted by:</a:t>
            </a:r>
          </a:p>
        </p:txBody>
      </p:sp>
      <p:sp>
        <p:nvSpPr>
          <p:cNvPr id="4100" name="Text Box 5"/>
          <p:cNvSpPr txBox="1">
            <a:spLocks noChangeArrowheads="1"/>
          </p:cNvSpPr>
          <p:nvPr/>
        </p:nvSpPr>
        <p:spPr bwMode="auto">
          <a:xfrm>
            <a:off x="2209800" y="1524000"/>
            <a:ext cx="5740400" cy="336550"/>
          </a:xfrm>
          <a:prstGeom prst="rect">
            <a:avLst/>
          </a:prstGeom>
          <a:noFill/>
          <a:ln w="9525">
            <a:noFill/>
            <a:miter lim="800000"/>
            <a:headEnd/>
            <a:tailEnd/>
          </a:ln>
        </p:spPr>
        <p:txBody>
          <a:bodyPr>
            <a:spAutoFit/>
          </a:bodyPr>
          <a:lstStyle/>
          <a:p>
            <a:pPr>
              <a:spcBef>
                <a:spcPct val="50000"/>
              </a:spcBef>
            </a:pPr>
            <a:r>
              <a:rPr lang="en-US" sz="1600" b="1" dirty="0" err="1" smtClean="0">
                <a:solidFill>
                  <a:srgbClr val="870401"/>
                </a:solidFill>
              </a:rPr>
              <a:t>Ravinder</a:t>
            </a:r>
            <a:r>
              <a:rPr lang="en-US" sz="1600" b="1" dirty="0" smtClean="0">
                <a:solidFill>
                  <a:srgbClr val="870401"/>
                </a:solidFill>
              </a:rPr>
              <a:t> Singh </a:t>
            </a:r>
            <a:r>
              <a:rPr lang="en-US" sz="1600" b="1" dirty="0" err="1" smtClean="0">
                <a:solidFill>
                  <a:srgbClr val="870401"/>
                </a:solidFill>
              </a:rPr>
              <a:t>Legha</a:t>
            </a:r>
            <a:r>
              <a:rPr lang="en-US" sz="1600" b="1" dirty="0" smtClean="0">
                <a:solidFill>
                  <a:srgbClr val="870401"/>
                </a:solidFill>
              </a:rPr>
              <a:t>, </a:t>
            </a:r>
            <a:r>
              <a:rPr lang="en-US" sz="1600" b="1" dirty="0">
                <a:solidFill>
                  <a:srgbClr val="870401"/>
                </a:solidFill>
              </a:rPr>
              <a:t>M.D.</a:t>
            </a:r>
          </a:p>
        </p:txBody>
      </p:sp>
      <p:sp>
        <p:nvSpPr>
          <p:cNvPr id="4101" name="Text Box 6"/>
          <p:cNvSpPr txBox="1">
            <a:spLocks noChangeArrowheads="1"/>
          </p:cNvSpPr>
          <p:nvPr/>
        </p:nvSpPr>
        <p:spPr bwMode="auto">
          <a:xfrm>
            <a:off x="304800" y="2133600"/>
            <a:ext cx="2997200" cy="336550"/>
          </a:xfrm>
          <a:prstGeom prst="rect">
            <a:avLst/>
          </a:prstGeom>
          <a:noFill/>
          <a:ln w="9525">
            <a:noFill/>
            <a:miter lim="800000"/>
            <a:headEnd/>
            <a:tailEnd/>
          </a:ln>
        </p:spPr>
        <p:txBody>
          <a:bodyPr>
            <a:spAutoFit/>
          </a:bodyPr>
          <a:lstStyle/>
          <a:p>
            <a:pPr>
              <a:spcBef>
                <a:spcPct val="50000"/>
              </a:spcBef>
            </a:pPr>
            <a:r>
              <a:rPr lang="en-US" sz="1600" b="1"/>
              <a:t>Faculty reviewer:</a:t>
            </a:r>
          </a:p>
        </p:txBody>
      </p:sp>
      <p:sp>
        <p:nvSpPr>
          <p:cNvPr id="4102" name="Text Box 7"/>
          <p:cNvSpPr txBox="1">
            <a:spLocks noChangeArrowheads="1"/>
          </p:cNvSpPr>
          <p:nvPr/>
        </p:nvSpPr>
        <p:spPr bwMode="auto">
          <a:xfrm>
            <a:off x="2133600" y="2133600"/>
            <a:ext cx="6629400" cy="336550"/>
          </a:xfrm>
          <a:prstGeom prst="rect">
            <a:avLst/>
          </a:prstGeom>
          <a:noFill/>
          <a:ln w="9525">
            <a:noFill/>
            <a:miter lim="800000"/>
            <a:headEnd/>
            <a:tailEnd/>
          </a:ln>
        </p:spPr>
        <p:txBody>
          <a:bodyPr>
            <a:spAutoFit/>
          </a:bodyPr>
          <a:lstStyle/>
          <a:p>
            <a:r>
              <a:rPr lang="en-US" sz="1600" b="1" dirty="0" smtClean="0">
                <a:solidFill>
                  <a:srgbClr val="870401"/>
                </a:solidFill>
              </a:rPr>
              <a:t>Emilio </a:t>
            </a:r>
            <a:r>
              <a:rPr lang="en-US" sz="1600" b="1" dirty="0" err="1" smtClean="0">
                <a:solidFill>
                  <a:srgbClr val="870401"/>
                </a:solidFill>
              </a:rPr>
              <a:t>Supsupin</a:t>
            </a:r>
            <a:r>
              <a:rPr lang="en-US" sz="1600" b="1" dirty="0" smtClean="0">
                <a:solidFill>
                  <a:srgbClr val="870401"/>
                </a:solidFill>
              </a:rPr>
              <a:t>, </a:t>
            </a:r>
            <a:r>
              <a:rPr lang="en-US" sz="1600" b="1" dirty="0">
                <a:solidFill>
                  <a:srgbClr val="870401"/>
                </a:solidFill>
              </a:rPr>
              <a:t>M.D</a:t>
            </a:r>
          </a:p>
        </p:txBody>
      </p:sp>
      <p:sp>
        <p:nvSpPr>
          <p:cNvPr id="4103" name="Text Box 8"/>
          <p:cNvSpPr txBox="1">
            <a:spLocks noChangeArrowheads="1"/>
          </p:cNvSpPr>
          <p:nvPr/>
        </p:nvSpPr>
        <p:spPr bwMode="auto">
          <a:xfrm>
            <a:off x="304800" y="2743200"/>
            <a:ext cx="2489200" cy="336550"/>
          </a:xfrm>
          <a:prstGeom prst="rect">
            <a:avLst/>
          </a:prstGeom>
          <a:noFill/>
          <a:ln w="9525">
            <a:noFill/>
            <a:miter lim="800000"/>
            <a:headEnd/>
            <a:tailEnd/>
          </a:ln>
        </p:spPr>
        <p:txBody>
          <a:bodyPr>
            <a:spAutoFit/>
          </a:bodyPr>
          <a:lstStyle/>
          <a:p>
            <a:pPr>
              <a:spcBef>
                <a:spcPct val="50000"/>
              </a:spcBef>
            </a:pPr>
            <a:r>
              <a:rPr lang="en-US" sz="1600" b="1"/>
              <a:t>Date accepted:</a:t>
            </a:r>
          </a:p>
        </p:txBody>
      </p:sp>
      <p:sp>
        <p:nvSpPr>
          <p:cNvPr id="4104" name="Text Box 9"/>
          <p:cNvSpPr txBox="1">
            <a:spLocks noChangeArrowheads="1"/>
          </p:cNvSpPr>
          <p:nvPr/>
        </p:nvSpPr>
        <p:spPr bwMode="auto">
          <a:xfrm>
            <a:off x="2209800" y="2743200"/>
            <a:ext cx="6705600" cy="338554"/>
          </a:xfrm>
          <a:prstGeom prst="rect">
            <a:avLst/>
          </a:prstGeom>
          <a:noFill/>
          <a:ln w="9525">
            <a:noFill/>
            <a:miter lim="800000"/>
            <a:headEnd/>
            <a:tailEnd/>
          </a:ln>
        </p:spPr>
        <p:txBody>
          <a:bodyPr>
            <a:spAutoFit/>
          </a:bodyPr>
          <a:lstStyle/>
          <a:p>
            <a:pPr>
              <a:spcBef>
                <a:spcPct val="50000"/>
              </a:spcBef>
            </a:pPr>
            <a:r>
              <a:rPr lang="en-US" sz="1600" b="1" dirty="0" smtClean="0">
                <a:solidFill>
                  <a:srgbClr val="870401"/>
                </a:solidFill>
              </a:rPr>
              <a:t>15 February 2012</a:t>
            </a:r>
            <a:endParaRPr lang="en-US" sz="1600" b="1" dirty="0">
              <a:solidFill>
                <a:srgbClr val="870401"/>
              </a:solidFill>
            </a:endParaRPr>
          </a:p>
        </p:txBody>
      </p:sp>
      <p:sp>
        <p:nvSpPr>
          <p:cNvPr id="4105" name="Rectangle 11"/>
          <p:cNvSpPr>
            <a:spLocks noChangeArrowheads="1"/>
          </p:cNvSpPr>
          <p:nvPr/>
        </p:nvSpPr>
        <p:spPr bwMode="auto">
          <a:xfrm>
            <a:off x="0" y="0"/>
            <a:ext cx="9144000" cy="6858000"/>
          </a:xfrm>
          <a:prstGeom prst="rect">
            <a:avLst/>
          </a:prstGeom>
          <a:noFill/>
          <a:ln w="63500">
            <a:solidFill>
              <a:schemeClr val="tx1"/>
            </a:solidFill>
            <a:miter lim="800000"/>
            <a:headEnd/>
            <a:tailEnd/>
          </a:ln>
        </p:spPr>
        <p:txBody>
          <a:bodyPr wrap="none" anchor="ctr"/>
          <a:lstStyle/>
          <a:p>
            <a:endParaRPr lang="en-US"/>
          </a:p>
        </p:txBody>
      </p:sp>
      <p:sp>
        <p:nvSpPr>
          <p:cNvPr id="4106" name="Rectangle 12"/>
          <p:cNvSpPr>
            <a:spLocks noChangeArrowheads="1"/>
          </p:cNvSpPr>
          <p:nvPr/>
        </p:nvSpPr>
        <p:spPr bwMode="auto">
          <a:xfrm>
            <a:off x="0" y="0"/>
            <a:ext cx="9144000" cy="6858000"/>
          </a:xfrm>
          <a:prstGeom prst="rect">
            <a:avLst/>
          </a:prstGeom>
          <a:noFill/>
          <a:ln w="88900" cmpd="dbl">
            <a:solidFill>
              <a:srgbClr val="E87400"/>
            </a:solidFill>
            <a:miter lim="800000"/>
            <a:headEnd/>
            <a:tailEnd/>
          </a:ln>
        </p:spPr>
        <p:txBody>
          <a:bodyPr wrap="none" anchor="ctr"/>
          <a:lstStyle/>
          <a:p>
            <a:endParaRPr lang="en-US"/>
          </a:p>
        </p:txBody>
      </p:sp>
      <p:sp>
        <p:nvSpPr>
          <p:cNvPr id="4107" name="Text Box 13"/>
          <p:cNvSpPr txBox="1">
            <a:spLocks noChangeArrowheads="1"/>
          </p:cNvSpPr>
          <p:nvPr/>
        </p:nvSpPr>
        <p:spPr bwMode="auto">
          <a:xfrm>
            <a:off x="203200" y="114300"/>
            <a:ext cx="2032000" cy="366713"/>
          </a:xfrm>
          <a:prstGeom prst="rect">
            <a:avLst/>
          </a:prstGeom>
          <a:noFill/>
          <a:ln w="9525">
            <a:noFill/>
            <a:miter lim="800000"/>
            <a:headEnd/>
            <a:tailEnd/>
          </a:ln>
        </p:spPr>
        <p:txBody>
          <a:bodyPr>
            <a:spAutoFit/>
          </a:bodyPr>
          <a:lstStyle/>
          <a:p>
            <a:pPr>
              <a:spcBef>
                <a:spcPct val="50000"/>
              </a:spcBef>
            </a:pPr>
            <a:endParaRPr lang="en-US"/>
          </a:p>
        </p:txBody>
      </p:sp>
      <p:sp>
        <p:nvSpPr>
          <p:cNvPr id="4108" name="Text Box 14"/>
          <p:cNvSpPr txBox="1">
            <a:spLocks noChangeArrowheads="1"/>
          </p:cNvSpPr>
          <p:nvPr/>
        </p:nvSpPr>
        <p:spPr bwMode="auto">
          <a:xfrm>
            <a:off x="0" y="0"/>
            <a:ext cx="1905000" cy="274638"/>
          </a:xfrm>
          <a:prstGeom prst="rect">
            <a:avLst/>
          </a:prstGeom>
          <a:noFill/>
          <a:ln w="9525">
            <a:noFill/>
            <a:miter lim="800000"/>
            <a:headEnd/>
            <a:tailEnd/>
          </a:ln>
        </p:spPr>
        <p:txBody>
          <a:bodyPr>
            <a:spAutoFit/>
          </a:bodyPr>
          <a:lstStyle/>
          <a:p>
            <a:pPr>
              <a:spcBef>
                <a:spcPct val="50000"/>
              </a:spcBef>
            </a:pPr>
            <a:r>
              <a:rPr lang="en-US" sz="1200" b="1"/>
              <a:t>Radiological Category:</a:t>
            </a:r>
            <a:endParaRPr lang="en-US" sz="1200" b="1">
              <a:solidFill>
                <a:srgbClr val="EC2D00"/>
              </a:solidFill>
            </a:endParaRPr>
          </a:p>
        </p:txBody>
      </p:sp>
      <p:sp>
        <p:nvSpPr>
          <p:cNvPr id="4109" name="Text Box 15"/>
          <p:cNvSpPr txBox="1">
            <a:spLocks noChangeArrowheads="1"/>
          </p:cNvSpPr>
          <p:nvPr/>
        </p:nvSpPr>
        <p:spPr bwMode="auto">
          <a:xfrm>
            <a:off x="4191000" y="0"/>
            <a:ext cx="1828800" cy="549275"/>
          </a:xfrm>
          <a:prstGeom prst="rect">
            <a:avLst/>
          </a:prstGeom>
          <a:noFill/>
          <a:ln w="9525">
            <a:noFill/>
            <a:miter lim="800000"/>
            <a:headEnd/>
            <a:tailEnd/>
          </a:ln>
        </p:spPr>
        <p:txBody>
          <a:bodyPr>
            <a:spAutoFit/>
          </a:bodyPr>
          <a:lstStyle/>
          <a:p>
            <a:pPr>
              <a:spcBef>
                <a:spcPct val="50000"/>
              </a:spcBef>
            </a:pPr>
            <a:r>
              <a:rPr lang="en-US" sz="1200" b="1"/>
              <a:t>Principal Modality (1): </a:t>
            </a:r>
          </a:p>
          <a:p>
            <a:pPr>
              <a:spcBef>
                <a:spcPct val="50000"/>
              </a:spcBef>
            </a:pPr>
            <a:r>
              <a:rPr lang="en-US" sz="1200" b="1"/>
              <a:t>Principal Modality (2):</a:t>
            </a:r>
            <a:endParaRPr lang="en-US" sz="1200" b="1">
              <a:solidFill>
                <a:srgbClr val="EC2D00"/>
              </a:solidFill>
            </a:endParaRPr>
          </a:p>
        </p:txBody>
      </p:sp>
      <p:sp>
        <p:nvSpPr>
          <p:cNvPr id="4110" name="Rectangle 17"/>
          <p:cNvSpPr>
            <a:spLocks noGrp="1" noChangeArrowheads="1"/>
          </p:cNvSpPr>
          <p:nvPr>
            <p:ph type="title" idx="4294967295"/>
          </p:nvPr>
        </p:nvSpPr>
        <p:spPr>
          <a:xfrm>
            <a:off x="381000" y="3657600"/>
            <a:ext cx="8229600" cy="1143000"/>
          </a:xfrm>
          <a:noFill/>
        </p:spPr>
        <p:txBody>
          <a:bodyPr/>
          <a:lstStyle/>
          <a:p>
            <a:pPr algn="l" eaLnBrk="1" hangingPunct="1"/>
            <a:endParaRPr lang="en-US" sz="1600" b="1" dirty="0" smtClean="0">
              <a:solidFill>
                <a:srgbClr val="870401"/>
              </a:solidFill>
            </a:endParaRPr>
          </a:p>
        </p:txBody>
      </p:sp>
      <p:sp>
        <p:nvSpPr>
          <p:cNvPr id="4111" name="Rectangle 18"/>
          <p:cNvSpPr>
            <a:spLocks noGrp="1" noChangeArrowheads="1"/>
          </p:cNvSpPr>
          <p:nvPr>
            <p:ph type="body" idx="4294967295"/>
          </p:nvPr>
        </p:nvSpPr>
        <p:spPr>
          <a:xfrm>
            <a:off x="381000" y="4724400"/>
            <a:ext cx="8229600" cy="914400"/>
          </a:xfrm>
          <a:noFill/>
        </p:spPr>
        <p:txBody>
          <a:bodyPr/>
          <a:lstStyle/>
          <a:p>
            <a:pPr marL="0" indent="0" eaLnBrk="1" hangingPunct="1">
              <a:buFontTx/>
              <a:buNone/>
            </a:pPr>
            <a:endParaRPr lang="en-US" sz="1600" b="1" dirty="0" smtClean="0">
              <a:solidFill>
                <a:srgbClr val="870401"/>
              </a:solidFill>
            </a:endParaRPr>
          </a:p>
        </p:txBody>
      </p:sp>
      <p:sp>
        <p:nvSpPr>
          <p:cNvPr id="4112" name="Text Box 19"/>
          <p:cNvSpPr txBox="1">
            <a:spLocks noChangeArrowheads="1"/>
          </p:cNvSpPr>
          <p:nvPr/>
        </p:nvSpPr>
        <p:spPr bwMode="auto">
          <a:xfrm>
            <a:off x="1676400" y="0"/>
            <a:ext cx="1612900" cy="461665"/>
          </a:xfrm>
          <a:prstGeom prst="rect">
            <a:avLst/>
          </a:prstGeom>
          <a:noFill/>
          <a:ln w="9525">
            <a:noFill/>
            <a:miter lim="800000"/>
            <a:headEnd/>
            <a:tailEnd/>
          </a:ln>
        </p:spPr>
        <p:txBody>
          <a:bodyPr>
            <a:spAutoFit/>
          </a:bodyPr>
          <a:lstStyle/>
          <a:p>
            <a:pPr>
              <a:spcBef>
                <a:spcPct val="50000"/>
              </a:spcBef>
            </a:pPr>
            <a:r>
              <a:rPr lang="en-US" sz="1200" b="1" dirty="0" err="1" smtClean="0">
                <a:solidFill>
                  <a:srgbClr val="870401"/>
                </a:solidFill>
              </a:rPr>
              <a:t>Neuroradiology</a:t>
            </a:r>
            <a:r>
              <a:rPr lang="en-US" sz="1200" b="1" dirty="0" smtClean="0">
                <a:solidFill>
                  <a:srgbClr val="870401"/>
                </a:solidFill>
              </a:rPr>
              <a:t>	</a:t>
            </a:r>
            <a:endParaRPr lang="en-US" sz="1200" dirty="0">
              <a:solidFill>
                <a:srgbClr val="870401"/>
              </a:solidFill>
            </a:endParaRPr>
          </a:p>
        </p:txBody>
      </p:sp>
      <p:sp>
        <p:nvSpPr>
          <p:cNvPr id="4113" name="Text Box 20"/>
          <p:cNvSpPr txBox="1">
            <a:spLocks noChangeArrowheads="1"/>
          </p:cNvSpPr>
          <p:nvPr/>
        </p:nvSpPr>
        <p:spPr bwMode="auto">
          <a:xfrm>
            <a:off x="5867400" y="258763"/>
            <a:ext cx="3124200" cy="274637"/>
          </a:xfrm>
          <a:prstGeom prst="rect">
            <a:avLst/>
          </a:prstGeom>
          <a:noFill/>
          <a:ln w="9525">
            <a:noFill/>
            <a:miter lim="800000"/>
            <a:headEnd/>
            <a:tailEnd/>
          </a:ln>
        </p:spPr>
        <p:txBody>
          <a:bodyPr>
            <a:spAutoFit/>
          </a:bodyPr>
          <a:lstStyle/>
          <a:p>
            <a:pPr>
              <a:spcBef>
                <a:spcPct val="50000"/>
              </a:spcBef>
            </a:pPr>
            <a:r>
              <a:rPr lang="en-US" sz="1200" b="1" dirty="0" smtClean="0">
                <a:solidFill>
                  <a:srgbClr val="870401"/>
                </a:solidFill>
              </a:rPr>
              <a:t>MRI</a:t>
            </a:r>
            <a:endParaRPr lang="en-US" sz="1200" dirty="0">
              <a:solidFill>
                <a:srgbClr val="870401"/>
              </a:solidFill>
            </a:endParaRPr>
          </a:p>
        </p:txBody>
      </p:sp>
      <p:sp>
        <p:nvSpPr>
          <p:cNvPr id="4114" name="Text Box 21"/>
          <p:cNvSpPr txBox="1">
            <a:spLocks noChangeArrowheads="1"/>
          </p:cNvSpPr>
          <p:nvPr/>
        </p:nvSpPr>
        <p:spPr bwMode="auto">
          <a:xfrm>
            <a:off x="5867400" y="0"/>
            <a:ext cx="1612900" cy="276999"/>
          </a:xfrm>
          <a:prstGeom prst="rect">
            <a:avLst/>
          </a:prstGeom>
          <a:noFill/>
          <a:ln w="9525">
            <a:noFill/>
            <a:miter lim="800000"/>
            <a:headEnd/>
            <a:tailEnd/>
          </a:ln>
        </p:spPr>
        <p:txBody>
          <a:bodyPr>
            <a:spAutoFit/>
          </a:bodyPr>
          <a:lstStyle/>
          <a:p>
            <a:pPr>
              <a:spcBef>
                <a:spcPct val="50000"/>
              </a:spcBef>
            </a:pPr>
            <a:r>
              <a:rPr lang="en-US" sz="1200" b="1" dirty="0" smtClean="0">
                <a:solidFill>
                  <a:srgbClr val="870401"/>
                </a:solidFill>
              </a:rPr>
              <a:t>CT	</a:t>
            </a:r>
            <a:endParaRPr lang="en-US" sz="1200" dirty="0">
              <a:solidFill>
                <a:srgbClr val="870401"/>
              </a:solidFill>
            </a:endParaRPr>
          </a:p>
        </p:txBody>
      </p:sp>
      <p:pic>
        <p:nvPicPr>
          <p:cNvPr id="4115" name="Picture 22" descr="icf_logo4"/>
          <p:cNvPicPr>
            <a:picLocks noChangeAspect="1" noChangeArrowheads="1"/>
          </p:cNvPicPr>
          <p:nvPr/>
        </p:nvPicPr>
        <p:blipFill>
          <a:blip r:embed="rId2" cstate="print"/>
          <a:srcRect/>
          <a:stretch>
            <a:fillRect/>
          </a:stretch>
        </p:blipFill>
        <p:spPr bwMode="auto">
          <a:xfrm>
            <a:off x="5029200" y="5638800"/>
            <a:ext cx="4000500" cy="1104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381000" y="-973739"/>
            <a:ext cx="8610600" cy="6494085"/>
          </a:xfrm>
          <a:noFill/>
        </p:spPr>
        <p:txBody>
          <a:bodyPr>
            <a:spAutoFit/>
          </a:bodyPr>
          <a:lstStyle/>
          <a:p>
            <a:pPr algn="l" eaLnBrk="1" hangingPunct="1"/>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-MRI 4 days later: Diffuse </a:t>
            </a:r>
            <a:r>
              <a:rPr lang="en-US" sz="1600" b="1" dirty="0" err="1" smtClean="0">
                <a:solidFill>
                  <a:srgbClr val="870401"/>
                </a:solidFill>
              </a:rPr>
              <a:t>punctate</a:t>
            </a:r>
            <a:r>
              <a:rPr lang="en-US" sz="1600" b="1" dirty="0" smtClean="0">
                <a:solidFill>
                  <a:srgbClr val="870401"/>
                </a:solidFill>
              </a:rPr>
              <a:t> and conglomerate T2 FLAIR signal abnormalities with corresponding DWI restricted diffusion involving the cortex of the bilateral occipital and temporal lobes.  Additional involvement of </a:t>
            </a:r>
            <a:r>
              <a:rPr lang="en-US" sz="1600" b="1" dirty="0" err="1" smtClean="0">
                <a:solidFill>
                  <a:srgbClr val="870401"/>
                </a:solidFill>
              </a:rPr>
              <a:t>periventricular</a:t>
            </a:r>
            <a:r>
              <a:rPr lang="en-US" sz="1600" b="1" dirty="0" smtClean="0">
                <a:solidFill>
                  <a:srgbClr val="870401"/>
                </a:solidFill>
              </a:rPr>
              <a:t> white matter, basal ganglia, </a:t>
            </a:r>
            <a:r>
              <a:rPr lang="en-US" sz="1600" b="1" dirty="0" err="1" smtClean="0">
                <a:solidFill>
                  <a:srgbClr val="870401"/>
                </a:solidFill>
              </a:rPr>
              <a:t>splenium</a:t>
            </a:r>
            <a:r>
              <a:rPr lang="en-US" sz="1600" b="1" dirty="0" smtClean="0">
                <a:solidFill>
                  <a:srgbClr val="870401"/>
                </a:solidFill>
              </a:rPr>
              <a:t> of the corpus </a:t>
            </a:r>
            <a:r>
              <a:rPr lang="en-US" sz="1600" b="1" dirty="0" err="1" smtClean="0">
                <a:solidFill>
                  <a:srgbClr val="870401"/>
                </a:solidFill>
              </a:rPr>
              <a:t>callosum</a:t>
            </a:r>
            <a:r>
              <a:rPr lang="en-US" sz="1600" b="1" dirty="0" smtClean="0">
                <a:solidFill>
                  <a:srgbClr val="870401"/>
                </a:solidFill>
              </a:rPr>
              <a:t>, and bilateral </a:t>
            </a:r>
            <a:r>
              <a:rPr lang="en-US" sz="1600" b="1" dirty="0" err="1" smtClean="0">
                <a:solidFill>
                  <a:srgbClr val="870401"/>
                </a:solidFill>
              </a:rPr>
              <a:t>cerebellar</a:t>
            </a:r>
            <a:r>
              <a:rPr lang="en-US" sz="1600" b="1" dirty="0" smtClean="0">
                <a:solidFill>
                  <a:srgbClr val="870401"/>
                </a:solidFill>
              </a:rPr>
              <a:t> hemispheres.  Susceptibility artifact in bilateral </a:t>
            </a:r>
            <a:r>
              <a:rPr lang="en-US" sz="1600" b="1" dirty="0" err="1" smtClean="0">
                <a:solidFill>
                  <a:srgbClr val="870401"/>
                </a:solidFill>
              </a:rPr>
              <a:t>cerebellar</a:t>
            </a:r>
            <a:r>
              <a:rPr lang="en-US" sz="1600" b="1" dirty="0" smtClean="0">
                <a:solidFill>
                  <a:srgbClr val="870401"/>
                </a:solidFill>
              </a:rPr>
              <a:t> hemispheres.  </a:t>
            </a:r>
            <a:br>
              <a:rPr lang="en-US" sz="1600" b="1" dirty="0" smtClean="0">
                <a:solidFill>
                  <a:srgbClr val="870401"/>
                </a:solidFill>
              </a:rPr>
            </a:br>
            <a:r>
              <a:rPr lang="en-US" sz="1600" b="1" dirty="0" smtClean="0">
                <a:solidFill>
                  <a:srgbClr val="870401"/>
                </a:solidFill>
              </a:rPr>
              <a:t>	-Findings represent extensive infarcts involving the entire brain, brainstem, 	and corpus </a:t>
            </a:r>
            <a:r>
              <a:rPr lang="en-US" sz="1600" b="1" dirty="0" err="1" smtClean="0">
                <a:solidFill>
                  <a:srgbClr val="870401"/>
                </a:solidFill>
              </a:rPr>
              <a:t>callosum</a:t>
            </a:r>
            <a:r>
              <a:rPr lang="en-US" sz="1600" b="1" dirty="0" smtClean="0">
                <a:solidFill>
                  <a:srgbClr val="870401"/>
                </a:solidFill>
              </a:rPr>
              <a:t> with </a:t>
            </a:r>
            <a:r>
              <a:rPr lang="en-US" sz="1600" b="1" dirty="0" err="1" smtClean="0">
                <a:solidFill>
                  <a:srgbClr val="870401"/>
                </a:solidFill>
              </a:rPr>
              <a:t>cerebellar</a:t>
            </a:r>
            <a:r>
              <a:rPr lang="en-US" sz="1600" b="1" dirty="0" smtClean="0">
                <a:solidFill>
                  <a:srgbClr val="870401"/>
                </a:solidFill>
              </a:rPr>
              <a:t> </a:t>
            </a:r>
            <a:r>
              <a:rPr lang="en-US" sz="1600" b="1" dirty="0" err="1" smtClean="0">
                <a:solidFill>
                  <a:srgbClr val="870401"/>
                </a:solidFill>
              </a:rPr>
              <a:t>microhemorrhages</a:t>
            </a:r>
            <a:r>
              <a:rPr lang="en-US" sz="1600" b="1" dirty="0" smtClean="0">
                <a:solidFill>
                  <a:srgbClr val="870401"/>
                </a:solidFill>
              </a:rPr>
              <a:t>.</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-Follow up MRI: Symmetric increased T2 signal in expected location of </a:t>
            </a:r>
            <a:r>
              <a:rPr lang="en-US" sz="1600" b="1" dirty="0" err="1" smtClean="0">
                <a:solidFill>
                  <a:srgbClr val="870401"/>
                </a:solidFill>
              </a:rPr>
              <a:t>corticospinal</a:t>
            </a:r>
            <a:r>
              <a:rPr lang="en-US" sz="1600" b="1" dirty="0" smtClean="0">
                <a:solidFill>
                  <a:srgbClr val="870401"/>
                </a:solidFill>
              </a:rPr>
              <a:t> tracts and </a:t>
            </a:r>
            <a:r>
              <a:rPr lang="en-US" sz="1600" b="1" dirty="0" err="1" smtClean="0">
                <a:solidFill>
                  <a:srgbClr val="870401"/>
                </a:solidFill>
              </a:rPr>
              <a:t>cerebellar</a:t>
            </a:r>
            <a:r>
              <a:rPr lang="en-US" sz="1600" b="1" dirty="0" smtClean="0">
                <a:solidFill>
                  <a:srgbClr val="870401"/>
                </a:solidFill>
              </a:rPr>
              <a:t> peduncles represents </a:t>
            </a:r>
            <a:r>
              <a:rPr lang="en-US" sz="1600" b="1" dirty="0" err="1" smtClean="0">
                <a:solidFill>
                  <a:srgbClr val="870401"/>
                </a:solidFill>
              </a:rPr>
              <a:t>wallerian</a:t>
            </a:r>
            <a:r>
              <a:rPr lang="en-US" sz="1600" b="1" dirty="0" smtClean="0">
                <a:solidFill>
                  <a:srgbClr val="870401"/>
                </a:solidFill>
              </a:rPr>
              <a:t> degeneration.  Expected evolution of extensive infarcts with more pronounced </a:t>
            </a:r>
            <a:r>
              <a:rPr lang="en-US" sz="1600" b="1" dirty="0" err="1" smtClean="0">
                <a:solidFill>
                  <a:srgbClr val="870401"/>
                </a:solidFill>
              </a:rPr>
              <a:t>petechial</a:t>
            </a:r>
            <a:r>
              <a:rPr lang="en-US" sz="1600" b="1" dirty="0" smtClean="0">
                <a:solidFill>
                  <a:srgbClr val="870401"/>
                </a:solidFill>
              </a:rPr>
              <a:t> hemorrhages.</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endParaRPr lang="en-US" sz="1600" b="1" dirty="0" smtClean="0">
              <a:solidFill>
                <a:srgbClr val="870401"/>
              </a:solidFill>
            </a:endParaRPr>
          </a:p>
        </p:txBody>
      </p:sp>
      <p:sp>
        <p:nvSpPr>
          <p:cNvPr id="9219" name="Text Box 3"/>
          <p:cNvSpPr txBox="1">
            <a:spLocks noChangeArrowheads="1"/>
          </p:cNvSpPr>
          <p:nvPr/>
        </p:nvSpPr>
        <p:spPr bwMode="auto">
          <a:xfrm>
            <a:off x="838200" y="4495800"/>
            <a:ext cx="7518400" cy="1815882"/>
          </a:xfrm>
          <a:prstGeom prst="rect">
            <a:avLst/>
          </a:prstGeom>
          <a:noFill/>
          <a:ln w="9525">
            <a:noFill/>
            <a:miter lim="800000"/>
            <a:headEnd/>
            <a:tailEnd/>
          </a:ln>
        </p:spPr>
        <p:txBody>
          <a:bodyPr>
            <a:spAutoFit/>
          </a:bodyPr>
          <a:lstStyle/>
          <a:p>
            <a:pPr>
              <a:spcBef>
                <a:spcPct val="50000"/>
              </a:spcBef>
              <a:buClr>
                <a:srgbClr val="E87400"/>
              </a:buClr>
              <a:buSzPct val="200000"/>
              <a:buFontTx/>
              <a:buChar char="•"/>
            </a:pPr>
            <a:r>
              <a:rPr lang="en-US" sz="1600" b="1" dirty="0" smtClean="0">
                <a:solidFill>
                  <a:srgbClr val="870401"/>
                </a:solidFill>
              </a:rPr>
              <a:t> Acute cerebral ischemia</a:t>
            </a:r>
          </a:p>
          <a:p>
            <a:pPr>
              <a:spcBef>
                <a:spcPct val="50000"/>
              </a:spcBef>
              <a:buClr>
                <a:srgbClr val="E87400"/>
              </a:buClr>
              <a:buSzPct val="200000"/>
              <a:buFontTx/>
              <a:buChar char="•"/>
            </a:pPr>
            <a:r>
              <a:rPr lang="en-US" sz="1600" b="1" dirty="0" smtClean="0">
                <a:solidFill>
                  <a:srgbClr val="870401"/>
                </a:solidFill>
              </a:rPr>
              <a:t> PRES</a:t>
            </a:r>
          </a:p>
          <a:p>
            <a:pPr>
              <a:spcBef>
                <a:spcPct val="50000"/>
              </a:spcBef>
              <a:buClr>
                <a:srgbClr val="E87400"/>
              </a:buClr>
              <a:buSzPct val="200000"/>
              <a:buFontTx/>
              <a:buChar char="•"/>
            </a:pPr>
            <a:r>
              <a:rPr lang="en-US" sz="1600" b="1" dirty="0" smtClean="0">
                <a:solidFill>
                  <a:srgbClr val="870401"/>
                </a:solidFill>
              </a:rPr>
              <a:t> </a:t>
            </a:r>
            <a:r>
              <a:rPr lang="en-US" sz="1600" b="1" dirty="0" err="1" smtClean="0">
                <a:solidFill>
                  <a:srgbClr val="870401"/>
                </a:solidFill>
              </a:rPr>
              <a:t>Vasculitis</a:t>
            </a:r>
            <a:endParaRPr lang="en-US" sz="1600" b="1" dirty="0" smtClean="0">
              <a:solidFill>
                <a:srgbClr val="870401"/>
              </a:solidFill>
            </a:endParaRPr>
          </a:p>
          <a:p>
            <a:pPr>
              <a:spcBef>
                <a:spcPct val="50000"/>
              </a:spcBef>
              <a:buClr>
                <a:srgbClr val="E87400"/>
              </a:buClr>
              <a:buSzPct val="200000"/>
              <a:buFontTx/>
              <a:buChar char="•"/>
            </a:pPr>
            <a:r>
              <a:rPr lang="en-US" sz="1600" b="1" dirty="0">
                <a:solidFill>
                  <a:srgbClr val="870401"/>
                </a:solidFill>
              </a:rPr>
              <a:t> </a:t>
            </a:r>
            <a:r>
              <a:rPr lang="en-US" sz="1600" b="1" dirty="0" smtClean="0">
                <a:solidFill>
                  <a:srgbClr val="870401"/>
                </a:solidFill>
              </a:rPr>
              <a:t>Fat emboli with cerebral infarction</a:t>
            </a:r>
          </a:p>
          <a:p>
            <a:pPr>
              <a:spcBef>
                <a:spcPct val="50000"/>
              </a:spcBef>
              <a:buClr>
                <a:srgbClr val="E87400"/>
              </a:buClr>
              <a:buSzPct val="200000"/>
            </a:pPr>
            <a:endParaRPr lang="en-US" sz="1600" b="1" dirty="0">
              <a:solidFill>
                <a:srgbClr val="870401"/>
              </a:solidFill>
            </a:endParaRPr>
          </a:p>
        </p:txBody>
      </p:sp>
      <p:sp>
        <p:nvSpPr>
          <p:cNvPr id="9220" name="Text Box 4"/>
          <p:cNvSpPr txBox="1">
            <a:spLocks noChangeArrowheads="1"/>
          </p:cNvSpPr>
          <p:nvPr/>
        </p:nvSpPr>
        <p:spPr bwMode="auto">
          <a:xfrm>
            <a:off x="381000" y="990600"/>
            <a:ext cx="1327150" cy="396875"/>
          </a:xfrm>
          <a:prstGeom prst="rect">
            <a:avLst/>
          </a:prstGeom>
          <a:noFill/>
          <a:ln w="9525">
            <a:noFill/>
            <a:miter lim="800000"/>
            <a:headEnd/>
            <a:tailEnd/>
          </a:ln>
        </p:spPr>
        <p:txBody>
          <a:bodyPr wrap="none">
            <a:spAutoFit/>
          </a:bodyPr>
          <a:lstStyle/>
          <a:p>
            <a:r>
              <a:rPr lang="en-US" sz="2000" b="1"/>
              <a:t>Findings:</a:t>
            </a:r>
          </a:p>
        </p:txBody>
      </p:sp>
      <p:sp>
        <p:nvSpPr>
          <p:cNvPr id="9221" name="Text Box 5"/>
          <p:cNvSpPr txBox="1">
            <a:spLocks noChangeArrowheads="1"/>
          </p:cNvSpPr>
          <p:nvPr/>
        </p:nvSpPr>
        <p:spPr bwMode="auto">
          <a:xfrm>
            <a:off x="457200" y="4114800"/>
            <a:ext cx="1733550" cy="396875"/>
          </a:xfrm>
          <a:prstGeom prst="rect">
            <a:avLst/>
          </a:prstGeom>
          <a:noFill/>
          <a:ln w="9525">
            <a:noFill/>
            <a:miter lim="800000"/>
            <a:headEnd/>
            <a:tailEnd/>
          </a:ln>
        </p:spPr>
        <p:txBody>
          <a:bodyPr wrap="none">
            <a:spAutoFit/>
          </a:bodyPr>
          <a:lstStyle/>
          <a:p>
            <a:r>
              <a:rPr lang="en-US" sz="2000" b="1" dirty="0"/>
              <a:t>Differentials:</a:t>
            </a:r>
          </a:p>
        </p:txBody>
      </p:sp>
      <p:grpSp>
        <p:nvGrpSpPr>
          <p:cNvPr id="2" name="Group 6"/>
          <p:cNvGrpSpPr>
            <a:grpSpLocks/>
          </p:cNvGrpSpPr>
          <p:nvPr/>
        </p:nvGrpSpPr>
        <p:grpSpPr bwMode="auto">
          <a:xfrm>
            <a:off x="0" y="0"/>
            <a:ext cx="9144000" cy="6858000"/>
            <a:chOff x="0" y="0"/>
            <a:chExt cx="5760" cy="4320"/>
          </a:xfrm>
        </p:grpSpPr>
        <p:sp>
          <p:nvSpPr>
            <p:cNvPr id="9225" name="Rectangle 7"/>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a:p>
          </p:txBody>
        </p:sp>
        <p:sp>
          <p:nvSpPr>
            <p:cNvPr id="9226" name="Rectangle 8"/>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a:p>
          </p:txBody>
        </p:sp>
      </p:grpSp>
      <p:sp>
        <p:nvSpPr>
          <p:cNvPr id="9223" name="Rectangle 10"/>
          <p:cNvSpPr>
            <a:spLocks noChangeArrowheads="1"/>
          </p:cNvSpPr>
          <p:nvPr/>
        </p:nvSpPr>
        <p:spPr bwMode="auto">
          <a:xfrm>
            <a:off x="2743200" y="228600"/>
            <a:ext cx="3581400" cy="476250"/>
          </a:xfrm>
          <a:prstGeom prst="rect">
            <a:avLst/>
          </a:prstGeom>
          <a:noFill/>
          <a:ln w="9525">
            <a:noFill/>
            <a:miter lim="800000"/>
            <a:headEnd/>
            <a:tailEnd/>
          </a:ln>
        </p:spPr>
        <p:txBody>
          <a:bodyPr/>
          <a:lstStyle/>
          <a:p>
            <a:pPr algn="ctr"/>
            <a:r>
              <a:rPr lang="en-US" sz="2000" b="1"/>
              <a:t>Findings and Differentials</a:t>
            </a:r>
          </a:p>
        </p:txBody>
      </p:sp>
      <p:pic>
        <p:nvPicPr>
          <p:cNvPr id="9224" name="Picture 11" descr="icf_logo4"/>
          <p:cNvPicPr>
            <a:picLocks noChangeAspect="1" noChangeArrowheads="1"/>
          </p:cNvPicPr>
          <p:nvPr/>
        </p:nvPicPr>
        <p:blipFill>
          <a:blip r:embed="rId2" cstate="print"/>
          <a:srcRect/>
          <a:stretch>
            <a:fillRect/>
          </a:stretch>
        </p:blipFill>
        <p:spPr bwMode="auto">
          <a:xfrm>
            <a:off x="5029200" y="5638800"/>
            <a:ext cx="4000500" cy="1104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body" idx="4294967295"/>
          </p:nvPr>
        </p:nvSpPr>
        <p:spPr>
          <a:xfrm>
            <a:off x="457200" y="838200"/>
            <a:ext cx="8229600" cy="4648200"/>
          </a:xfrm>
          <a:noFill/>
        </p:spPr>
        <p:txBody>
          <a:bodyPr/>
          <a:lstStyle/>
          <a:p>
            <a:pPr marL="0" indent="0" eaLnBrk="1" hangingPunct="1">
              <a:buFontTx/>
              <a:buNone/>
            </a:pPr>
            <a:r>
              <a:rPr lang="en-US" sz="1600" b="1" dirty="0" smtClean="0">
                <a:solidFill>
                  <a:srgbClr val="870401"/>
                </a:solidFill>
              </a:rPr>
              <a:t>-Fat emboli with infarction: acute ischemia related to fat emboli with appropriate clinical history: long bone/pelvic fractures, cardiac surgery, joint replacement surgery.</a:t>
            </a:r>
          </a:p>
          <a:p>
            <a:pPr marL="0" indent="0" eaLnBrk="1" hangingPunct="1">
              <a:buFontTx/>
              <a:buNone/>
            </a:pPr>
            <a:endParaRPr lang="en-US" sz="1600" b="1" dirty="0" smtClean="0">
              <a:solidFill>
                <a:srgbClr val="870401"/>
              </a:solidFill>
            </a:endParaRPr>
          </a:p>
          <a:p>
            <a:pPr marL="0" indent="0" eaLnBrk="1" hangingPunct="1">
              <a:buFontTx/>
              <a:buNone/>
            </a:pPr>
            <a:r>
              <a:rPr lang="en-US" sz="1600" b="1" dirty="0" smtClean="0">
                <a:solidFill>
                  <a:srgbClr val="870401"/>
                </a:solidFill>
              </a:rPr>
              <a:t>-Imaging:</a:t>
            </a:r>
          </a:p>
          <a:p>
            <a:pPr marL="0" indent="0" eaLnBrk="1" hangingPunct="1">
              <a:buFontTx/>
              <a:buNone/>
            </a:pPr>
            <a:r>
              <a:rPr lang="en-US" sz="1600" b="1" dirty="0" smtClean="0">
                <a:solidFill>
                  <a:srgbClr val="870401"/>
                </a:solidFill>
              </a:rPr>
              <a:t>	-Often mimics </a:t>
            </a:r>
            <a:r>
              <a:rPr lang="en-US" sz="1600" b="1" dirty="0" err="1" smtClean="0">
                <a:solidFill>
                  <a:srgbClr val="870401"/>
                </a:solidFill>
              </a:rPr>
              <a:t>thromboembolic</a:t>
            </a:r>
            <a:r>
              <a:rPr lang="en-US" sz="1600" b="1" dirty="0" smtClean="0">
                <a:solidFill>
                  <a:srgbClr val="870401"/>
                </a:solidFill>
              </a:rPr>
              <a:t> stroke.  Commonly affects both gray and 	white matter. Ranges from </a:t>
            </a:r>
            <a:r>
              <a:rPr lang="en-US" sz="1600" b="1" dirty="0" err="1" smtClean="0">
                <a:solidFill>
                  <a:srgbClr val="870401"/>
                </a:solidFill>
              </a:rPr>
              <a:t>puncate</a:t>
            </a:r>
            <a:r>
              <a:rPr lang="en-US" sz="1600" b="1" dirty="0" smtClean="0">
                <a:solidFill>
                  <a:srgbClr val="870401"/>
                </a:solidFill>
              </a:rPr>
              <a:t> to large vascular territory.  May:</a:t>
            </a:r>
          </a:p>
          <a:p>
            <a:pPr marL="0" indent="0" eaLnBrk="1" hangingPunct="1">
              <a:buFontTx/>
              <a:buNone/>
            </a:pPr>
            <a:r>
              <a:rPr lang="en-US" sz="1600" b="1" dirty="0" smtClean="0">
                <a:solidFill>
                  <a:srgbClr val="870401"/>
                </a:solidFill>
              </a:rPr>
              <a:t>		-Affect deep &amp; </a:t>
            </a:r>
            <a:r>
              <a:rPr lang="en-US" sz="1600" b="1" dirty="0" err="1" smtClean="0">
                <a:solidFill>
                  <a:srgbClr val="870401"/>
                </a:solidFill>
              </a:rPr>
              <a:t>periventricular</a:t>
            </a:r>
            <a:r>
              <a:rPr lang="en-US" sz="1600" b="1" dirty="0" smtClean="0">
                <a:solidFill>
                  <a:srgbClr val="870401"/>
                </a:solidFill>
              </a:rPr>
              <a:t> white matter or deep gray nuclei.</a:t>
            </a:r>
          </a:p>
          <a:p>
            <a:pPr marL="0" indent="0" eaLnBrk="1" hangingPunct="1">
              <a:buFontTx/>
              <a:buNone/>
            </a:pPr>
            <a:r>
              <a:rPr lang="en-US" sz="1600" b="1" dirty="0" smtClean="0">
                <a:solidFill>
                  <a:srgbClr val="870401"/>
                </a:solidFill>
              </a:rPr>
              <a:t>		-Involve typical vascular territory.</a:t>
            </a:r>
          </a:p>
          <a:p>
            <a:pPr marL="0" indent="0" eaLnBrk="1" hangingPunct="1">
              <a:buFontTx/>
              <a:buNone/>
            </a:pPr>
            <a:r>
              <a:rPr lang="en-US" sz="1600" b="1" dirty="0" smtClean="0">
                <a:solidFill>
                  <a:srgbClr val="870401"/>
                </a:solidFill>
              </a:rPr>
              <a:t>		-Mimic watershed infarct.</a:t>
            </a:r>
          </a:p>
          <a:p>
            <a:pPr marL="0" indent="0" eaLnBrk="1" hangingPunct="1">
              <a:buFontTx/>
              <a:buNone/>
            </a:pPr>
            <a:r>
              <a:rPr lang="en-US" sz="1600" b="1" dirty="0" smtClean="0">
                <a:solidFill>
                  <a:srgbClr val="870401"/>
                </a:solidFill>
              </a:rPr>
              <a:t>	-NECT: typically no acute findings.  </a:t>
            </a:r>
            <a:r>
              <a:rPr lang="en-US" sz="1600" b="1" dirty="0" err="1" smtClean="0">
                <a:solidFill>
                  <a:srgbClr val="870401"/>
                </a:solidFill>
              </a:rPr>
              <a:t>Hypodense</a:t>
            </a:r>
            <a:r>
              <a:rPr lang="en-US" sz="1600" b="1" dirty="0" smtClean="0">
                <a:solidFill>
                  <a:srgbClr val="870401"/>
                </a:solidFill>
              </a:rPr>
              <a:t> MCA sign related to fat 	within MCA is rare.</a:t>
            </a:r>
          </a:p>
          <a:p>
            <a:pPr marL="0" indent="0" eaLnBrk="1" hangingPunct="1">
              <a:buFontTx/>
              <a:buNone/>
            </a:pPr>
            <a:r>
              <a:rPr lang="en-US" sz="1600" b="1" dirty="0" smtClean="0">
                <a:solidFill>
                  <a:srgbClr val="870401"/>
                </a:solidFill>
              </a:rPr>
              <a:t>	-T2/FLAIR MR: Multiple small, scattered </a:t>
            </a:r>
            <a:r>
              <a:rPr lang="en-US" sz="1600" b="1" dirty="0" err="1" smtClean="0">
                <a:solidFill>
                  <a:srgbClr val="870401"/>
                </a:solidFill>
              </a:rPr>
              <a:t>hyperintense</a:t>
            </a:r>
            <a:r>
              <a:rPr lang="en-US" sz="1600" b="1" dirty="0" smtClean="0">
                <a:solidFill>
                  <a:srgbClr val="870401"/>
                </a:solidFill>
              </a:rPr>
              <a:t> foci in WM/GM.</a:t>
            </a:r>
          </a:p>
          <a:p>
            <a:pPr marL="0" indent="0" eaLnBrk="1" hangingPunct="1">
              <a:buFontTx/>
              <a:buNone/>
            </a:pPr>
            <a:r>
              <a:rPr lang="en-US" sz="1600" b="1" dirty="0" smtClean="0">
                <a:solidFill>
                  <a:srgbClr val="870401"/>
                </a:solidFill>
              </a:rPr>
              <a:t>	-T1 MR: Typically normal.</a:t>
            </a:r>
          </a:p>
          <a:p>
            <a:pPr marL="0" indent="0" eaLnBrk="1" hangingPunct="1">
              <a:buFontTx/>
              <a:buNone/>
            </a:pPr>
            <a:r>
              <a:rPr lang="en-US" sz="1600" b="1" dirty="0" smtClean="0">
                <a:solidFill>
                  <a:srgbClr val="870401"/>
                </a:solidFill>
              </a:rPr>
              <a:t>	-DWI: Acute diffusion restriction.</a:t>
            </a:r>
          </a:p>
          <a:p>
            <a:pPr marL="0" indent="0" eaLnBrk="1" hangingPunct="1">
              <a:buFontTx/>
              <a:buNone/>
            </a:pPr>
            <a:r>
              <a:rPr lang="en-US" sz="1600" b="1" dirty="0" smtClean="0">
                <a:solidFill>
                  <a:srgbClr val="870401"/>
                </a:solidFill>
              </a:rPr>
              <a:t>	 -High resolution chest CT findings: bilateral ground glass opacities and 	thickening of interlobular septa.</a:t>
            </a:r>
          </a:p>
        </p:txBody>
      </p:sp>
      <p:grpSp>
        <p:nvGrpSpPr>
          <p:cNvPr id="10243" name="Group 3"/>
          <p:cNvGrpSpPr>
            <a:grpSpLocks/>
          </p:cNvGrpSpPr>
          <p:nvPr/>
        </p:nvGrpSpPr>
        <p:grpSpPr bwMode="auto">
          <a:xfrm>
            <a:off x="0" y="0"/>
            <a:ext cx="9144000" cy="6858000"/>
            <a:chOff x="0" y="0"/>
            <a:chExt cx="5760" cy="4320"/>
          </a:xfrm>
        </p:grpSpPr>
        <p:sp>
          <p:nvSpPr>
            <p:cNvPr id="10246" name="Rectangle 4"/>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a:p>
          </p:txBody>
        </p:sp>
        <p:sp>
          <p:nvSpPr>
            <p:cNvPr id="10247" name="Rectangle 5"/>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a:p>
          </p:txBody>
        </p:sp>
      </p:grpSp>
      <p:sp>
        <p:nvSpPr>
          <p:cNvPr id="10244" name="Rectangle 7"/>
          <p:cNvSpPr>
            <a:spLocks noChangeArrowheads="1"/>
          </p:cNvSpPr>
          <p:nvPr/>
        </p:nvSpPr>
        <p:spPr bwMode="auto">
          <a:xfrm>
            <a:off x="2819400" y="152400"/>
            <a:ext cx="2895600" cy="476250"/>
          </a:xfrm>
          <a:prstGeom prst="rect">
            <a:avLst/>
          </a:prstGeom>
          <a:noFill/>
          <a:ln w="9525">
            <a:noFill/>
            <a:miter lim="800000"/>
            <a:headEnd/>
            <a:tailEnd/>
          </a:ln>
        </p:spPr>
        <p:txBody>
          <a:bodyPr/>
          <a:lstStyle/>
          <a:p>
            <a:pPr algn="ctr"/>
            <a:r>
              <a:rPr lang="en-US" sz="2000" b="1"/>
              <a:t>Discussion</a:t>
            </a:r>
          </a:p>
        </p:txBody>
      </p:sp>
      <p:pic>
        <p:nvPicPr>
          <p:cNvPr id="10245" name="Picture 8" descr="icf_logo4"/>
          <p:cNvPicPr>
            <a:picLocks noChangeAspect="1" noChangeArrowheads="1"/>
          </p:cNvPicPr>
          <p:nvPr/>
        </p:nvPicPr>
        <p:blipFill>
          <a:blip r:embed="rId2" cstate="print"/>
          <a:srcRect/>
          <a:stretch>
            <a:fillRect/>
          </a:stretch>
        </p:blipFill>
        <p:spPr bwMode="auto">
          <a:xfrm>
            <a:off x="5029200" y="5638800"/>
            <a:ext cx="4000500" cy="1104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body" idx="4294967295"/>
          </p:nvPr>
        </p:nvSpPr>
        <p:spPr>
          <a:xfrm>
            <a:off x="457200" y="838200"/>
            <a:ext cx="8229600" cy="4648200"/>
          </a:xfrm>
          <a:noFill/>
        </p:spPr>
        <p:txBody>
          <a:bodyPr/>
          <a:lstStyle/>
          <a:p>
            <a:pPr marL="0" indent="0" eaLnBrk="1" hangingPunct="1">
              <a:buFontTx/>
              <a:buNone/>
            </a:pPr>
            <a:r>
              <a:rPr lang="en-US" sz="1600" b="1" dirty="0" smtClean="0">
                <a:solidFill>
                  <a:srgbClr val="870401"/>
                </a:solidFill>
              </a:rPr>
              <a:t>Differential Considerations:</a:t>
            </a:r>
          </a:p>
          <a:p>
            <a:pPr marL="0" indent="0" eaLnBrk="1" hangingPunct="1">
              <a:buFontTx/>
              <a:buNone/>
            </a:pPr>
            <a:endParaRPr lang="en-US" sz="1600" b="1" dirty="0" smtClean="0">
              <a:solidFill>
                <a:srgbClr val="870401"/>
              </a:solidFill>
            </a:endParaRPr>
          </a:p>
          <a:p>
            <a:pPr marL="0" indent="0" eaLnBrk="1" hangingPunct="1">
              <a:buFontTx/>
              <a:buNone/>
            </a:pPr>
            <a:r>
              <a:rPr lang="en-US" sz="1600" b="1" dirty="0" smtClean="0">
                <a:solidFill>
                  <a:srgbClr val="870401"/>
                </a:solidFill>
              </a:rPr>
              <a:t>-Acute cerebral ischemia/infarction:</a:t>
            </a:r>
          </a:p>
          <a:p>
            <a:pPr marL="0" indent="0" eaLnBrk="1" hangingPunct="1">
              <a:buFontTx/>
              <a:buNone/>
            </a:pPr>
            <a:r>
              <a:rPr lang="en-US" sz="1600" b="1" dirty="0" smtClean="0">
                <a:solidFill>
                  <a:srgbClr val="870401"/>
                </a:solidFill>
              </a:rPr>
              <a:t>	-Wedge-shaped T2 </a:t>
            </a:r>
            <a:r>
              <a:rPr lang="en-US" sz="1600" b="1" dirty="0" err="1" smtClean="0">
                <a:solidFill>
                  <a:srgbClr val="870401"/>
                </a:solidFill>
              </a:rPr>
              <a:t>hyperintensity</a:t>
            </a:r>
            <a:r>
              <a:rPr lang="en-US" sz="1600" b="1" dirty="0" smtClean="0">
                <a:solidFill>
                  <a:srgbClr val="870401"/>
                </a:solidFill>
              </a:rPr>
              <a:t> in typical vascular territory.  DWI 	restriction.  PWI shows abnormal perfusion.</a:t>
            </a:r>
          </a:p>
          <a:p>
            <a:pPr marL="0" indent="0" eaLnBrk="1" hangingPunct="1">
              <a:buFontTx/>
              <a:buNone/>
            </a:pPr>
            <a:endParaRPr lang="en-US" sz="1600" b="1" dirty="0" smtClean="0">
              <a:solidFill>
                <a:srgbClr val="870401"/>
              </a:solidFill>
            </a:endParaRPr>
          </a:p>
          <a:p>
            <a:pPr marL="0" indent="0" eaLnBrk="1" hangingPunct="1">
              <a:buFontTx/>
              <a:buNone/>
            </a:pPr>
            <a:r>
              <a:rPr lang="en-US" sz="1600" b="1" dirty="0" smtClean="0">
                <a:solidFill>
                  <a:srgbClr val="870401"/>
                </a:solidFill>
              </a:rPr>
              <a:t>-Acute hypertensive encephalopathy, PRES:</a:t>
            </a:r>
          </a:p>
          <a:p>
            <a:pPr marL="0" indent="0" eaLnBrk="1" hangingPunct="1">
              <a:buFontTx/>
              <a:buNone/>
            </a:pPr>
            <a:r>
              <a:rPr lang="en-US" sz="1600" b="1" dirty="0" smtClean="0">
                <a:solidFill>
                  <a:srgbClr val="870401"/>
                </a:solidFill>
              </a:rPr>
              <a:t>	-T2/FLAIR </a:t>
            </a:r>
            <a:r>
              <a:rPr lang="en-US" sz="1600" b="1" dirty="0" err="1" smtClean="0">
                <a:solidFill>
                  <a:srgbClr val="870401"/>
                </a:solidFill>
              </a:rPr>
              <a:t>hyperintensity</a:t>
            </a:r>
            <a:r>
              <a:rPr lang="en-US" sz="1600" b="1" dirty="0" smtClean="0">
                <a:solidFill>
                  <a:srgbClr val="870401"/>
                </a:solidFill>
              </a:rPr>
              <a:t> in cortex/</a:t>
            </a:r>
            <a:r>
              <a:rPr lang="en-US" sz="1600" b="1" dirty="0" err="1" smtClean="0">
                <a:solidFill>
                  <a:srgbClr val="870401"/>
                </a:solidFill>
              </a:rPr>
              <a:t>subcortical</a:t>
            </a:r>
            <a:r>
              <a:rPr lang="en-US" sz="1600" b="1" dirty="0" smtClean="0">
                <a:solidFill>
                  <a:srgbClr val="870401"/>
                </a:solidFill>
              </a:rPr>
              <a:t> WM of posterior 	circulation.  May affect BG and thalami.  Typically reversible.</a:t>
            </a:r>
          </a:p>
          <a:p>
            <a:pPr marL="0" indent="0" eaLnBrk="1" hangingPunct="1">
              <a:buFontTx/>
              <a:buNone/>
            </a:pPr>
            <a:endParaRPr lang="en-US" sz="1600" b="1" dirty="0" smtClean="0">
              <a:solidFill>
                <a:srgbClr val="870401"/>
              </a:solidFill>
            </a:endParaRPr>
          </a:p>
          <a:p>
            <a:pPr marL="0" indent="0" eaLnBrk="1" hangingPunct="1">
              <a:buFontTx/>
              <a:buNone/>
            </a:pPr>
            <a:r>
              <a:rPr lang="en-US" sz="1600" b="1" dirty="0" smtClean="0">
                <a:solidFill>
                  <a:srgbClr val="870401"/>
                </a:solidFill>
              </a:rPr>
              <a:t>-</a:t>
            </a:r>
            <a:r>
              <a:rPr lang="en-US" sz="1600" b="1" dirty="0" err="1" smtClean="0">
                <a:solidFill>
                  <a:srgbClr val="870401"/>
                </a:solidFill>
              </a:rPr>
              <a:t>Vasculitis</a:t>
            </a:r>
            <a:r>
              <a:rPr lang="en-US" sz="1600" b="1" dirty="0" smtClean="0">
                <a:solidFill>
                  <a:srgbClr val="870401"/>
                </a:solidFill>
              </a:rPr>
              <a:t>.</a:t>
            </a:r>
          </a:p>
          <a:p>
            <a:pPr marL="0" indent="0" eaLnBrk="1" hangingPunct="1">
              <a:buFontTx/>
              <a:buNone/>
            </a:pPr>
            <a:r>
              <a:rPr lang="en-US" sz="1600" b="1" dirty="0" smtClean="0">
                <a:solidFill>
                  <a:srgbClr val="870401"/>
                </a:solidFill>
              </a:rPr>
              <a:t>	-Irregularity, </a:t>
            </a:r>
            <a:r>
              <a:rPr lang="en-US" sz="1600" b="1" dirty="0" err="1" smtClean="0">
                <a:solidFill>
                  <a:srgbClr val="870401"/>
                </a:solidFill>
              </a:rPr>
              <a:t>stenosis</a:t>
            </a:r>
            <a:r>
              <a:rPr lang="en-US" sz="1600" b="1" dirty="0" smtClean="0">
                <a:solidFill>
                  <a:srgbClr val="870401"/>
                </a:solidFill>
              </a:rPr>
              <a:t>, and vascular occlusion of 2</a:t>
            </a:r>
            <a:r>
              <a:rPr lang="en-US" sz="1600" b="1" baseline="30000" dirty="0" smtClean="0">
                <a:solidFill>
                  <a:srgbClr val="870401"/>
                </a:solidFill>
              </a:rPr>
              <a:t>nd</a:t>
            </a:r>
            <a:r>
              <a:rPr lang="en-US" sz="1600" b="1" dirty="0" smtClean="0">
                <a:solidFill>
                  <a:srgbClr val="870401"/>
                </a:solidFill>
              </a:rPr>
              <a:t> and 3</a:t>
            </a:r>
            <a:r>
              <a:rPr lang="en-US" sz="1600" b="1" baseline="30000" dirty="0" smtClean="0">
                <a:solidFill>
                  <a:srgbClr val="870401"/>
                </a:solidFill>
              </a:rPr>
              <a:t>rd</a:t>
            </a:r>
            <a:r>
              <a:rPr lang="en-US" sz="1600" b="1" dirty="0" smtClean="0">
                <a:solidFill>
                  <a:srgbClr val="870401"/>
                </a:solidFill>
              </a:rPr>
              <a:t> order arterial 	branches.  T2/FLAIR </a:t>
            </a:r>
            <a:r>
              <a:rPr lang="en-US" sz="1600" b="1" dirty="0" err="1" smtClean="0">
                <a:solidFill>
                  <a:srgbClr val="870401"/>
                </a:solidFill>
              </a:rPr>
              <a:t>subcortical</a:t>
            </a:r>
            <a:r>
              <a:rPr lang="en-US" sz="1600" b="1" dirty="0" smtClean="0">
                <a:solidFill>
                  <a:srgbClr val="870401"/>
                </a:solidFill>
              </a:rPr>
              <a:t> and BG </a:t>
            </a:r>
            <a:r>
              <a:rPr lang="en-US" sz="1600" b="1" dirty="0" err="1" smtClean="0">
                <a:solidFill>
                  <a:srgbClr val="870401"/>
                </a:solidFill>
              </a:rPr>
              <a:t>hyperintensities</a:t>
            </a:r>
            <a:r>
              <a:rPr lang="en-US" sz="1600" b="1" dirty="0" smtClean="0">
                <a:solidFill>
                  <a:srgbClr val="870401"/>
                </a:solidFill>
              </a:rPr>
              <a:t>.</a:t>
            </a:r>
          </a:p>
          <a:p>
            <a:pPr marL="0" indent="0" eaLnBrk="1" hangingPunct="1">
              <a:buFontTx/>
              <a:buNone/>
            </a:pPr>
            <a:r>
              <a:rPr lang="en-US" sz="1600" b="1" dirty="0" smtClean="0">
                <a:solidFill>
                  <a:srgbClr val="870401"/>
                </a:solidFill>
              </a:rPr>
              <a:t>	-</a:t>
            </a:r>
            <a:r>
              <a:rPr lang="en-US" sz="1600" b="1" dirty="0" err="1" smtClean="0">
                <a:solidFill>
                  <a:srgbClr val="870401"/>
                </a:solidFill>
              </a:rPr>
              <a:t>Pathy</a:t>
            </a:r>
            <a:r>
              <a:rPr lang="en-US" sz="1600" b="1" dirty="0" smtClean="0">
                <a:solidFill>
                  <a:srgbClr val="870401"/>
                </a:solidFill>
              </a:rPr>
              <a:t> enhancement is common.  May see associated hemorrhage.  May 	be DWI + in acute phase.</a:t>
            </a:r>
          </a:p>
        </p:txBody>
      </p:sp>
      <p:grpSp>
        <p:nvGrpSpPr>
          <p:cNvPr id="2" name="Group 3"/>
          <p:cNvGrpSpPr>
            <a:grpSpLocks/>
          </p:cNvGrpSpPr>
          <p:nvPr/>
        </p:nvGrpSpPr>
        <p:grpSpPr bwMode="auto">
          <a:xfrm>
            <a:off x="0" y="0"/>
            <a:ext cx="9144000" cy="6858000"/>
            <a:chOff x="0" y="0"/>
            <a:chExt cx="5760" cy="4320"/>
          </a:xfrm>
        </p:grpSpPr>
        <p:sp>
          <p:nvSpPr>
            <p:cNvPr id="10246" name="Rectangle 4"/>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a:p>
          </p:txBody>
        </p:sp>
        <p:sp>
          <p:nvSpPr>
            <p:cNvPr id="10247" name="Rectangle 5"/>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a:p>
          </p:txBody>
        </p:sp>
      </p:grpSp>
      <p:sp>
        <p:nvSpPr>
          <p:cNvPr id="10244" name="Rectangle 7"/>
          <p:cNvSpPr>
            <a:spLocks noChangeArrowheads="1"/>
          </p:cNvSpPr>
          <p:nvPr/>
        </p:nvSpPr>
        <p:spPr bwMode="auto">
          <a:xfrm>
            <a:off x="2819400" y="152400"/>
            <a:ext cx="2895600" cy="476250"/>
          </a:xfrm>
          <a:prstGeom prst="rect">
            <a:avLst/>
          </a:prstGeom>
          <a:noFill/>
          <a:ln w="9525">
            <a:noFill/>
            <a:miter lim="800000"/>
            <a:headEnd/>
            <a:tailEnd/>
          </a:ln>
        </p:spPr>
        <p:txBody>
          <a:bodyPr/>
          <a:lstStyle/>
          <a:p>
            <a:pPr algn="ctr"/>
            <a:r>
              <a:rPr lang="en-US" sz="2000" b="1"/>
              <a:t>Discussion</a:t>
            </a:r>
          </a:p>
        </p:txBody>
      </p:sp>
      <p:pic>
        <p:nvPicPr>
          <p:cNvPr id="10245" name="Picture 8" descr="icf_logo4"/>
          <p:cNvPicPr>
            <a:picLocks noChangeAspect="1" noChangeArrowheads="1"/>
          </p:cNvPicPr>
          <p:nvPr/>
        </p:nvPicPr>
        <p:blipFill>
          <a:blip r:embed="rId2" cstate="print"/>
          <a:srcRect/>
          <a:stretch>
            <a:fillRect/>
          </a:stretch>
        </p:blipFill>
        <p:spPr bwMode="auto">
          <a:xfrm>
            <a:off x="5029200" y="5638800"/>
            <a:ext cx="4000500" cy="1104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228600" y="-2932865"/>
            <a:ext cx="8686800" cy="11910953"/>
          </a:xfrm>
          <a:noFill/>
        </p:spPr>
        <p:txBody>
          <a:bodyPr>
            <a:spAutoFit/>
          </a:bodyPr>
          <a:lstStyle/>
          <a:p>
            <a:pPr algn="l" eaLnBrk="1" hangingPunct="1"/>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Fat embolism with cerebral infarction.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-Incidence is 0.9 – 2.2% following bone fracture. Potentially life-threatening.</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-Fat emboli can pass through pulmonary vasculature without shunting lesions resulting in systemic </a:t>
            </a:r>
            <a:r>
              <a:rPr lang="en-US" sz="1600" b="1" dirty="0" err="1" smtClean="0">
                <a:solidFill>
                  <a:srgbClr val="870401"/>
                </a:solidFill>
              </a:rPr>
              <a:t>embolization</a:t>
            </a:r>
            <a:r>
              <a:rPr lang="en-US" sz="1600" b="1" dirty="0" smtClean="0">
                <a:solidFill>
                  <a:srgbClr val="870401"/>
                </a:solidFill>
              </a:rPr>
              <a:t>, most commonly brain and kidneys.</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-Presentation:</a:t>
            </a:r>
            <a:br>
              <a:rPr lang="en-US" sz="1600" b="1" dirty="0" smtClean="0">
                <a:solidFill>
                  <a:srgbClr val="870401"/>
                </a:solidFill>
              </a:rPr>
            </a:br>
            <a:r>
              <a:rPr lang="en-US" sz="1600" b="1" dirty="0" smtClean="0">
                <a:solidFill>
                  <a:srgbClr val="870401"/>
                </a:solidFill>
              </a:rPr>
              <a:t>	-Fat embolism syndrome: pulmonary, CNS, and </a:t>
            </a:r>
            <a:r>
              <a:rPr lang="en-US" sz="1600" b="1" dirty="0" err="1" smtClean="0">
                <a:solidFill>
                  <a:srgbClr val="870401"/>
                </a:solidFill>
              </a:rPr>
              <a:t>cutaneous</a:t>
            </a:r>
            <a:r>
              <a:rPr lang="en-US" sz="1600" b="1" dirty="0" smtClean="0">
                <a:solidFill>
                  <a:srgbClr val="870401"/>
                </a:solidFill>
              </a:rPr>
              <a:t> manifestations.</a:t>
            </a:r>
            <a:br>
              <a:rPr lang="en-US" sz="1600" b="1" dirty="0" smtClean="0">
                <a:solidFill>
                  <a:srgbClr val="870401"/>
                </a:solidFill>
              </a:rPr>
            </a:br>
            <a:r>
              <a:rPr lang="en-US" sz="1600" b="1" dirty="0" smtClean="0">
                <a:solidFill>
                  <a:srgbClr val="870401"/>
                </a:solidFill>
              </a:rPr>
              <a:t>		-Main criteria: hypoxia, AMS, </a:t>
            </a:r>
            <a:r>
              <a:rPr lang="en-US" sz="1600" b="1" dirty="0" err="1" smtClean="0">
                <a:solidFill>
                  <a:srgbClr val="870401"/>
                </a:solidFill>
              </a:rPr>
              <a:t>petechiae</a:t>
            </a:r>
            <a:r>
              <a:rPr lang="en-US" sz="1600" b="1" dirty="0" smtClean="0">
                <a:solidFill>
                  <a:srgbClr val="870401"/>
                </a:solidFill>
              </a:rPr>
              <a:t>.</a:t>
            </a:r>
            <a:br>
              <a:rPr lang="en-US" sz="1600" b="1" dirty="0" smtClean="0">
                <a:solidFill>
                  <a:srgbClr val="870401"/>
                </a:solidFill>
              </a:rPr>
            </a:br>
            <a:r>
              <a:rPr lang="en-US" sz="1600" b="1" dirty="0" smtClean="0">
                <a:solidFill>
                  <a:srgbClr val="870401"/>
                </a:solidFill>
              </a:rPr>
              <a:t>		-Secondary signs: tachycardia, fever, anemia, thrombocytopenia.</a:t>
            </a:r>
            <a:br>
              <a:rPr lang="en-US" sz="1600" b="1" dirty="0" smtClean="0">
                <a:solidFill>
                  <a:srgbClr val="870401"/>
                </a:solidFill>
              </a:rPr>
            </a:br>
            <a:r>
              <a:rPr lang="en-US" sz="1600" b="1" dirty="0" smtClean="0">
                <a:solidFill>
                  <a:srgbClr val="870401"/>
                </a:solidFill>
              </a:rPr>
              <a:t>	-Neurologic dysfunction varies from headache and confusion to 		encephalopathy with coma and seizures.</a:t>
            </a:r>
            <a:br>
              <a:rPr lang="en-US" sz="1600" b="1" dirty="0" smtClean="0">
                <a:solidFill>
                  <a:srgbClr val="870401"/>
                </a:solidFill>
              </a:rPr>
            </a:br>
            <a:r>
              <a:rPr lang="en-US" sz="1600" b="1" dirty="0" smtClean="0">
                <a:solidFill>
                  <a:srgbClr val="870401"/>
                </a:solidFill>
              </a:rPr>
              <a:t>	-Many cases are subclinical and undiagnosed.</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-The patient suffered irreversible neurologic damage and expired.  </a:t>
            </a:r>
            <a:br>
              <a:rPr lang="en-US" sz="1600" b="1" dirty="0" smtClean="0">
                <a:solidFill>
                  <a:srgbClr val="870401"/>
                </a:solidFill>
              </a:rPr>
            </a:br>
            <a:r>
              <a:rPr lang="en-US" sz="1600" b="1" dirty="0" smtClean="0">
                <a:solidFill>
                  <a:srgbClr val="870401"/>
                </a:solidFill>
              </a:rPr>
              <a:t>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endParaRPr lang="en-US" sz="1600" b="1" dirty="0" smtClean="0">
              <a:solidFill>
                <a:srgbClr val="870401"/>
              </a:solidFill>
            </a:endParaRPr>
          </a:p>
        </p:txBody>
      </p:sp>
      <p:grpSp>
        <p:nvGrpSpPr>
          <p:cNvPr id="11267" name="Group 3"/>
          <p:cNvGrpSpPr>
            <a:grpSpLocks/>
          </p:cNvGrpSpPr>
          <p:nvPr/>
        </p:nvGrpSpPr>
        <p:grpSpPr bwMode="auto">
          <a:xfrm>
            <a:off x="0" y="0"/>
            <a:ext cx="9144000" cy="6858000"/>
            <a:chOff x="0" y="0"/>
            <a:chExt cx="5760" cy="4320"/>
          </a:xfrm>
        </p:grpSpPr>
        <p:sp>
          <p:nvSpPr>
            <p:cNvPr id="11270" name="Rectangle 4"/>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a:p>
          </p:txBody>
        </p:sp>
        <p:sp>
          <p:nvSpPr>
            <p:cNvPr id="11271" name="Rectangle 5"/>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a:p>
          </p:txBody>
        </p:sp>
      </p:grpSp>
      <p:sp>
        <p:nvSpPr>
          <p:cNvPr id="11268" name="Rectangle 7"/>
          <p:cNvSpPr>
            <a:spLocks noChangeArrowheads="1"/>
          </p:cNvSpPr>
          <p:nvPr/>
        </p:nvSpPr>
        <p:spPr bwMode="auto">
          <a:xfrm>
            <a:off x="3124200" y="381000"/>
            <a:ext cx="2895600" cy="476250"/>
          </a:xfrm>
          <a:prstGeom prst="rect">
            <a:avLst/>
          </a:prstGeom>
          <a:noFill/>
          <a:ln w="9525">
            <a:noFill/>
            <a:miter lim="800000"/>
            <a:headEnd/>
            <a:tailEnd/>
          </a:ln>
        </p:spPr>
        <p:txBody>
          <a:bodyPr/>
          <a:lstStyle/>
          <a:p>
            <a:pPr algn="ctr"/>
            <a:r>
              <a:rPr lang="en-US" sz="2000" b="1"/>
              <a:t>Diagnosis</a:t>
            </a:r>
          </a:p>
        </p:txBody>
      </p:sp>
      <p:pic>
        <p:nvPicPr>
          <p:cNvPr id="11269" name="Picture 8" descr="icf_logo4"/>
          <p:cNvPicPr>
            <a:picLocks noChangeAspect="1" noChangeArrowheads="1"/>
          </p:cNvPicPr>
          <p:nvPr/>
        </p:nvPicPr>
        <p:blipFill>
          <a:blip r:embed="rId2" cstate="print"/>
          <a:srcRect/>
          <a:stretch>
            <a:fillRect/>
          </a:stretch>
        </p:blipFill>
        <p:spPr bwMode="auto">
          <a:xfrm>
            <a:off x="5029200" y="5638800"/>
            <a:ext cx="4000500" cy="1104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228600" y="-1209322"/>
            <a:ext cx="8686800" cy="8463855"/>
          </a:xfrm>
          <a:noFill/>
        </p:spPr>
        <p:txBody>
          <a:bodyPr>
            <a:spAutoFit/>
          </a:bodyPr>
          <a:lstStyle/>
          <a:p>
            <a:pPr algn="l" eaLnBrk="1" hangingPunct="1"/>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err="1" smtClean="0">
                <a:solidFill>
                  <a:srgbClr val="870401"/>
                </a:solidFill>
              </a:rPr>
              <a:t>Bavetta</a:t>
            </a:r>
            <a:r>
              <a:rPr lang="en-US" sz="1600" b="1" dirty="0" smtClean="0">
                <a:solidFill>
                  <a:srgbClr val="870401"/>
                </a:solidFill>
              </a:rPr>
              <a:t> S et al: Brain injury without head injury after multiple trauma.  Brain Inj. 9(6): 635-9, 1995.</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err="1" smtClean="0">
                <a:solidFill>
                  <a:srgbClr val="870401"/>
                </a:solidFill>
              </a:rPr>
              <a:t>Parizel</a:t>
            </a:r>
            <a:r>
              <a:rPr lang="en-US" sz="1600" b="1" dirty="0" smtClean="0">
                <a:solidFill>
                  <a:srgbClr val="870401"/>
                </a:solidFill>
              </a:rPr>
              <a:t> PM et al: Early diagnosis of cerebral fat embolism syndrome by diffusion-weighed MRI (</a:t>
            </a:r>
            <a:r>
              <a:rPr lang="en-US" sz="1600" b="1" dirty="0" err="1" smtClean="0">
                <a:solidFill>
                  <a:srgbClr val="870401"/>
                </a:solidFill>
              </a:rPr>
              <a:t>starfield</a:t>
            </a:r>
            <a:r>
              <a:rPr lang="en-US" sz="1600" b="1" dirty="0" smtClean="0">
                <a:solidFill>
                  <a:srgbClr val="870401"/>
                </a:solidFill>
              </a:rPr>
              <a:t> pattern). Stroke.  32(12):2942-4, 2001.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hlinkClick r:id="rId2"/>
              </a:rPr>
              <a:t> www.statdx.com</a:t>
            </a: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err="1" smtClean="0">
                <a:solidFill>
                  <a:srgbClr val="870401"/>
                </a:solidFill>
              </a:rPr>
              <a:t>Yousem</a:t>
            </a:r>
            <a:r>
              <a:rPr lang="en-US" sz="1600" b="1" dirty="0" smtClean="0">
                <a:solidFill>
                  <a:srgbClr val="870401"/>
                </a:solidFill>
              </a:rPr>
              <a:t> DM et al: The Requisites: </a:t>
            </a:r>
            <a:r>
              <a:rPr lang="en-US" sz="1600" b="1" dirty="0" err="1" smtClean="0">
                <a:solidFill>
                  <a:srgbClr val="870401"/>
                </a:solidFill>
              </a:rPr>
              <a:t>Neuroradiology</a:t>
            </a:r>
            <a:r>
              <a:rPr lang="en-US" sz="1600" b="1" dirty="0" smtClean="0">
                <a:solidFill>
                  <a:srgbClr val="870401"/>
                </a:solidFill>
              </a:rPr>
              <a:t>.  3</a:t>
            </a:r>
            <a:r>
              <a:rPr lang="en-US" sz="1600" b="1" baseline="30000" dirty="0" smtClean="0">
                <a:solidFill>
                  <a:srgbClr val="870401"/>
                </a:solidFill>
              </a:rPr>
              <a:t>rd</a:t>
            </a:r>
            <a:r>
              <a:rPr lang="en-US" sz="1600" b="1" dirty="0" smtClean="0">
                <a:solidFill>
                  <a:srgbClr val="870401"/>
                </a:solidFill>
              </a:rPr>
              <a:t> edition: 571-571, 2010.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endParaRPr lang="en-US" sz="1600" b="1" dirty="0" smtClean="0">
              <a:solidFill>
                <a:srgbClr val="870401"/>
              </a:solidFill>
            </a:endParaRPr>
          </a:p>
        </p:txBody>
      </p:sp>
      <p:grpSp>
        <p:nvGrpSpPr>
          <p:cNvPr id="12291" name="Group 3"/>
          <p:cNvGrpSpPr>
            <a:grpSpLocks/>
          </p:cNvGrpSpPr>
          <p:nvPr/>
        </p:nvGrpSpPr>
        <p:grpSpPr bwMode="auto">
          <a:xfrm>
            <a:off x="0" y="0"/>
            <a:ext cx="9144000" cy="6858000"/>
            <a:chOff x="0" y="0"/>
            <a:chExt cx="5760" cy="4320"/>
          </a:xfrm>
        </p:grpSpPr>
        <p:sp>
          <p:nvSpPr>
            <p:cNvPr id="12294" name="Rectangle 4"/>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a:p>
          </p:txBody>
        </p:sp>
        <p:sp>
          <p:nvSpPr>
            <p:cNvPr id="12295" name="Rectangle 5"/>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a:p>
          </p:txBody>
        </p:sp>
      </p:grpSp>
      <p:sp>
        <p:nvSpPr>
          <p:cNvPr id="12292" name="Rectangle 6"/>
          <p:cNvSpPr>
            <a:spLocks noChangeArrowheads="1"/>
          </p:cNvSpPr>
          <p:nvPr/>
        </p:nvSpPr>
        <p:spPr bwMode="auto">
          <a:xfrm>
            <a:off x="3124200" y="381000"/>
            <a:ext cx="2895600" cy="476250"/>
          </a:xfrm>
          <a:prstGeom prst="rect">
            <a:avLst/>
          </a:prstGeom>
          <a:noFill/>
          <a:ln w="9525">
            <a:noFill/>
            <a:miter lim="800000"/>
            <a:headEnd/>
            <a:tailEnd/>
          </a:ln>
        </p:spPr>
        <p:txBody>
          <a:bodyPr/>
          <a:lstStyle/>
          <a:p>
            <a:pPr algn="ctr"/>
            <a:r>
              <a:rPr lang="en-US" sz="2000" b="1"/>
              <a:t>References</a:t>
            </a:r>
          </a:p>
        </p:txBody>
      </p:sp>
      <p:pic>
        <p:nvPicPr>
          <p:cNvPr id="12293" name="Picture 7" descr="icf_logo4"/>
          <p:cNvPicPr>
            <a:picLocks noChangeAspect="1" noChangeArrowheads="1"/>
          </p:cNvPicPr>
          <p:nvPr/>
        </p:nvPicPr>
        <p:blipFill>
          <a:blip r:embed="rId3" cstate="print"/>
          <a:srcRect/>
          <a:stretch>
            <a:fillRect/>
          </a:stretch>
        </p:blipFill>
        <p:spPr bwMode="auto">
          <a:xfrm>
            <a:off x="5029200" y="5638800"/>
            <a:ext cx="4000500" cy="1104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5122" name="Rectangle 4"/>
          <p:cNvSpPr>
            <a:spLocks noGrp="1" noChangeArrowheads="1"/>
          </p:cNvSpPr>
          <p:nvPr>
            <p:ph type="title" idx="4294967295"/>
          </p:nvPr>
        </p:nvSpPr>
        <p:spPr>
          <a:xfrm>
            <a:off x="457200" y="304800"/>
            <a:ext cx="8229600" cy="533400"/>
          </a:xfrm>
          <a:noFill/>
        </p:spPr>
        <p:txBody>
          <a:bodyPr/>
          <a:lstStyle/>
          <a:p>
            <a:pPr eaLnBrk="1" hangingPunct="1"/>
            <a:r>
              <a:rPr lang="en-US" sz="2000" b="1" dirty="0" smtClean="0"/>
              <a:t>Case History</a:t>
            </a:r>
          </a:p>
        </p:txBody>
      </p:sp>
      <p:sp>
        <p:nvSpPr>
          <p:cNvPr id="5123" name="Rectangle 5"/>
          <p:cNvSpPr>
            <a:spLocks noGrp="1" noChangeArrowheads="1"/>
          </p:cNvSpPr>
          <p:nvPr>
            <p:ph type="body" idx="4294967295"/>
          </p:nvPr>
        </p:nvSpPr>
        <p:spPr>
          <a:xfrm>
            <a:off x="381000" y="1219200"/>
            <a:ext cx="8229600" cy="4267200"/>
          </a:xfrm>
          <a:noFill/>
        </p:spPr>
        <p:txBody>
          <a:bodyPr/>
          <a:lstStyle/>
          <a:p>
            <a:pPr eaLnBrk="1" hangingPunct="1">
              <a:buFontTx/>
              <a:buNone/>
            </a:pPr>
            <a:r>
              <a:rPr lang="en-US" sz="1600" b="1" dirty="0" smtClean="0">
                <a:solidFill>
                  <a:srgbClr val="870401"/>
                </a:solidFill>
              </a:rPr>
              <a:t>60 year-old male status post multiple motor vehicle collisions with multiple orthopedic injuries with mental status change after ORIF.</a:t>
            </a:r>
          </a:p>
          <a:p>
            <a:pPr eaLnBrk="1" hangingPunct="1"/>
            <a:endParaRPr lang="en-US" sz="1600" b="1" dirty="0" smtClean="0">
              <a:solidFill>
                <a:srgbClr val="870401"/>
              </a:solidFill>
            </a:endParaRPr>
          </a:p>
        </p:txBody>
      </p:sp>
      <p:grpSp>
        <p:nvGrpSpPr>
          <p:cNvPr id="5124" name="Group 6"/>
          <p:cNvGrpSpPr>
            <a:grpSpLocks/>
          </p:cNvGrpSpPr>
          <p:nvPr/>
        </p:nvGrpSpPr>
        <p:grpSpPr bwMode="auto">
          <a:xfrm>
            <a:off x="0" y="0"/>
            <a:ext cx="9144000" cy="6858000"/>
            <a:chOff x="0" y="0"/>
            <a:chExt cx="5760" cy="4320"/>
          </a:xfrm>
        </p:grpSpPr>
        <p:sp>
          <p:nvSpPr>
            <p:cNvPr id="5126" name="Rectangle 7"/>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a:p>
          </p:txBody>
        </p:sp>
        <p:sp>
          <p:nvSpPr>
            <p:cNvPr id="5127" name="Rectangle 8"/>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a:p>
          </p:txBody>
        </p:sp>
      </p:grpSp>
      <p:pic>
        <p:nvPicPr>
          <p:cNvPr id="5125" name="Picture 9" descr="icf_logo4"/>
          <p:cNvPicPr>
            <a:picLocks noChangeAspect="1" noChangeArrowheads="1"/>
          </p:cNvPicPr>
          <p:nvPr/>
        </p:nvPicPr>
        <p:blipFill>
          <a:blip r:embed="rId2" cstate="print"/>
          <a:srcRect/>
          <a:stretch>
            <a:fillRect/>
          </a:stretch>
        </p:blipFill>
        <p:spPr bwMode="auto">
          <a:xfrm>
            <a:off x="5029200" y="5638800"/>
            <a:ext cx="4000500" cy="1104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170" name="Text Box 3"/>
          <p:cNvSpPr txBox="1">
            <a:spLocks noChangeArrowheads="1"/>
          </p:cNvSpPr>
          <p:nvPr/>
        </p:nvSpPr>
        <p:spPr bwMode="auto">
          <a:xfrm>
            <a:off x="762000" y="762000"/>
            <a:ext cx="7543800" cy="2702278"/>
          </a:xfrm>
          <a:prstGeom prst="rect">
            <a:avLst/>
          </a:prstGeom>
          <a:noFill/>
          <a:ln w="9525">
            <a:noFill/>
            <a:miter lim="800000"/>
            <a:headEnd/>
            <a:tailEnd/>
          </a:ln>
        </p:spPr>
        <p:txBody>
          <a:bodyPr>
            <a:spAutoFit/>
          </a:bodyPr>
          <a:lstStyle/>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p:txBody>
      </p:sp>
      <p:grpSp>
        <p:nvGrpSpPr>
          <p:cNvPr id="7171" name="Group 4"/>
          <p:cNvGrpSpPr>
            <a:grpSpLocks/>
          </p:cNvGrpSpPr>
          <p:nvPr/>
        </p:nvGrpSpPr>
        <p:grpSpPr bwMode="auto">
          <a:xfrm>
            <a:off x="0" y="0"/>
            <a:ext cx="9144000" cy="6858000"/>
            <a:chOff x="0" y="0"/>
            <a:chExt cx="5760" cy="4320"/>
          </a:xfrm>
        </p:grpSpPr>
        <p:sp>
          <p:nvSpPr>
            <p:cNvPr id="7173" name="Rectangle 5"/>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a:p>
          </p:txBody>
        </p:sp>
        <p:sp>
          <p:nvSpPr>
            <p:cNvPr id="7174" name="Rectangle 6"/>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a:p>
          </p:txBody>
        </p:sp>
      </p:grpSp>
      <p:sp>
        <p:nvSpPr>
          <p:cNvPr id="7172" name="Text Box 7"/>
          <p:cNvSpPr txBox="1">
            <a:spLocks noChangeArrowheads="1"/>
          </p:cNvSpPr>
          <p:nvPr/>
        </p:nvSpPr>
        <p:spPr bwMode="auto">
          <a:xfrm>
            <a:off x="1752600" y="0"/>
            <a:ext cx="5992346" cy="400110"/>
          </a:xfrm>
          <a:prstGeom prst="rect">
            <a:avLst/>
          </a:prstGeom>
          <a:noFill/>
          <a:ln w="9525">
            <a:noFill/>
            <a:miter lim="800000"/>
            <a:headEnd/>
            <a:tailEnd/>
          </a:ln>
        </p:spPr>
        <p:txBody>
          <a:bodyPr wrap="none">
            <a:spAutoFit/>
          </a:bodyPr>
          <a:lstStyle/>
          <a:p>
            <a:r>
              <a:rPr lang="en-US" sz="2000" b="1" dirty="0">
                <a:solidFill>
                  <a:schemeClr val="bg1"/>
                </a:solidFill>
              </a:rPr>
              <a:t>Radiological </a:t>
            </a:r>
            <a:r>
              <a:rPr lang="en-US" sz="2000" b="1" dirty="0" smtClean="0">
                <a:solidFill>
                  <a:schemeClr val="bg1"/>
                </a:solidFill>
              </a:rPr>
              <a:t>Presentations: Initial Presentation.</a:t>
            </a:r>
            <a:endParaRPr lang="en-US" sz="2000" b="1" dirty="0">
              <a:solidFill>
                <a:schemeClr val="bg1"/>
              </a:solidFill>
            </a:endParaRPr>
          </a:p>
        </p:txBody>
      </p:sp>
      <p:pic>
        <p:nvPicPr>
          <p:cNvPr id="7" name="Picture 6" descr="xray1.jpg"/>
          <p:cNvPicPr>
            <a:picLocks noChangeAspect="1"/>
          </p:cNvPicPr>
          <p:nvPr/>
        </p:nvPicPr>
        <p:blipFill>
          <a:blip r:embed="rId2" cstate="print"/>
          <a:stretch>
            <a:fillRect/>
          </a:stretch>
        </p:blipFill>
        <p:spPr>
          <a:xfrm>
            <a:off x="228600" y="685800"/>
            <a:ext cx="2378529" cy="2895600"/>
          </a:xfrm>
          <a:prstGeom prst="rect">
            <a:avLst/>
          </a:prstGeom>
        </p:spPr>
      </p:pic>
      <p:pic>
        <p:nvPicPr>
          <p:cNvPr id="8" name="Picture 7" descr="xray2.jpg"/>
          <p:cNvPicPr>
            <a:picLocks noChangeAspect="1"/>
          </p:cNvPicPr>
          <p:nvPr/>
        </p:nvPicPr>
        <p:blipFill>
          <a:blip r:embed="rId3" cstate="print"/>
          <a:stretch>
            <a:fillRect/>
          </a:stretch>
        </p:blipFill>
        <p:spPr>
          <a:xfrm>
            <a:off x="5791200" y="533400"/>
            <a:ext cx="2533650" cy="3084444"/>
          </a:xfrm>
          <a:prstGeom prst="rect">
            <a:avLst/>
          </a:prstGeom>
        </p:spPr>
      </p:pic>
      <p:pic>
        <p:nvPicPr>
          <p:cNvPr id="10" name="Picture 9" descr="ser012img01001.jpg"/>
          <p:cNvPicPr>
            <a:picLocks noChangeAspect="1"/>
          </p:cNvPicPr>
          <p:nvPr/>
        </p:nvPicPr>
        <p:blipFill>
          <a:blip r:embed="rId4" cstate="print"/>
          <a:stretch>
            <a:fillRect/>
          </a:stretch>
        </p:blipFill>
        <p:spPr>
          <a:xfrm>
            <a:off x="1600200" y="3733800"/>
            <a:ext cx="5088835" cy="2590799"/>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170" name="Text Box 3"/>
          <p:cNvSpPr txBox="1">
            <a:spLocks noChangeArrowheads="1"/>
          </p:cNvSpPr>
          <p:nvPr/>
        </p:nvSpPr>
        <p:spPr bwMode="auto">
          <a:xfrm>
            <a:off x="838200" y="762000"/>
            <a:ext cx="7543800" cy="2702278"/>
          </a:xfrm>
          <a:prstGeom prst="rect">
            <a:avLst/>
          </a:prstGeom>
          <a:noFill/>
          <a:ln w="9525">
            <a:noFill/>
            <a:miter lim="800000"/>
            <a:headEnd/>
            <a:tailEnd/>
          </a:ln>
        </p:spPr>
        <p:txBody>
          <a:bodyPr>
            <a:spAutoFit/>
          </a:bodyPr>
          <a:lstStyle/>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p:txBody>
      </p:sp>
      <p:grpSp>
        <p:nvGrpSpPr>
          <p:cNvPr id="2" name="Group 4"/>
          <p:cNvGrpSpPr>
            <a:grpSpLocks/>
          </p:cNvGrpSpPr>
          <p:nvPr/>
        </p:nvGrpSpPr>
        <p:grpSpPr bwMode="auto">
          <a:xfrm>
            <a:off x="0" y="0"/>
            <a:ext cx="9144000" cy="6858000"/>
            <a:chOff x="0" y="0"/>
            <a:chExt cx="5760" cy="4320"/>
          </a:xfrm>
        </p:grpSpPr>
        <p:sp>
          <p:nvSpPr>
            <p:cNvPr id="7173" name="Rectangle 5"/>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a:p>
          </p:txBody>
        </p:sp>
        <p:sp>
          <p:nvSpPr>
            <p:cNvPr id="7174" name="Rectangle 6"/>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a:p>
          </p:txBody>
        </p:sp>
      </p:grpSp>
      <p:sp>
        <p:nvSpPr>
          <p:cNvPr id="7172" name="Text Box 7"/>
          <p:cNvSpPr txBox="1">
            <a:spLocks noChangeArrowheads="1"/>
          </p:cNvSpPr>
          <p:nvPr/>
        </p:nvSpPr>
        <p:spPr bwMode="auto">
          <a:xfrm>
            <a:off x="1447800" y="304800"/>
            <a:ext cx="5907386" cy="400110"/>
          </a:xfrm>
          <a:prstGeom prst="rect">
            <a:avLst/>
          </a:prstGeom>
          <a:noFill/>
          <a:ln w="9525">
            <a:noFill/>
            <a:miter lim="800000"/>
            <a:headEnd/>
            <a:tailEnd/>
          </a:ln>
        </p:spPr>
        <p:txBody>
          <a:bodyPr wrap="none">
            <a:spAutoFit/>
          </a:bodyPr>
          <a:lstStyle/>
          <a:p>
            <a:r>
              <a:rPr lang="en-US" sz="2000" b="1" dirty="0">
                <a:solidFill>
                  <a:schemeClr val="bg1"/>
                </a:solidFill>
              </a:rPr>
              <a:t>Radiological </a:t>
            </a:r>
            <a:r>
              <a:rPr lang="en-US" sz="2000" b="1" dirty="0" smtClean="0">
                <a:solidFill>
                  <a:schemeClr val="bg1"/>
                </a:solidFill>
              </a:rPr>
              <a:t>Presentations: Initial presentation</a:t>
            </a:r>
            <a:endParaRPr lang="en-US" sz="2000" b="1" dirty="0">
              <a:solidFill>
                <a:schemeClr val="bg1"/>
              </a:solidFill>
            </a:endParaRPr>
          </a:p>
        </p:txBody>
      </p:sp>
      <p:pic>
        <p:nvPicPr>
          <p:cNvPr id="7" name="Picture 6" descr="ct1a.jpg"/>
          <p:cNvPicPr>
            <a:picLocks noChangeAspect="1"/>
          </p:cNvPicPr>
          <p:nvPr/>
        </p:nvPicPr>
        <p:blipFill>
          <a:blip r:embed="rId2" cstate="print"/>
          <a:stretch>
            <a:fillRect/>
          </a:stretch>
        </p:blipFill>
        <p:spPr>
          <a:xfrm>
            <a:off x="228600" y="1600200"/>
            <a:ext cx="3200400" cy="3200400"/>
          </a:xfrm>
          <a:prstGeom prst="rect">
            <a:avLst/>
          </a:prstGeom>
        </p:spPr>
      </p:pic>
      <p:pic>
        <p:nvPicPr>
          <p:cNvPr id="8" name="Picture 7" descr="ct1b.jpg"/>
          <p:cNvPicPr>
            <a:picLocks noChangeAspect="1"/>
          </p:cNvPicPr>
          <p:nvPr/>
        </p:nvPicPr>
        <p:blipFill>
          <a:blip r:embed="rId3" cstate="print"/>
          <a:stretch>
            <a:fillRect/>
          </a:stretch>
        </p:blipFill>
        <p:spPr>
          <a:xfrm>
            <a:off x="2819400" y="1600200"/>
            <a:ext cx="2971800" cy="2971800"/>
          </a:xfrm>
          <a:prstGeom prst="rect">
            <a:avLst/>
          </a:prstGeom>
        </p:spPr>
      </p:pic>
      <p:pic>
        <p:nvPicPr>
          <p:cNvPr id="9" name="Picture 8" descr="ct1c.jpg"/>
          <p:cNvPicPr>
            <a:picLocks noChangeAspect="1"/>
          </p:cNvPicPr>
          <p:nvPr/>
        </p:nvPicPr>
        <p:blipFill>
          <a:blip r:embed="rId4" cstate="print"/>
          <a:stretch>
            <a:fillRect/>
          </a:stretch>
        </p:blipFill>
        <p:spPr>
          <a:xfrm>
            <a:off x="5257800" y="1371600"/>
            <a:ext cx="3505200" cy="35052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170" name="Text Box 3"/>
          <p:cNvSpPr txBox="1">
            <a:spLocks noChangeArrowheads="1"/>
          </p:cNvSpPr>
          <p:nvPr/>
        </p:nvSpPr>
        <p:spPr bwMode="auto">
          <a:xfrm>
            <a:off x="914400" y="762000"/>
            <a:ext cx="7543800" cy="2702278"/>
          </a:xfrm>
          <a:prstGeom prst="rect">
            <a:avLst/>
          </a:prstGeom>
          <a:noFill/>
          <a:ln w="9525">
            <a:noFill/>
            <a:miter lim="800000"/>
            <a:headEnd/>
            <a:tailEnd/>
          </a:ln>
        </p:spPr>
        <p:txBody>
          <a:bodyPr>
            <a:spAutoFit/>
          </a:bodyPr>
          <a:lstStyle/>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p:txBody>
      </p:sp>
      <p:grpSp>
        <p:nvGrpSpPr>
          <p:cNvPr id="2" name="Group 4"/>
          <p:cNvGrpSpPr>
            <a:grpSpLocks/>
          </p:cNvGrpSpPr>
          <p:nvPr/>
        </p:nvGrpSpPr>
        <p:grpSpPr bwMode="auto">
          <a:xfrm>
            <a:off x="0" y="0"/>
            <a:ext cx="9144000" cy="6858000"/>
            <a:chOff x="0" y="0"/>
            <a:chExt cx="5760" cy="4320"/>
          </a:xfrm>
        </p:grpSpPr>
        <p:sp>
          <p:nvSpPr>
            <p:cNvPr id="7173" name="Rectangle 5"/>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a:p>
          </p:txBody>
        </p:sp>
        <p:sp>
          <p:nvSpPr>
            <p:cNvPr id="7174" name="Rectangle 6"/>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a:p>
          </p:txBody>
        </p:sp>
      </p:grpSp>
      <p:sp>
        <p:nvSpPr>
          <p:cNvPr id="7172" name="Text Box 7"/>
          <p:cNvSpPr txBox="1">
            <a:spLocks noChangeArrowheads="1"/>
          </p:cNvSpPr>
          <p:nvPr/>
        </p:nvSpPr>
        <p:spPr bwMode="auto">
          <a:xfrm>
            <a:off x="1981200" y="381000"/>
            <a:ext cx="4932016" cy="400110"/>
          </a:xfrm>
          <a:prstGeom prst="rect">
            <a:avLst/>
          </a:prstGeom>
          <a:noFill/>
          <a:ln w="9525">
            <a:noFill/>
            <a:miter lim="800000"/>
            <a:headEnd/>
            <a:tailEnd/>
          </a:ln>
        </p:spPr>
        <p:txBody>
          <a:bodyPr wrap="square">
            <a:spAutoFit/>
          </a:bodyPr>
          <a:lstStyle/>
          <a:p>
            <a:r>
              <a:rPr lang="en-US" sz="2000" b="1" dirty="0">
                <a:solidFill>
                  <a:schemeClr val="bg1"/>
                </a:solidFill>
              </a:rPr>
              <a:t>Radiological </a:t>
            </a:r>
            <a:r>
              <a:rPr lang="en-US" sz="2000" b="1" dirty="0" smtClean="0">
                <a:solidFill>
                  <a:schemeClr val="bg1"/>
                </a:solidFill>
              </a:rPr>
              <a:t>Presentations: post ORIF</a:t>
            </a:r>
            <a:endParaRPr lang="en-US" sz="2000" b="1" dirty="0">
              <a:solidFill>
                <a:schemeClr val="bg1"/>
              </a:solidFill>
            </a:endParaRPr>
          </a:p>
        </p:txBody>
      </p:sp>
      <p:pic>
        <p:nvPicPr>
          <p:cNvPr id="7" name="Picture 6" descr="ct2.jpg"/>
          <p:cNvPicPr>
            <a:picLocks noChangeAspect="1"/>
          </p:cNvPicPr>
          <p:nvPr/>
        </p:nvPicPr>
        <p:blipFill>
          <a:blip r:embed="rId2" cstate="print"/>
          <a:stretch>
            <a:fillRect/>
          </a:stretch>
        </p:blipFill>
        <p:spPr>
          <a:xfrm>
            <a:off x="2133600" y="1219200"/>
            <a:ext cx="4876800" cy="48768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170" name="Text Box 3"/>
          <p:cNvSpPr txBox="1">
            <a:spLocks noChangeArrowheads="1"/>
          </p:cNvSpPr>
          <p:nvPr/>
        </p:nvSpPr>
        <p:spPr bwMode="auto">
          <a:xfrm>
            <a:off x="914400" y="762000"/>
            <a:ext cx="7543800" cy="2997744"/>
          </a:xfrm>
          <a:prstGeom prst="rect">
            <a:avLst/>
          </a:prstGeom>
          <a:noFill/>
          <a:ln w="9525">
            <a:noFill/>
            <a:miter lim="800000"/>
            <a:headEnd/>
            <a:tailEnd/>
          </a:ln>
        </p:spPr>
        <p:txBody>
          <a:bodyPr>
            <a:spAutoFit/>
          </a:bodyPr>
          <a:lstStyle/>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p:txBody>
      </p:sp>
      <p:grpSp>
        <p:nvGrpSpPr>
          <p:cNvPr id="2" name="Group 4"/>
          <p:cNvGrpSpPr>
            <a:grpSpLocks/>
          </p:cNvGrpSpPr>
          <p:nvPr/>
        </p:nvGrpSpPr>
        <p:grpSpPr bwMode="auto">
          <a:xfrm>
            <a:off x="0" y="0"/>
            <a:ext cx="9144000" cy="6858000"/>
            <a:chOff x="0" y="0"/>
            <a:chExt cx="5760" cy="4320"/>
          </a:xfrm>
        </p:grpSpPr>
        <p:sp>
          <p:nvSpPr>
            <p:cNvPr id="7173" name="Rectangle 5"/>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a:p>
          </p:txBody>
        </p:sp>
        <p:sp>
          <p:nvSpPr>
            <p:cNvPr id="7174" name="Rectangle 6"/>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a:p>
          </p:txBody>
        </p:sp>
      </p:grpSp>
      <p:sp>
        <p:nvSpPr>
          <p:cNvPr id="7172" name="Text Box 7"/>
          <p:cNvSpPr txBox="1">
            <a:spLocks noChangeArrowheads="1"/>
          </p:cNvSpPr>
          <p:nvPr/>
        </p:nvSpPr>
        <p:spPr bwMode="auto">
          <a:xfrm>
            <a:off x="2286000" y="152400"/>
            <a:ext cx="4855816" cy="400110"/>
          </a:xfrm>
          <a:prstGeom prst="rect">
            <a:avLst/>
          </a:prstGeom>
          <a:noFill/>
          <a:ln w="9525">
            <a:noFill/>
            <a:miter lim="800000"/>
            <a:headEnd/>
            <a:tailEnd/>
          </a:ln>
        </p:spPr>
        <p:txBody>
          <a:bodyPr wrap="none">
            <a:spAutoFit/>
          </a:bodyPr>
          <a:lstStyle/>
          <a:p>
            <a:r>
              <a:rPr lang="en-US" sz="2000" b="1" dirty="0">
                <a:solidFill>
                  <a:schemeClr val="bg1"/>
                </a:solidFill>
              </a:rPr>
              <a:t>Radiological </a:t>
            </a:r>
            <a:r>
              <a:rPr lang="en-US" sz="2000" b="1" dirty="0" smtClean="0">
                <a:solidFill>
                  <a:schemeClr val="bg1"/>
                </a:solidFill>
              </a:rPr>
              <a:t>Presentations: post ORIF</a:t>
            </a:r>
            <a:endParaRPr lang="en-US" sz="2000" b="1" dirty="0">
              <a:solidFill>
                <a:schemeClr val="bg1"/>
              </a:solidFill>
            </a:endParaRPr>
          </a:p>
        </p:txBody>
      </p:sp>
      <p:pic>
        <p:nvPicPr>
          <p:cNvPr id="7" name="Picture 6" descr="mri1.jpg"/>
          <p:cNvPicPr>
            <a:picLocks noChangeAspect="1"/>
          </p:cNvPicPr>
          <p:nvPr/>
        </p:nvPicPr>
        <p:blipFill>
          <a:blip r:embed="rId2" cstate="print"/>
          <a:stretch>
            <a:fillRect/>
          </a:stretch>
        </p:blipFill>
        <p:spPr>
          <a:xfrm>
            <a:off x="228600" y="838200"/>
            <a:ext cx="2209800" cy="2209800"/>
          </a:xfrm>
          <a:prstGeom prst="rect">
            <a:avLst/>
          </a:prstGeom>
        </p:spPr>
      </p:pic>
      <p:pic>
        <p:nvPicPr>
          <p:cNvPr id="8" name="Picture 7" descr="mri1a.jpg"/>
          <p:cNvPicPr>
            <a:picLocks noChangeAspect="1"/>
          </p:cNvPicPr>
          <p:nvPr/>
        </p:nvPicPr>
        <p:blipFill>
          <a:blip r:embed="rId3" cstate="print"/>
          <a:stretch>
            <a:fillRect/>
          </a:stretch>
        </p:blipFill>
        <p:spPr>
          <a:xfrm>
            <a:off x="2438400" y="838200"/>
            <a:ext cx="2209800" cy="2209800"/>
          </a:xfrm>
          <a:prstGeom prst="rect">
            <a:avLst/>
          </a:prstGeom>
        </p:spPr>
      </p:pic>
      <p:pic>
        <p:nvPicPr>
          <p:cNvPr id="9" name="Picture 8" descr="mri1b.jpg"/>
          <p:cNvPicPr>
            <a:picLocks noChangeAspect="1"/>
          </p:cNvPicPr>
          <p:nvPr/>
        </p:nvPicPr>
        <p:blipFill>
          <a:blip r:embed="rId4" cstate="print"/>
          <a:stretch>
            <a:fillRect/>
          </a:stretch>
        </p:blipFill>
        <p:spPr>
          <a:xfrm>
            <a:off x="4648200" y="838200"/>
            <a:ext cx="2209800" cy="2209800"/>
          </a:xfrm>
          <a:prstGeom prst="rect">
            <a:avLst/>
          </a:prstGeom>
        </p:spPr>
      </p:pic>
      <p:pic>
        <p:nvPicPr>
          <p:cNvPr id="10" name="Picture 9" descr="mri1c.jpg"/>
          <p:cNvPicPr>
            <a:picLocks noChangeAspect="1"/>
          </p:cNvPicPr>
          <p:nvPr/>
        </p:nvPicPr>
        <p:blipFill>
          <a:blip r:embed="rId5" cstate="print"/>
          <a:stretch>
            <a:fillRect/>
          </a:stretch>
        </p:blipFill>
        <p:spPr>
          <a:xfrm>
            <a:off x="6781800" y="838200"/>
            <a:ext cx="2209800" cy="2209800"/>
          </a:xfrm>
          <a:prstGeom prst="rect">
            <a:avLst/>
          </a:prstGeom>
        </p:spPr>
      </p:pic>
      <p:pic>
        <p:nvPicPr>
          <p:cNvPr id="12" name="Picture 11" descr="adc2.jpg"/>
          <p:cNvPicPr>
            <a:picLocks noChangeAspect="1"/>
          </p:cNvPicPr>
          <p:nvPr/>
        </p:nvPicPr>
        <p:blipFill>
          <a:blip r:embed="rId6" cstate="print"/>
          <a:stretch>
            <a:fillRect/>
          </a:stretch>
        </p:blipFill>
        <p:spPr>
          <a:xfrm>
            <a:off x="6705600" y="3124200"/>
            <a:ext cx="2438400" cy="2438400"/>
          </a:xfrm>
          <a:prstGeom prst="rect">
            <a:avLst/>
          </a:prstGeom>
        </p:spPr>
      </p:pic>
      <p:pic>
        <p:nvPicPr>
          <p:cNvPr id="13" name="Picture 12" descr="gre1.jpg"/>
          <p:cNvPicPr>
            <a:picLocks noChangeAspect="1"/>
          </p:cNvPicPr>
          <p:nvPr/>
        </p:nvPicPr>
        <p:blipFill>
          <a:blip r:embed="rId7" cstate="print"/>
          <a:stretch>
            <a:fillRect/>
          </a:stretch>
        </p:blipFill>
        <p:spPr>
          <a:xfrm>
            <a:off x="2438400" y="3200400"/>
            <a:ext cx="2438400" cy="2438400"/>
          </a:xfrm>
          <a:prstGeom prst="rect">
            <a:avLst/>
          </a:prstGeom>
        </p:spPr>
      </p:pic>
      <p:pic>
        <p:nvPicPr>
          <p:cNvPr id="14" name="Picture 13" descr="flair.jpg"/>
          <p:cNvPicPr>
            <a:picLocks noChangeAspect="1"/>
          </p:cNvPicPr>
          <p:nvPr/>
        </p:nvPicPr>
        <p:blipFill>
          <a:blip r:embed="rId8" cstate="print"/>
          <a:stretch>
            <a:fillRect/>
          </a:stretch>
        </p:blipFill>
        <p:spPr>
          <a:xfrm>
            <a:off x="4648200" y="3276600"/>
            <a:ext cx="2286000" cy="22860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170" name="Text Box 3"/>
          <p:cNvSpPr txBox="1">
            <a:spLocks noChangeArrowheads="1"/>
          </p:cNvSpPr>
          <p:nvPr/>
        </p:nvSpPr>
        <p:spPr bwMode="auto">
          <a:xfrm>
            <a:off x="914400" y="762000"/>
            <a:ext cx="7543800" cy="2997744"/>
          </a:xfrm>
          <a:prstGeom prst="rect">
            <a:avLst/>
          </a:prstGeom>
          <a:noFill/>
          <a:ln w="9525">
            <a:noFill/>
            <a:miter lim="800000"/>
            <a:headEnd/>
            <a:tailEnd/>
          </a:ln>
        </p:spPr>
        <p:txBody>
          <a:bodyPr>
            <a:spAutoFit/>
          </a:bodyPr>
          <a:lstStyle/>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p:txBody>
      </p:sp>
      <p:grpSp>
        <p:nvGrpSpPr>
          <p:cNvPr id="2" name="Group 4"/>
          <p:cNvGrpSpPr>
            <a:grpSpLocks/>
          </p:cNvGrpSpPr>
          <p:nvPr/>
        </p:nvGrpSpPr>
        <p:grpSpPr bwMode="auto">
          <a:xfrm>
            <a:off x="0" y="0"/>
            <a:ext cx="9144000" cy="6858000"/>
            <a:chOff x="0" y="0"/>
            <a:chExt cx="5760" cy="4320"/>
          </a:xfrm>
        </p:grpSpPr>
        <p:sp>
          <p:nvSpPr>
            <p:cNvPr id="7173" name="Rectangle 5"/>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a:p>
          </p:txBody>
        </p:sp>
        <p:sp>
          <p:nvSpPr>
            <p:cNvPr id="7174" name="Rectangle 6"/>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a:p>
          </p:txBody>
        </p:sp>
      </p:grpSp>
      <p:sp>
        <p:nvSpPr>
          <p:cNvPr id="7172" name="Text Box 7"/>
          <p:cNvSpPr txBox="1">
            <a:spLocks noChangeArrowheads="1"/>
          </p:cNvSpPr>
          <p:nvPr/>
        </p:nvSpPr>
        <p:spPr bwMode="auto">
          <a:xfrm>
            <a:off x="1981200" y="228600"/>
            <a:ext cx="5367175" cy="400110"/>
          </a:xfrm>
          <a:prstGeom prst="rect">
            <a:avLst/>
          </a:prstGeom>
          <a:noFill/>
          <a:ln w="9525">
            <a:noFill/>
            <a:miter lim="800000"/>
            <a:headEnd/>
            <a:tailEnd/>
          </a:ln>
        </p:spPr>
        <p:txBody>
          <a:bodyPr wrap="none">
            <a:spAutoFit/>
          </a:bodyPr>
          <a:lstStyle/>
          <a:p>
            <a:r>
              <a:rPr lang="en-US" sz="2000" b="1" dirty="0">
                <a:solidFill>
                  <a:schemeClr val="bg1"/>
                </a:solidFill>
              </a:rPr>
              <a:t>Radiological </a:t>
            </a:r>
            <a:r>
              <a:rPr lang="en-US" sz="2000" b="1" dirty="0" smtClean="0">
                <a:solidFill>
                  <a:schemeClr val="bg1"/>
                </a:solidFill>
              </a:rPr>
              <a:t>Presentations: Follow up MRI</a:t>
            </a:r>
            <a:endParaRPr lang="en-US" sz="2000" b="1" dirty="0">
              <a:solidFill>
                <a:schemeClr val="bg1"/>
              </a:solidFill>
            </a:endParaRPr>
          </a:p>
        </p:txBody>
      </p:sp>
      <p:pic>
        <p:nvPicPr>
          <p:cNvPr id="7" name="Picture 6" descr="ser003img00020.jpg"/>
          <p:cNvPicPr>
            <a:picLocks noChangeAspect="1"/>
          </p:cNvPicPr>
          <p:nvPr/>
        </p:nvPicPr>
        <p:blipFill>
          <a:blip r:embed="rId2" cstate="print"/>
          <a:stretch>
            <a:fillRect/>
          </a:stretch>
        </p:blipFill>
        <p:spPr>
          <a:xfrm>
            <a:off x="381000" y="990600"/>
            <a:ext cx="2286000" cy="2286000"/>
          </a:xfrm>
          <a:prstGeom prst="rect">
            <a:avLst/>
          </a:prstGeom>
        </p:spPr>
      </p:pic>
      <p:pic>
        <p:nvPicPr>
          <p:cNvPr id="8" name="Picture 7" descr="ser003img00025.jpg"/>
          <p:cNvPicPr>
            <a:picLocks noChangeAspect="1"/>
          </p:cNvPicPr>
          <p:nvPr/>
        </p:nvPicPr>
        <p:blipFill>
          <a:blip r:embed="rId3" cstate="print"/>
          <a:stretch>
            <a:fillRect/>
          </a:stretch>
        </p:blipFill>
        <p:spPr>
          <a:xfrm>
            <a:off x="2971800" y="990600"/>
            <a:ext cx="2362200" cy="2362200"/>
          </a:xfrm>
          <a:prstGeom prst="rect">
            <a:avLst/>
          </a:prstGeom>
        </p:spPr>
      </p:pic>
      <p:pic>
        <p:nvPicPr>
          <p:cNvPr id="10" name="Picture 9" descr="ser003img00015.jpg"/>
          <p:cNvPicPr>
            <a:picLocks noChangeAspect="1"/>
          </p:cNvPicPr>
          <p:nvPr/>
        </p:nvPicPr>
        <p:blipFill>
          <a:blip r:embed="rId4" cstate="print"/>
          <a:stretch>
            <a:fillRect/>
          </a:stretch>
        </p:blipFill>
        <p:spPr>
          <a:xfrm>
            <a:off x="5410200" y="990600"/>
            <a:ext cx="2438400" cy="2438400"/>
          </a:xfrm>
          <a:prstGeom prst="rect">
            <a:avLst/>
          </a:prstGeom>
        </p:spPr>
      </p:pic>
      <p:pic>
        <p:nvPicPr>
          <p:cNvPr id="11" name="Picture 10" descr="ser007img00017.jpg"/>
          <p:cNvPicPr>
            <a:picLocks noChangeAspect="1"/>
          </p:cNvPicPr>
          <p:nvPr/>
        </p:nvPicPr>
        <p:blipFill>
          <a:blip r:embed="rId5" cstate="print"/>
          <a:stretch>
            <a:fillRect/>
          </a:stretch>
        </p:blipFill>
        <p:spPr>
          <a:xfrm>
            <a:off x="228600" y="3581400"/>
            <a:ext cx="2362200" cy="2362200"/>
          </a:xfrm>
          <a:prstGeom prst="rect">
            <a:avLst/>
          </a:prstGeom>
        </p:spPr>
      </p:pic>
      <p:pic>
        <p:nvPicPr>
          <p:cNvPr id="12" name="Picture 11" descr="ser007img00023.jpg"/>
          <p:cNvPicPr>
            <a:picLocks noChangeAspect="1"/>
          </p:cNvPicPr>
          <p:nvPr/>
        </p:nvPicPr>
        <p:blipFill>
          <a:blip r:embed="rId6" cstate="print"/>
          <a:stretch>
            <a:fillRect/>
          </a:stretch>
        </p:blipFill>
        <p:spPr>
          <a:xfrm>
            <a:off x="2209800" y="3581400"/>
            <a:ext cx="2438400" cy="2438400"/>
          </a:xfrm>
          <a:prstGeom prst="rect">
            <a:avLst/>
          </a:prstGeom>
        </p:spPr>
      </p:pic>
      <p:pic>
        <p:nvPicPr>
          <p:cNvPr id="14" name="Picture 13" descr="ser007img00013.jpg"/>
          <p:cNvPicPr>
            <a:picLocks noChangeAspect="1"/>
          </p:cNvPicPr>
          <p:nvPr/>
        </p:nvPicPr>
        <p:blipFill>
          <a:blip r:embed="rId7" cstate="print"/>
          <a:stretch>
            <a:fillRect/>
          </a:stretch>
        </p:blipFill>
        <p:spPr>
          <a:xfrm>
            <a:off x="4191000" y="3657600"/>
            <a:ext cx="2209800" cy="2209800"/>
          </a:xfrm>
          <a:prstGeom prst="rect">
            <a:avLst/>
          </a:prstGeom>
        </p:spPr>
      </p:pic>
      <p:pic>
        <p:nvPicPr>
          <p:cNvPr id="19" name="Picture 18" descr="ser007img00011.jpg"/>
          <p:cNvPicPr>
            <a:picLocks noChangeAspect="1"/>
          </p:cNvPicPr>
          <p:nvPr/>
        </p:nvPicPr>
        <p:blipFill>
          <a:blip r:embed="rId8" cstate="print"/>
          <a:stretch>
            <a:fillRect/>
          </a:stretch>
        </p:blipFill>
        <p:spPr>
          <a:xfrm>
            <a:off x="6172200" y="3581400"/>
            <a:ext cx="2514600" cy="25146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609600" y="1981200"/>
            <a:ext cx="7518400" cy="2923877"/>
          </a:xfrm>
          <a:prstGeom prst="rect">
            <a:avLst/>
          </a:prstGeom>
          <a:noFill/>
          <a:ln w="9525">
            <a:noFill/>
            <a:miter lim="800000"/>
            <a:headEnd/>
            <a:tailEnd/>
          </a:ln>
        </p:spPr>
        <p:txBody>
          <a:bodyPr>
            <a:spAutoFit/>
          </a:bodyPr>
          <a:lstStyle/>
          <a:p>
            <a:pPr>
              <a:spcBef>
                <a:spcPct val="50000"/>
              </a:spcBef>
              <a:buClr>
                <a:srgbClr val="E87400"/>
              </a:buClr>
              <a:buSzPct val="200000"/>
              <a:buFontTx/>
              <a:buChar char="•"/>
            </a:pPr>
            <a:r>
              <a:rPr lang="en-US" sz="1600" b="1" dirty="0">
                <a:solidFill>
                  <a:srgbClr val="9E1E00"/>
                </a:solidFill>
              </a:rPr>
              <a:t> </a:t>
            </a:r>
            <a:r>
              <a:rPr lang="en-US" sz="1600" b="1" dirty="0" smtClean="0">
                <a:solidFill>
                  <a:srgbClr val="9E1E00"/>
                </a:solidFill>
              </a:rPr>
              <a:t>Acute cerebral ischemia/infarction	</a:t>
            </a:r>
            <a:endParaRPr lang="en-US" sz="1600" b="1" dirty="0">
              <a:solidFill>
                <a:srgbClr val="9E1E00"/>
              </a:solidFill>
            </a:endParaRPr>
          </a:p>
          <a:p>
            <a:pPr>
              <a:spcBef>
                <a:spcPct val="50000"/>
              </a:spcBef>
              <a:buClr>
                <a:srgbClr val="E87400"/>
              </a:buClr>
              <a:buSzPct val="200000"/>
              <a:buFontTx/>
              <a:buChar char="•"/>
            </a:pPr>
            <a:r>
              <a:rPr lang="en-US" sz="1600" b="1" dirty="0">
                <a:solidFill>
                  <a:srgbClr val="9E1E00"/>
                </a:solidFill>
              </a:rPr>
              <a:t> </a:t>
            </a:r>
            <a:r>
              <a:rPr lang="en-US" sz="1600" b="1" dirty="0" smtClean="0">
                <a:solidFill>
                  <a:srgbClr val="9E1E00"/>
                </a:solidFill>
              </a:rPr>
              <a:t>Acute hypertensive encephalopathy (PRES)</a:t>
            </a:r>
            <a:endParaRPr lang="en-US" sz="1600" b="1" dirty="0">
              <a:solidFill>
                <a:srgbClr val="9E1E00"/>
              </a:solidFill>
            </a:endParaRPr>
          </a:p>
          <a:p>
            <a:pPr>
              <a:spcBef>
                <a:spcPct val="50000"/>
              </a:spcBef>
              <a:buClr>
                <a:srgbClr val="E87400"/>
              </a:buClr>
              <a:buSzPct val="200000"/>
              <a:buFontTx/>
              <a:buChar char="•"/>
            </a:pPr>
            <a:r>
              <a:rPr lang="en-US" sz="1600" b="1" dirty="0">
                <a:solidFill>
                  <a:srgbClr val="9E1E00"/>
                </a:solidFill>
              </a:rPr>
              <a:t> </a:t>
            </a:r>
            <a:r>
              <a:rPr lang="en-US" sz="1600" b="1" dirty="0" err="1" smtClean="0">
                <a:solidFill>
                  <a:srgbClr val="9E1E00"/>
                </a:solidFill>
              </a:rPr>
              <a:t>Vasculitis</a:t>
            </a:r>
            <a:endParaRPr lang="en-US" sz="1600" b="1" dirty="0" smtClean="0">
              <a:solidFill>
                <a:srgbClr val="9E1E00"/>
              </a:solidFill>
            </a:endParaRPr>
          </a:p>
          <a:p>
            <a:pPr>
              <a:spcBef>
                <a:spcPct val="50000"/>
              </a:spcBef>
              <a:buClr>
                <a:srgbClr val="E87400"/>
              </a:buClr>
              <a:buSzPct val="200000"/>
              <a:buFontTx/>
              <a:buChar char="•"/>
            </a:pPr>
            <a:r>
              <a:rPr lang="en-US" sz="1600" b="1" dirty="0">
                <a:solidFill>
                  <a:srgbClr val="9E1E00"/>
                </a:solidFill>
              </a:rPr>
              <a:t> </a:t>
            </a:r>
            <a:r>
              <a:rPr lang="en-US" sz="1600" b="1" dirty="0" smtClean="0">
                <a:solidFill>
                  <a:srgbClr val="9E1E00"/>
                </a:solidFill>
              </a:rPr>
              <a:t>Fat emboli with infarction</a:t>
            </a:r>
            <a:endParaRPr lang="en-US" sz="1600" b="1" dirty="0">
              <a:solidFill>
                <a:srgbClr val="9E1E00"/>
              </a:solidFill>
            </a:endParaRPr>
          </a:p>
          <a:p>
            <a:pPr>
              <a:spcBef>
                <a:spcPct val="50000"/>
              </a:spcBef>
              <a:buClr>
                <a:srgbClr val="E87400"/>
              </a:buClr>
              <a:buSzPct val="200000"/>
            </a:pPr>
            <a:endParaRPr lang="en-US" sz="1600" b="1" dirty="0">
              <a:solidFill>
                <a:srgbClr val="9E1E00"/>
              </a:solidFill>
            </a:endParaRPr>
          </a:p>
          <a:p>
            <a:pPr>
              <a:spcBef>
                <a:spcPct val="50000"/>
              </a:spcBef>
              <a:buClr>
                <a:srgbClr val="E87400"/>
              </a:buClr>
              <a:buSzPct val="200000"/>
              <a:buFontTx/>
              <a:buChar char="•"/>
            </a:pPr>
            <a:endParaRPr lang="en-US" sz="1600" b="1" dirty="0">
              <a:solidFill>
                <a:srgbClr val="9E1E00"/>
              </a:solidFill>
            </a:endParaRPr>
          </a:p>
          <a:p>
            <a:pPr>
              <a:spcBef>
                <a:spcPct val="50000"/>
              </a:spcBef>
              <a:buClr>
                <a:srgbClr val="E87400"/>
              </a:buClr>
              <a:buSzPct val="200000"/>
              <a:buFontTx/>
              <a:buChar char="•"/>
            </a:pPr>
            <a:endParaRPr lang="en-US" sz="1600" b="1" dirty="0">
              <a:solidFill>
                <a:srgbClr val="9E1E00"/>
              </a:solidFill>
            </a:endParaRPr>
          </a:p>
          <a:p>
            <a:pPr>
              <a:spcBef>
                <a:spcPct val="50000"/>
              </a:spcBef>
              <a:buClr>
                <a:srgbClr val="E87400"/>
              </a:buClr>
              <a:buSzPct val="200000"/>
              <a:buFontTx/>
              <a:buChar char="•"/>
            </a:pPr>
            <a:endParaRPr lang="en-US" sz="1600" b="1" dirty="0">
              <a:solidFill>
                <a:srgbClr val="9E1E00"/>
              </a:solidFill>
            </a:endParaRPr>
          </a:p>
        </p:txBody>
      </p:sp>
      <p:sp>
        <p:nvSpPr>
          <p:cNvPr id="8195" name="Text Box 3"/>
          <p:cNvSpPr txBox="1">
            <a:spLocks noChangeArrowheads="1"/>
          </p:cNvSpPr>
          <p:nvPr/>
        </p:nvSpPr>
        <p:spPr bwMode="auto">
          <a:xfrm>
            <a:off x="508000" y="1028700"/>
            <a:ext cx="7721600" cy="581025"/>
          </a:xfrm>
          <a:prstGeom prst="rect">
            <a:avLst/>
          </a:prstGeom>
          <a:noFill/>
          <a:ln w="9525">
            <a:noFill/>
            <a:miter lim="800000"/>
            <a:headEnd/>
            <a:tailEnd/>
          </a:ln>
        </p:spPr>
        <p:txBody>
          <a:bodyPr>
            <a:spAutoFit/>
          </a:bodyPr>
          <a:lstStyle/>
          <a:p>
            <a:pPr>
              <a:spcBef>
                <a:spcPct val="50000"/>
              </a:spcBef>
            </a:pPr>
            <a:r>
              <a:rPr lang="en-US" sz="1600" b="1"/>
              <a:t>Which one of the following is your choice for the appropriate diagnosis? </a:t>
            </a:r>
            <a:r>
              <a:rPr lang="en-US" sz="1600" b="1">
                <a:solidFill>
                  <a:srgbClr val="E87400"/>
                </a:solidFill>
              </a:rPr>
              <a:t>After your selection, go to next page.</a:t>
            </a:r>
          </a:p>
        </p:txBody>
      </p:sp>
      <p:sp>
        <p:nvSpPr>
          <p:cNvPr id="8196" name="Rectangle 4"/>
          <p:cNvSpPr>
            <a:spLocks noChangeArrowheads="1"/>
          </p:cNvSpPr>
          <p:nvPr/>
        </p:nvSpPr>
        <p:spPr bwMode="auto">
          <a:xfrm>
            <a:off x="762000" y="228600"/>
            <a:ext cx="7772400" cy="533400"/>
          </a:xfrm>
          <a:prstGeom prst="rect">
            <a:avLst/>
          </a:prstGeom>
          <a:noFill/>
          <a:ln w="9525">
            <a:noFill/>
            <a:miter lim="800000"/>
            <a:headEnd/>
            <a:tailEnd/>
          </a:ln>
        </p:spPr>
        <p:txBody>
          <a:bodyPr anchor="ctr"/>
          <a:lstStyle/>
          <a:p>
            <a:pPr algn="ctr"/>
            <a:r>
              <a:rPr lang="en-US" sz="2000" b="1"/>
              <a:t>Test Your Diagnosis</a:t>
            </a:r>
          </a:p>
        </p:txBody>
      </p:sp>
      <p:grpSp>
        <p:nvGrpSpPr>
          <p:cNvPr id="8197" name="Group 6"/>
          <p:cNvGrpSpPr>
            <a:grpSpLocks/>
          </p:cNvGrpSpPr>
          <p:nvPr/>
        </p:nvGrpSpPr>
        <p:grpSpPr bwMode="auto">
          <a:xfrm>
            <a:off x="0" y="0"/>
            <a:ext cx="9144000" cy="6858000"/>
            <a:chOff x="0" y="0"/>
            <a:chExt cx="5760" cy="4320"/>
          </a:xfrm>
        </p:grpSpPr>
        <p:sp>
          <p:nvSpPr>
            <p:cNvPr id="8199" name="Rectangle 7"/>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a:p>
          </p:txBody>
        </p:sp>
        <p:sp>
          <p:nvSpPr>
            <p:cNvPr id="8200" name="Rectangle 8"/>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a:p>
          </p:txBody>
        </p:sp>
      </p:grpSp>
      <p:pic>
        <p:nvPicPr>
          <p:cNvPr id="8198" name="Picture 9" descr="icf_logo4"/>
          <p:cNvPicPr>
            <a:picLocks noChangeAspect="1" noChangeArrowheads="1"/>
          </p:cNvPicPr>
          <p:nvPr/>
        </p:nvPicPr>
        <p:blipFill>
          <a:blip r:embed="rId2" cstate="print"/>
          <a:srcRect/>
          <a:stretch>
            <a:fillRect/>
          </a:stretch>
        </p:blipFill>
        <p:spPr bwMode="auto">
          <a:xfrm>
            <a:off x="5029200" y="5638800"/>
            <a:ext cx="4000500" cy="1104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381000" y="-1712396"/>
            <a:ext cx="8610600" cy="7971413"/>
          </a:xfrm>
          <a:noFill/>
        </p:spPr>
        <p:txBody>
          <a:bodyPr>
            <a:spAutoFit/>
          </a:bodyPr>
          <a:lstStyle/>
          <a:p>
            <a:pPr algn="l" eaLnBrk="1" hangingPunct="1"/>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-Radiographs: Comminuted right femoral </a:t>
            </a:r>
            <a:r>
              <a:rPr lang="en-US" sz="1600" b="1" dirty="0" err="1" smtClean="0">
                <a:solidFill>
                  <a:srgbClr val="870401"/>
                </a:solidFill>
              </a:rPr>
              <a:t>diaphyseal</a:t>
            </a:r>
            <a:r>
              <a:rPr lang="en-US" sz="1600" b="1" dirty="0" smtClean="0">
                <a:solidFill>
                  <a:srgbClr val="870401"/>
                </a:solidFill>
              </a:rPr>
              <a:t> </a:t>
            </a:r>
            <a:r>
              <a:rPr lang="en-US" sz="1600" b="1" dirty="0" err="1" smtClean="0">
                <a:solidFill>
                  <a:srgbClr val="870401"/>
                </a:solidFill>
              </a:rPr>
              <a:t>fracure</a:t>
            </a:r>
            <a:r>
              <a:rPr lang="en-US" sz="1600" b="1" dirty="0" smtClean="0">
                <a:solidFill>
                  <a:srgbClr val="870401"/>
                </a:solidFill>
              </a:rPr>
              <a:t> with posterior and medial displacement. Fracture through the distal femoral </a:t>
            </a:r>
            <a:r>
              <a:rPr lang="en-US" sz="1600" b="1" dirty="0" err="1" smtClean="0">
                <a:solidFill>
                  <a:srgbClr val="870401"/>
                </a:solidFill>
              </a:rPr>
              <a:t>intercondylar</a:t>
            </a:r>
            <a:r>
              <a:rPr lang="en-US" sz="1600" b="1" dirty="0" smtClean="0">
                <a:solidFill>
                  <a:srgbClr val="870401"/>
                </a:solidFill>
              </a:rPr>
              <a:t> notch. Medial/Lateral </a:t>
            </a:r>
            <a:r>
              <a:rPr lang="en-US" sz="1600" b="1" dirty="0" err="1" smtClean="0">
                <a:solidFill>
                  <a:srgbClr val="870401"/>
                </a:solidFill>
              </a:rPr>
              <a:t>tibial</a:t>
            </a:r>
            <a:r>
              <a:rPr lang="en-US" sz="1600" b="1" dirty="0" smtClean="0">
                <a:solidFill>
                  <a:srgbClr val="870401"/>
                </a:solidFill>
              </a:rPr>
              <a:t> plateau fractures.  Comminuted patellar fractures.  </a:t>
            </a:r>
            <a:r>
              <a:rPr lang="en-US" sz="1600" b="1" dirty="0" err="1" smtClean="0">
                <a:solidFill>
                  <a:srgbClr val="870401"/>
                </a:solidFill>
              </a:rPr>
              <a:t>Lipohemarthrosis</a:t>
            </a:r>
            <a:r>
              <a:rPr lang="en-US" sz="1600" b="1" dirty="0" smtClean="0">
                <a:solidFill>
                  <a:srgbClr val="870401"/>
                </a:solidFill>
              </a:rPr>
              <a:t>.</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-Initial brain CT: </a:t>
            </a:r>
            <a:r>
              <a:rPr lang="en-US" sz="1600" b="1" dirty="0" err="1" smtClean="0">
                <a:solidFill>
                  <a:srgbClr val="870401"/>
                </a:solidFill>
              </a:rPr>
              <a:t>Punctate</a:t>
            </a:r>
            <a:r>
              <a:rPr lang="en-US" sz="1600" b="1" dirty="0" smtClean="0">
                <a:solidFill>
                  <a:srgbClr val="870401"/>
                </a:solidFill>
              </a:rPr>
              <a:t> focus of increased attenuation at the gray-white interface in the right superior frontal </a:t>
            </a:r>
            <a:r>
              <a:rPr lang="en-US" sz="1600" b="1" dirty="0" err="1" smtClean="0">
                <a:solidFill>
                  <a:srgbClr val="870401"/>
                </a:solidFill>
              </a:rPr>
              <a:t>gyrus</a:t>
            </a:r>
            <a:r>
              <a:rPr lang="en-US" sz="1600" b="1" dirty="0" smtClean="0">
                <a:solidFill>
                  <a:srgbClr val="870401"/>
                </a:solidFill>
              </a:rPr>
              <a:t> represents shearing injury.  Small left frontal low-attenuation subdural collection without significant mass effect represents subdural fluid collection.</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-Follow up brain CT: Intracranial pressure monitor placement in right frontal lobe with </a:t>
            </a:r>
            <a:r>
              <a:rPr lang="en-US" sz="1600" b="1" dirty="0" err="1" smtClean="0">
                <a:solidFill>
                  <a:srgbClr val="870401"/>
                </a:solidFill>
              </a:rPr>
              <a:t>pneumocephalus</a:t>
            </a:r>
            <a:r>
              <a:rPr lang="en-US" sz="1600" b="1" dirty="0" smtClean="0">
                <a:solidFill>
                  <a:srgbClr val="870401"/>
                </a:solidFill>
              </a:rPr>
              <a:t>.  No change in injuries.</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endParaRPr lang="en-US" sz="1600" b="1" dirty="0" smtClean="0">
              <a:solidFill>
                <a:srgbClr val="870401"/>
              </a:solidFill>
            </a:endParaRPr>
          </a:p>
        </p:txBody>
      </p:sp>
      <p:sp>
        <p:nvSpPr>
          <p:cNvPr id="9220" name="Text Box 4"/>
          <p:cNvSpPr txBox="1">
            <a:spLocks noChangeArrowheads="1"/>
          </p:cNvSpPr>
          <p:nvPr/>
        </p:nvSpPr>
        <p:spPr bwMode="auto">
          <a:xfrm>
            <a:off x="381000" y="990600"/>
            <a:ext cx="1327150" cy="396875"/>
          </a:xfrm>
          <a:prstGeom prst="rect">
            <a:avLst/>
          </a:prstGeom>
          <a:noFill/>
          <a:ln w="9525">
            <a:noFill/>
            <a:miter lim="800000"/>
            <a:headEnd/>
            <a:tailEnd/>
          </a:ln>
        </p:spPr>
        <p:txBody>
          <a:bodyPr wrap="none">
            <a:spAutoFit/>
          </a:bodyPr>
          <a:lstStyle/>
          <a:p>
            <a:r>
              <a:rPr lang="en-US" sz="2000" b="1"/>
              <a:t>Findings:</a:t>
            </a:r>
          </a:p>
        </p:txBody>
      </p:sp>
      <p:sp>
        <p:nvSpPr>
          <p:cNvPr id="9221" name="Text Box 5"/>
          <p:cNvSpPr txBox="1">
            <a:spLocks noChangeArrowheads="1"/>
          </p:cNvSpPr>
          <p:nvPr/>
        </p:nvSpPr>
        <p:spPr bwMode="auto">
          <a:xfrm>
            <a:off x="762000" y="2667000"/>
            <a:ext cx="422026" cy="400110"/>
          </a:xfrm>
          <a:prstGeom prst="rect">
            <a:avLst/>
          </a:prstGeom>
          <a:noFill/>
          <a:ln w="9525">
            <a:noFill/>
            <a:miter lim="800000"/>
            <a:headEnd/>
            <a:tailEnd/>
          </a:ln>
        </p:spPr>
        <p:txBody>
          <a:bodyPr wrap="square">
            <a:spAutoFit/>
          </a:bodyPr>
          <a:lstStyle/>
          <a:p>
            <a:r>
              <a:rPr lang="en-US" sz="2000" b="1" dirty="0" smtClean="0"/>
              <a:t>:</a:t>
            </a:r>
            <a:endParaRPr lang="en-US" sz="2000" b="1" dirty="0"/>
          </a:p>
        </p:txBody>
      </p:sp>
      <p:grpSp>
        <p:nvGrpSpPr>
          <p:cNvPr id="9222" name="Group 6"/>
          <p:cNvGrpSpPr>
            <a:grpSpLocks/>
          </p:cNvGrpSpPr>
          <p:nvPr/>
        </p:nvGrpSpPr>
        <p:grpSpPr bwMode="auto">
          <a:xfrm>
            <a:off x="0" y="0"/>
            <a:ext cx="9144000" cy="6858000"/>
            <a:chOff x="0" y="0"/>
            <a:chExt cx="5760" cy="4320"/>
          </a:xfrm>
        </p:grpSpPr>
        <p:sp>
          <p:nvSpPr>
            <p:cNvPr id="9225" name="Rectangle 7"/>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a:p>
          </p:txBody>
        </p:sp>
        <p:sp>
          <p:nvSpPr>
            <p:cNvPr id="9226" name="Rectangle 8"/>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a:p>
          </p:txBody>
        </p:sp>
      </p:grpSp>
      <p:sp>
        <p:nvSpPr>
          <p:cNvPr id="9223" name="Rectangle 10"/>
          <p:cNvSpPr>
            <a:spLocks noChangeArrowheads="1"/>
          </p:cNvSpPr>
          <p:nvPr/>
        </p:nvSpPr>
        <p:spPr bwMode="auto">
          <a:xfrm>
            <a:off x="2743200" y="228600"/>
            <a:ext cx="3581400" cy="476250"/>
          </a:xfrm>
          <a:prstGeom prst="rect">
            <a:avLst/>
          </a:prstGeom>
          <a:noFill/>
          <a:ln w="9525">
            <a:noFill/>
            <a:miter lim="800000"/>
            <a:headEnd/>
            <a:tailEnd/>
          </a:ln>
        </p:spPr>
        <p:txBody>
          <a:bodyPr/>
          <a:lstStyle/>
          <a:p>
            <a:pPr algn="ctr"/>
            <a:r>
              <a:rPr lang="en-US" sz="2000" b="1"/>
              <a:t>Findings and Differentials</a:t>
            </a:r>
          </a:p>
        </p:txBody>
      </p:sp>
      <p:pic>
        <p:nvPicPr>
          <p:cNvPr id="9224" name="Picture 11" descr="icf_logo4"/>
          <p:cNvPicPr>
            <a:picLocks noChangeAspect="1" noChangeArrowheads="1"/>
          </p:cNvPicPr>
          <p:nvPr/>
        </p:nvPicPr>
        <p:blipFill>
          <a:blip r:embed="rId2" cstate="print"/>
          <a:srcRect/>
          <a:stretch>
            <a:fillRect/>
          </a:stretch>
        </p:blipFill>
        <p:spPr bwMode="auto">
          <a:xfrm>
            <a:off x="5029200" y="5638800"/>
            <a:ext cx="4000500" cy="1104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Instructions for completing case reports (03 October 2002)">
  <a:themeElements>
    <a:clrScheme name="Instructions for completing case reports (03 October 200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nstructions for completing case reports (03 October 200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nstructions for completing case reports (03 October 200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nstructions for completing case reports (03 October 200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nstructions for completing case reports (03 October 200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nstructions for completing case reports (03 October 200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nstructions for completing case reports (03 October 200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nstructions for completing case reports (03 October 200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nstructions for completing case reports (03 October 200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nstructions for completing case reports (03 October 200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nstructions for completing case reports (03 October 200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nstructions for completing case reports (03 October 200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nstructions for completing case reports (03 October 200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nstructions for completing case reports (03 October 200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619</TotalTime>
  <Words>190</Words>
  <Application>Microsoft Office PowerPoint</Application>
  <PresentationFormat>On-screen Show (4:3)</PresentationFormat>
  <Paragraphs>106</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Instructions for completing case reports (03 October 2002)</vt:lpstr>
      <vt:lpstr>PowerPoint Presentation</vt:lpstr>
      <vt:lpstr>Case History</vt:lpstr>
      <vt:lpstr>PowerPoint Presentation</vt:lpstr>
      <vt:lpstr>PowerPoint Presentation</vt:lpstr>
      <vt:lpstr>PowerPoint Presentation</vt:lpstr>
      <vt:lpstr>PowerPoint Presentation</vt:lpstr>
      <vt:lpstr>PowerPoint Presentation</vt:lpstr>
      <vt:lpstr>PowerPoint Presentation</vt:lpstr>
      <vt:lpstr>              -Radiographs: Comminuted right femoral diaphyseal fracure with posterior and medial displacement. Fracture through the distal femoral intercondylar notch. Medial/Lateral tibial plateau fractures.  Comminuted patellar fractures.  Lipohemarthrosis.  -Initial brain CT: Punctate focus of increased attenuation at the gray-white interface in the right superior frontal gyrus represents shearing injury.  Small left frontal low-attenuation subdural collection without significant mass effect represents subdural fluid collection.  -Follow up brain CT: Intracranial pressure monitor placement in right frontal lobe with pneumocephalus.  No change in injuries.       </vt:lpstr>
      <vt:lpstr>         -MRI 4 days later: Diffuse punctate and conglomerate T2 FLAIR signal abnormalities with corresponding DWI restricted diffusion involving the cortex of the bilateral occipital and temporal lobes.  Additional involvement of periventricular white matter, basal ganglia, splenium of the corpus callosum, and bilateral cerebellar hemispheres.  Susceptibility artifact in bilateral cerebellar hemispheres.    -Findings represent extensive infarcts involving the entire brain, brainstem,  and corpus callosum with cerebellar microhemorrhages.  -Follow up MRI: Symmetric increased T2 signal in expected location of corticospinal tracts and cerebellar peduncles represents wallerian degeneration.  Expected evolution of extensive infarcts with more pronounced petechial hemorrhages.      </vt:lpstr>
      <vt:lpstr>PowerPoint Presentation</vt:lpstr>
      <vt:lpstr>PowerPoint Presentation</vt:lpstr>
      <vt:lpstr>               Fat embolism with cerebral infarction.    -Incidence is 0.9 – 2.2% following bone fracture. Potentially life-threatening.  -Fat emboli can pass through pulmonary vasculature without shunting lesions resulting in systemic embolization, most commonly brain and kidneys.  -Presentation:  -Fat embolism syndrome: pulmonary, CNS, and cutaneous manifestations.   -Main criteria: hypoxia, AMS, petechiae.   -Secondary signs: tachycardia, fever, anemia, thrombocytopenia.  -Neurologic dysfunction varies from headache and confusion to   encephalopathy with coma and seizures.  -Many cases are subclinical and undiagnosed.  -The patient suffered irreversible neurologic damage and expired.                    </vt:lpstr>
      <vt:lpstr>          Bavetta S et al: Brain injury without head injury after multiple trauma.  Brain Inj. 9(6): 635-9, 1995.  Parizel PM et al: Early diagnosis of cerebral fat embolism syndrome by diffusion-weighed MRI (starfield pattern). Stroke.  32(12):2942-4, 2001.     www.statdx.com  Yousem DM et al: The Requisites: Neuroradiology.  3rd edition: 571-571, 2010.               </vt:lpstr>
    </vt:vector>
  </TitlesOfParts>
  <Company>UTHHSC_Radiology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Ravi</dc:creator>
  <cp:lastModifiedBy>yjabir</cp:lastModifiedBy>
  <cp:revision>28</cp:revision>
  <dcterms:created xsi:type="dcterms:W3CDTF">2002-10-03T21:06:20Z</dcterms:created>
  <dcterms:modified xsi:type="dcterms:W3CDTF">2012-03-11T08:28:53Z</dcterms:modified>
</cp:coreProperties>
</file>