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70" r:id="rId5"/>
    <p:sldId id="269" r:id="rId6"/>
    <p:sldId id="271" r:id="rId7"/>
    <p:sldId id="272" r:id="rId8"/>
    <p:sldId id="274" r:id="rId9"/>
    <p:sldId id="261" r:id="rId10"/>
    <p:sldId id="262" r:id="rId11"/>
    <p:sldId id="273" r:id="rId12"/>
    <p:sldId id="263" r:id="rId13"/>
    <p:sldId id="277" r:id="rId14"/>
    <p:sldId id="279" r:id="rId15"/>
    <p:sldId id="278" r:id="rId16"/>
    <p:sldId id="264" r:id="rId17"/>
    <p:sldId id="28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bO4YFrzIwgxZyfOILmt/nQ==" hashData="jCx26KtN7nhj/B8PNRCW4eEktPM="/>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870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20" autoAdjust="0"/>
    <p:restoredTop sz="86420" autoAdjust="0"/>
  </p:normalViewPr>
  <p:slideViewPr>
    <p:cSldViewPr>
      <p:cViewPr varScale="1">
        <p:scale>
          <a:sx n="67" d="100"/>
          <a:sy n="67"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C8BA75-21CF-4050-B163-8536759767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140526-0988-4B3E-9E03-D8A8A4D212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0D35EA-4287-492F-B9C1-A9737E3E3F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0F3344-1C55-4013-B047-95A195D626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9BD8D2-2DF6-4F5C-96CE-8C0319DCDD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10AD5-1F5D-40E2-8A3F-72B5331772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4C8920-93D0-4571-928E-3005F2ADCA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A93CDB-73B9-4A8B-96F1-03DFD1400C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1E779F-F0C2-44CE-B64D-5296E289DF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37D828-991E-4BEE-B7BD-29714B13C8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BB2F27-2411-4073-9DAF-622CDD67AC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AC354B4-0A48-4871-ADEA-212CDFFE78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tatdx.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85800"/>
            <a:ext cx="7772400" cy="609600"/>
          </a:xfrm>
          <a:prstGeom prst="rect">
            <a:avLst/>
          </a:prstGeom>
          <a:noFill/>
          <a:ln w="9525">
            <a:noFill/>
            <a:miter lim="800000"/>
            <a:headEnd/>
            <a:tailEnd/>
          </a:ln>
        </p:spPr>
        <p:txBody>
          <a:bodyPr anchor="ctr"/>
          <a:lstStyle/>
          <a:p>
            <a:pPr algn="ctr"/>
            <a:r>
              <a:rPr lang="en-US" sz="2000" b="1"/>
              <a:t>Case Report # </a:t>
            </a:r>
            <a:r>
              <a:rPr lang="en-US" sz="2000" b="1" smtClean="0"/>
              <a:t> </a:t>
            </a:r>
            <a:r>
              <a:rPr lang="en-US" sz="2000" b="1" smtClean="0"/>
              <a:t>0868</a:t>
            </a:r>
            <a:endParaRPr lang="en-US" sz="2000" b="1"/>
          </a:p>
        </p:txBody>
      </p:sp>
      <p:sp>
        <p:nvSpPr>
          <p:cNvPr id="4099" name="Text Box 4"/>
          <p:cNvSpPr txBox="1">
            <a:spLocks noChangeArrowheads="1"/>
          </p:cNvSpPr>
          <p:nvPr/>
        </p:nvSpPr>
        <p:spPr bwMode="auto">
          <a:xfrm>
            <a:off x="304800" y="1524000"/>
            <a:ext cx="2844800" cy="336550"/>
          </a:xfrm>
          <a:prstGeom prst="rect">
            <a:avLst/>
          </a:prstGeom>
          <a:noFill/>
          <a:ln w="9525">
            <a:noFill/>
            <a:miter lim="800000"/>
            <a:headEnd/>
            <a:tailEnd/>
          </a:ln>
        </p:spPr>
        <p:txBody>
          <a:bodyPr>
            <a:spAutoFit/>
          </a:bodyPr>
          <a:lstStyle/>
          <a:p>
            <a:pPr>
              <a:spcBef>
                <a:spcPct val="50000"/>
              </a:spcBef>
            </a:pPr>
            <a:r>
              <a:rPr lang="en-US" sz="1600" b="1"/>
              <a:t>Submitted by:</a:t>
            </a:r>
          </a:p>
        </p:txBody>
      </p:sp>
      <p:sp>
        <p:nvSpPr>
          <p:cNvPr id="4100" name="Text Box 5"/>
          <p:cNvSpPr txBox="1">
            <a:spLocks noChangeArrowheads="1"/>
          </p:cNvSpPr>
          <p:nvPr/>
        </p:nvSpPr>
        <p:spPr bwMode="auto">
          <a:xfrm>
            <a:off x="2209800" y="1524000"/>
            <a:ext cx="5740400" cy="336550"/>
          </a:xfrm>
          <a:prstGeom prst="rect">
            <a:avLst/>
          </a:prstGeom>
          <a:noFill/>
          <a:ln w="9525">
            <a:noFill/>
            <a:miter lim="800000"/>
            <a:headEnd/>
            <a:tailEnd/>
          </a:ln>
        </p:spPr>
        <p:txBody>
          <a:bodyPr>
            <a:spAutoFit/>
          </a:bodyPr>
          <a:lstStyle/>
          <a:p>
            <a:pPr>
              <a:spcBef>
                <a:spcPct val="50000"/>
              </a:spcBef>
            </a:pPr>
            <a:r>
              <a:rPr lang="en-US" sz="1600" b="1" dirty="0" err="1" smtClean="0">
                <a:solidFill>
                  <a:srgbClr val="870401"/>
                </a:solidFill>
              </a:rPr>
              <a:t>Ravinder</a:t>
            </a:r>
            <a:r>
              <a:rPr lang="en-US" sz="1600" b="1" dirty="0" smtClean="0">
                <a:solidFill>
                  <a:srgbClr val="870401"/>
                </a:solidFill>
              </a:rPr>
              <a:t> </a:t>
            </a:r>
            <a:r>
              <a:rPr lang="en-US" sz="1600" b="1" dirty="0" err="1" smtClean="0">
                <a:solidFill>
                  <a:srgbClr val="870401"/>
                </a:solidFill>
              </a:rPr>
              <a:t>Legha</a:t>
            </a:r>
            <a:r>
              <a:rPr lang="en-US" sz="1600" b="1" dirty="0" smtClean="0">
                <a:solidFill>
                  <a:srgbClr val="870401"/>
                </a:solidFill>
              </a:rPr>
              <a:t>, MD</a:t>
            </a:r>
            <a:endParaRPr lang="en-US" sz="1600" b="1" dirty="0">
              <a:solidFill>
                <a:srgbClr val="870401"/>
              </a:solidFill>
            </a:endParaRPr>
          </a:p>
        </p:txBody>
      </p:sp>
      <p:sp>
        <p:nvSpPr>
          <p:cNvPr id="4101" name="Text Box 6"/>
          <p:cNvSpPr txBox="1">
            <a:spLocks noChangeArrowheads="1"/>
          </p:cNvSpPr>
          <p:nvPr/>
        </p:nvSpPr>
        <p:spPr bwMode="auto">
          <a:xfrm>
            <a:off x="304800" y="2133600"/>
            <a:ext cx="2997200" cy="336550"/>
          </a:xfrm>
          <a:prstGeom prst="rect">
            <a:avLst/>
          </a:prstGeom>
          <a:noFill/>
          <a:ln w="9525">
            <a:noFill/>
            <a:miter lim="800000"/>
            <a:headEnd/>
            <a:tailEnd/>
          </a:ln>
        </p:spPr>
        <p:txBody>
          <a:bodyPr>
            <a:spAutoFit/>
          </a:bodyPr>
          <a:lstStyle/>
          <a:p>
            <a:pPr>
              <a:spcBef>
                <a:spcPct val="50000"/>
              </a:spcBef>
            </a:pPr>
            <a:r>
              <a:rPr lang="en-US" sz="1600" b="1"/>
              <a:t>Faculty reviewer:</a:t>
            </a:r>
          </a:p>
        </p:txBody>
      </p:sp>
      <p:sp>
        <p:nvSpPr>
          <p:cNvPr id="4102" name="Text Box 7"/>
          <p:cNvSpPr txBox="1">
            <a:spLocks noChangeArrowheads="1"/>
          </p:cNvSpPr>
          <p:nvPr/>
        </p:nvSpPr>
        <p:spPr bwMode="auto">
          <a:xfrm>
            <a:off x="2209800" y="2133600"/>
            <a:ext cx="6629400" cy="336550"/>
          </a:xfrm>
          <a:prstGeom prst="rect">
            <a:avLst/>
          </a:prstGeom>
          <a:noFill/>
          <a:ln w="9525">
            <a:noFill/>
            <a:miter lim="800000"/>
            <a:headEnd/>
            <a:tailEnd/>
          </a:ln>
        </p:spPr>
        <p:txBody>
          <a:bodyPr>
            <a:spAutoFit/>
          </a:bodyPr>
          <a:lstStyle/>
          <a:p>
            <a:r>
              <a:rPr lang="en-US" sz="1600" b="1" dirty="0" smtClean="0">
                <a:solidFill>
                  <a:srgbClr val="870401"/>
                </a:solidFill>
              </a:rPr>
              <a:t>Emilio </a:t>
            </a:r>
            <a:r>
              <a:rPr lang="en-US" sz="1600" b="1" dirty="0" err="1" smtClean="0">
                <a:solidFill>
                  <a:srgbClr val="870401"/>
                </a:solidFill>
              </a:rPr>
              <a:t>Supsupin</a:t>
            </a:r>
            <a:r>
              <a:rPr lang="en-US" sz="1600" b="1" dirty="0" smtClean="0">
                <a:solidFill>
                  <a:srgbClr val="870401"/>
                </a:solidFill>
              </a:rPr>
              <a:t>, MD</a:t>
            </a:r>
            <a:endParaRPr lang="en-US" sz="1600" b="1" dirty="0">
              <a:solidFill>
                <a:srgbClr val="870401"/>
              </a:solidFill>
            </a:endParaRPr>
          </a:p>
        </p:txBody>
      </p:sp>
      <p:sp>
        <p:nvSpPr>
          <p:cNvPr id="4103" name="Text Box 8"/>
          <p:cNvSpPr txBox="1">
            <a:spLocks noChangeArrowheads="1"/>
          </p:cNvSpPr>
          <p:nvPr/>
        </p:nvSpPr>
        <p:spPr bwMode="auto">
          <a:xfrm>
            <a:off x="304800" y="2743200"/>
            <a:ext cx="2489200" cy="336550"/>
          </a:xfrm>
          <a:prstGeom prst="rect">
            <a:avLst/>
          </a:prstGeom>
          <a:noFill/>
          <a:ln w="9525">
            <a:noFill/>
            <a:miter lim="800000"/>
            <a:headEnd/>
            <a:tailEnd/>
          </a:ln>
        </p:spPr>
        <p:txBody>
          <a:bodyPr>
            <a:spAutoFit/>
          </a:bodyPr>
          <a:lstStyle/>
          <a:p>
            <a:pPr>
              <a:spcBef>
                <a:spcPct val="50000"/>
              </a:spcBef>
            </a:pPr>
            <a:r>
              <a:rPr lang="en-US" sz="1600" b="1"/>
              <a:t>Date accepted:</a:t>
            </a:r>
          </a:p>
        </p:txBody>
      </p:sp>
      <p:sp>
        <p:nvSpPr>
          <p:cNvPr id="4104" name="Text Box 9"/>
          <p:cNvSpPr txBox="1">
            <a:spLocks noChangeArrowheads="1"/>
          </p:cNvSpPr>
          <p:nvPr/>
        </p:nvSpPr>
        <p:spPr bwMode="auto">
          <a:xfrm>
            <a:off x="2209800" y="2743200"/>
            <a:ext cx="6705600" cy="338554"/>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15 February 2012</a:t>
            </a:r>
            <a:endParaRPr lang="en-US" sz="1600" b="1" dirty="0">
              <a:solidFill>
                <a:srgbClr val="870401"/>
              </a:solidFill>
            </a:endParaRPr>
          </a:p>
        </p:txBody>
      </p:sp>
      <p:sp>
        <p:nvSpPr>
          <p:cNvPr id="4105" name="Rectangle 11"/>
          <p:cNvSpPr>
            <a:spLocks noChangeArrowheads="1"/>
          </p:cNvSpPr>
          <p:nvPr/>
        </p:nvSpPr>
        <p:spPr bwMode="auto">
          <a:xfrm>
            <a:off x="0" y="0"/>
            <a:ext cx="9144000" cy="6858000"/>
          </a:xfrm>
          <a:prstGeom prst="rect">
            <a:avLst/>
          </a:prstGeom>
          <a:noFill/>
          <a:ln w="63500">
            <a:solidFill>
              <a:schemeClr val="tx1"/>
            </a:solidFill>
            <a:miter lim="800000"/>
            <a:headEnd/>
            <a:tailEnd/>
          </a:ln>
        </p:spPr>
        <p:txBody>
          <a:bodyPr wrap="none" anchor="ctr"/>
          <a:lstStyle/>
          <a:p>
            <a:endParaRPr lang="en-US"/>
          </a:p>
        </p:txBody>
      </p:sp>
      <p:sp>
        <p:nvSpPr>
          <p:cNvPr id="4106"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p:spPr>
        <p:txBody>
          <a:bodyPr wrap="none" anchor="ctr"/>
          <a:lstStyle/>
          <a:p>
            <a:endParaRPr lang="en-US"/>
          </a:p>
        </p:txBody>
      </p:sp>
      <p:sp>
        <p:nvSpPr>
          <p:cNvPr id="4107" name="Text Box 13"/>
          <p:cNvSpPr txBox="1">
            <a:spLocks noChangeArrowheads="1"/>
          </p:cNvSpPr>
          <p:nvPr/>
        </p:nvSpPr>
        <p:spPr bwMode="auto">
          <a:xfrm>
            <a:off x="203200" y="114300"/>
            <a:ext cx="2032000" cy="366713"/>
          </a:xfrm>
          <a:prstGeom prst="rect">
            <a:avLst/>
          </a:prstGeom>
          <a:noFill/>
          <a:ln w="9525">
            <a:noFill/>
            <a:miter lim="800000"/>
            <a:headEnd/>
            <a:tailEnd/>
          </a:ln>
        </p:spPr>
        <p:txBody>
          <a:bodyPr>
            <a:spAutoFit/>
          </a:bodyPr>
          <a:lstStyle/>
          <a:p>
            <a:pPr>
              <a:spcBef>
                <a:spcPct val="50000"/>
              </a:spcBef>
            </a:pPr>
            <a:endParaRPr lang="en-US"/>
          </a:p>
        </p:txBody>
      </p:sp>
      <p:sp>
        <p:nvSpPr>
          <p:cNvPr id="4108" name="Text Box 14"/>
          <p:cNvSpPr txBox="1">
            <a:spLocks noChangeArrowheads="1"/>
          </p:cNvSpPr>
          <p:nvPr/>
        </p:nvSpPr>
        <p:spPr bwMode="auto">
          <a:xfrm>
            <a:off x="0" y="0"/>
            <a:ext cx="1905000" cy="274638"/>
          </a:xfrm>
          <a:prstGeom prst="rect">
            <a:avLst/>
          </a:prstGeom>
          <a:noFill/>
          <a:ln w="9525">
            <a:noFill/>
            <a:miter lim="800000"/>
            <a:headEnd/>
            <a:tailEnd/>
          </a:ln>
        </p:spPr>
        <p:txBody>
          <a:bodyPr>
            <a:spAutoFit/>
          </a:bodyPr>
          <a:lstStyle/>
          <a:p>
            <a:pPr>
              <a:spcBef>
                <a:spcPct val="50000"/>
              </a:spcBef>
            </a:pPr>
            <a:r>
              <a:rPr lang="en-US" sz="1200" b="1"/>
              <a:t>Radiological Category:</a:t>
            </a:r>
            <a:endParaRPr lang="en-US" sz="1200" b="1">
              <a:solidFill>
                <a:srgbClr val="EC2D00"/>
              </a:solidFill>
            </a:endParaRPr>
          </a:p>
        </p:txBody>
      </p:sp>
      <p:sp>
        <p:nvSpPr>
          <p:cNvPr id="4109" name="Text Box 15"/>
          <p:cNvSpPr txBox="1">
            <a:spLocks noChangeArrowheads="1"/>
          </p:cNvSpPr>
          <p:nvPr/>
        </p:nvSpPr>
        <p:spPr bwMode="auto">
          <a:xfrm>
            <a:off x="4191000" y="0"/>
            <a:ext cx="1828800" cy="549275"/>
          </a:xfrm>
          <a:prstGeom prst="rect">
            <a:avLst/>
          </a:prstGeom>
          <a:noFill/>
          <a:ln w="9525">
            <a:noFill/>
            <a:miter lim="800000"/>
            <a:headEnd/>
            <a:tailEnd/>
          </a:ln>
        </p:spPr>
        <p:txBody>
          <a:bodyPr>
            <a:spAutoFit/>
          </a:bodyPr>
          <a:lstStyle/>
          <a:p>
            <a:pPr>
              <a:spcBef>
                <a:spcPct val="50000"/>
              </a:spcBef>
            </a:pPr>
            <a:r>
              <a:rPr lang="en-US" sz="1200" b="1"/>
              <a:t>Principal Modality (1): </a:t>
            </a:r>
          </a:p>
          <a:p>
            <a:pPr>
              <a:spcBef>
                <a:spcPct val="50000"/>
              </a:spcBef>
            </a:pPr>
            <a:r>
              <a:rPr lang="en-US" sz="1200" b="1"/>
              <a:t>Principal Modality (2):</a:t>
            </a:r>
            <a:endParaRPr lang="en-US" sz="1200" b="1">
              <a:solidFill>
                <a:srgbClr val="EC2D00"/>
              </a:solidFill>
            </a:endParaRPr>
          </a:p>
        </p:txBody>
      </p:sp>
      <p:sp>
        <p:nvSpPr>
          <p:cNvPr id="4110" name="Rectangle 17"/>
          <p:cNvSpPr>
            <a:spLocks noGrp="1" noChangeArrowheads="1"/>
          </p:cNvSpPr>
          <p:nvPr>
            <p:ph type="title" idx="4294967295"/>
          </p:nvPr>
        </p:nvSpPr>
        <p:spPr>
          <a:xfrm>
            <a:off x="381000" y="3657600"/>
            <a:ext cx="8229600" cy="1143000"/>
          </a:xfrm>
          <a:noFill/>
        </p:spPr>
        <p:txBody>
          <a:bodyPr/>
          <a:lstStyle/>
          <a:p>
            <a:pPr algn="l" eaLnBrk="1" hangingPunct="1"/>
            <a:endParaRPr lang="en-US" sz="1600" b="1" dirty="0" smtClean="0">
              <a:solidFill>
                <a:srgbClr val="870401"/>
              </a:solidFill>
            </a:endParaRPr>
          </a:p>
        </p:txBody>
      </p:sp>
      <p:sp>
        <p:nvSpPr>
          <p:cNvPr id="4111" name="Rectangle 18"/>
          <p:cNvSpPr>
            <a:spLocks noGrp="1" noChangeArrowheads="1"/>
          </p:cNvSpPr>
          <p:nvPr>
            <p:ph type="body" idx="4294967295"/>
          </p:nvPr>
        </p:nvSpPr>
        <p:spPr>
          <a:xfrm>
            <a:off x="381000" y="4724400"/>
            <a:ext cx="8229600" cy="914400"/>
          </a:xfrm>
          <a:noFill/>
        </p:spPr>
        <p:txBody>
          <a:bodyPr/>
          <a:lstStyle/>
          <a:p>
            <a:pPr marL="0" indent="0" eaLnBrk="1" hangingPunct="1">
              <a:buFontTx/>
              <a:buNone/>
            </a:pPr>
            <a:endParaRPr lang="en-US" sz="1600" b="1" dirty="0" smtClean="0">
              <a:solidFill>
                <a:srgbClr val="870401"/>
              </a:solidFill>
            </a:endParaRPr>
          </a:p>
        </p:txBody>
      </p:sp>
      <p:sp>
        <p:nvSpPr>
          <p:cNvPr id="4112" name="Text Box 19"/>
          <p:cNvSpPr txBox="1">
            <a:spLocks noChangeArrowheads="1"/>
          </p:cNvSpPr>
          <p:nvPr/>
        </p:nvSpPr>
        <p:spPr bwMode="auto">
          <a:xfrm>
            <a:off x="1676400" y="0"/>
            <a:ext cx="1612900" cy="461665"/>
          </a:xfrm>
          <a:prstGeom prst="rect">
            <a:avLst/>
          </a:prstGeom>
          <a:noFill/>
          <a:ln w="9525">
            <a:noFill/>
            <a:miter lim="800000"/>
            <a:headEnd/>
            <a:tailEnd/>
          </a:ln>
        </p:spPr>
        <p:txBody>
          <a:bodyPr>
            <a:spAutoFit/>
          </a:bodyPr>
          <a:lstStyle/>
          <a:p>
            <a:pPr>
              <a:spcBef>
                <a:spcPct val="50000"/>
              </a:spcBef>
            </a:pPr>
            <a:r>
              <a:rPr lang="en-US" sz="1200" b="1" dirty="0" err="1" smtClean="0">
                <a:solidFill>
                  <a:srgbClr val="870401"/>
                </a:solidFill>
              </a:rPr>
              <a:t>Neuroradiology</a:t>
            </a:r>
            <a:r>
              <a:rPr lang="en-US" sz="1200" b="1" dirty="0" smtClean="0">
                <a:solidFill>
                  <a:srgbClr val="870401"/>
                </a:solidFill>
              </a:rPr>
              <a:t>	</a:t>
            </a:r>
            <a:endParaRPr lang="en-US" sz="1200" dirty="0">
              <a:solidFill>
                <a:srgbClr val="870401"/>
              </a:solidFill>
            </a:endParaRPr>
          </a:p>
        </p:txBody>
      </p:sp>
      <p:sp>
        <p:nvSpPr>
          <p:cNvPr id="4113" name="Text Box 20"/>
          <p:cNvSpPr txBox="1">
            <a:spLocks noChangeArrowheads="1"/>
          </p:cNvSpPr>
          <p:nvPr/>
        </p:nvSpPr>
        <p:spPr bwMode="auto">
          <a:xfrm>
            <a:off x="5867400" y="258763"/>
            <a:ext cx="3124200" cy="274637"/>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Angiography	</a:t>
            </a:r>
            <a:endParaRPr lang="en-US" sz="1200" dirty="0">
              <a:solidFill>
                <a:srgbClr val="870401"/>
              </a:solidFill>
            </a:endParaRPr>
          </a:p>
        </p:txBody>
      </p:sp>
      <p:sp>
        <p:nvSpPr>
          <p:cNvPr id="4114" name="Text Box 21"/>
          <p:cNvSpPr txBox="1">
            <a:spLocks noChangeArrowheads="1"/>
          </p:cNvSpPr>
          <p:nvPr/>
        </p:nvSpPr>
        <p:spPr bwMode="auto">
          <a:xfrm>
            <a:off x="5867400" y="0"/>
            <a:ext cx="1981200" cy="276999"/>
          </a:xfrm>
          <a:prstGeom prst="rect">
            <a:avLst/>
          </a:prstGeom>
          <a:noFill/>
          <a:ln w="9525">
            <a:noFill/>
            <a:miter lim="800000"/>
            <a:headEnd/>
            <a:tailEnd/>
          </a:ln>
        </p:spPr>
        <p:txBody>
          <a:bodyPr wrap="square">
            <a:spAutoFit/>
          </a:bodyPr>
          <a:lstStyle/>
          <a:p>
            <a:pPr>
              <a:spcBef>
                <a:spcPct val="50000"/>
              </a:spcBef>
            </a:pPr>
            <a:r>
              <a:rPr lang="en-US" sz="1200" b="1" dirty="0" smtClean="0">
                <a:solidFill>
                  <a:srgbClr val="870401"/>
                </a:solidFill>
              </a:rPr>
              <a:t>CT/CTA, MRI/MRA</a:t>
            </a:r>
            <a:endParaRPr lang="en-US" sz="1200" dirty="0">
              <a:solidFill>
                <a:srgbClr val="870401"/>
              </a:solidFill>
            </a:endParaRPr>
          </a:p>
        </p:txBody>
      </p:sp>
      <p:pic>
        <p:nvPicPr>
          <p:cNvPr id="4115" name="Picture 22"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3400" y="371647"/>
            <a:ext cx="8305800" cy="6986528"/>
          </a:xfrm>
          <a:noFill/>
        </p:spPr>
        <p:txBody>
          <a:bodyPr wrap="square">
            <a:spAutoFit/>
          </a:bodyPr>
          <a:lstStyle/>
          <a:p>
            <a:pPr algn="l" eaLnBrk="1" hangingPunct="1"/>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-CT: </a:t>
            </a:r>
            <a:br>
              <a:rPr lang="en-US" sz="1600" b="1" dirty="0" smtClean="0">
                <a:solidFill>
                  <a:srgbClr val="870401"/>
                </a:solidFill>
              </a:rPr>
            </a:br>
            <a:r>
              <a:rPr lang="en-US" sz="1600" b="1" dirty="0" smtClean="0">
                <a:solidFill>
                  <a:srgbClr val="870401"/>
                </a:solidFill>
              </a:rPr>
              <a:t>	-Brain: unremarkable</a:t>
            </a:r>
            <a:br>
              <a:rPr lang="en-US" sz="1600" b="1" dirty="0" smtClean="0">
                <a:solidFill>
                  <a:srgbClr val="870401"/>
                </a:solidFill>
              </a:rPr>
            </a:br>
            <a:r>
              <a:rPr lang="en-US" sz="1600" b="1" dirty="0" smtClean="0">
                <a:solidFill>
                  <a:srgbClr val="870401"/>
                </a:solidFill>
              </a:rPr>
              <a:t>	-Cervical spine: </a:t>
            </a:r>
            <a:r>
              <a:rPr lang="en-US" sz="1600" b="1" dirty="0" err="1" smtClean="0">
                <a:solidFill>
                  <a:srgbClr val="870401"/>
                </a:solidFill>
              </a:rPr>
              <a:t>craniocervical</a:t>
            </a:r>
            <a:r>
              <a:rPr lang="en-US" sz="1600" b="1" dirty="0" smtClean="0">
                <a:solidFill>
                  <a:srgbClr val="870401"/>
                </a:solidFill>
              </a:rPr>
              <a:t> </a:t>
            </a:r>
            <a:r>
              <a:rPr lang="en-US" sz="1600" b="1" dirty="0" err="1" smtClean="0">
                <a:solidFill>
                  <a:srgbClr val="870401"/>
                </a:solidFill>
              </a:rPr>
              <a:t>hematomyelia</a:t>
            </a:r>
            <a:r>
              <a:rPr lang="en-US" sz="1600" b="1" dirty="0" smtClean="0">
                <a:solidFill>
                  <a:srgbClr val="870401"/>
                </a:solidFill>
              </a:rPr>
              <a:t> with a </a:t>
            </a:r>
            <a:r>
              <a:rPr lang="en-US" sz="1600" b="1" dirty="0" err="1" smtClean="0">
                <a:solidFill>
                  <a:srgbClr val="870401"/>
                </a:solidFill>
              </a:rPr>
              <a:t>hematocrit</a:t>
            </a:r>
            <a:r>
              <a:rPr lang="en-US" sz="1600" b="1" dirty="0" smtClean="0">
                <a:solidFill>
                  <a:srgbClr val="870401"/>
                </a:solidFill>
              </a:rPr>
              <a:t> level.</a:t>
            </a:r>
            <a:br>
              <a:rPr lang="en-US" sz="1600" b="1" dirty="0" smtClean="0">
                <a:solidFill>
                  <a:srgbClr val="870401"/>
                </a:solidFill>
              </a:rPr>
            </a:br>
            <a:r>
              <a:rPr lang="en-US" sz="1600" b="1" dirty="0" smtClean="0">
                <a:solidFill>
                  <a:srgbClr val="870401"/>
                </a:solidFill>
              </a:rPr>
              <a:t>-MR:</a:t>
            </a:r>
            <a:br>
              <a:rPr lang="en-US" sz="1600" b="1" dirty="0" smtClean="0">
                <a:solidFill>
                  <a:srgbClr val="870401"/>
                </a:solidFill>
              </a:rPr>
            </a:br>
            <a:r>
              <a:rPr lang="en-US" sz="1600" b="1" dirty="0" smtClean="0">
                <a:solidFill>
                  <a:srgbClr val="870401"/>
                </a:solidFill>
              </a:rPr>
              <a:t>	-MRI Spine: Abnormal tangle of dilated, </a:t>
            </a:r>
            <a:r>
              <a:rPr lang="en-US" sz="1600" b="1" dirty="0" err="1" smtClean="0">
                <a:solidFill>
                  <a:srgbClr val="870401"/>
                </a:solidFill>
              </a:rPr>
              <a:t>serpiginous</a:t>
            </a:r>
            <a:r>
              <a:rPr lang="en-US" sz="1600" b="1" dirty="0" smtClean="0">
                <a:solidFill>
                  <a:srgbClr val="870401"/>
                </a:solidFill>
              </a:rPr>
              <a:t> flow-voids within 	substance of cervical cord extending into </a:t>
            </a:r>
            <a:r>
              <a:rPr lang="en-US" sz="1600" b="1" dirty="0" err="1" smtClean="0">
                <a:solidFill>
                  <a:srgbClr val="870401"/>
                </a:solidFill>
              </a:rPr>
              <a:t>craniocervical</a:t>
            </a:r>
            <a:r>
              <a:rPr lang="en-US" sz="1600" b="1" dirty="0" smtClean="0">
                <a:solidFill>
                  <a:srgbClr val="870401"/>
                </a:solidFill>
              </a:rPr>
              <a:t> junction, with a 	</a:t>
            </a:r>
            <a:r>
              <a:rPr lang="en-US" sz="1600" b="1" dirty="0" err="1" smtClean="0">
                <a:solidFill>
                  <a:srgbClr val="870401"/>
                </a:solidFill>
              </a:rPr>
              <a:t>nidus</a:t>
            </a:r>
            <a:r>
              <a:rPr lang="en-US" sz="1600" b="1" dirty="0" smtClean="0">
                <a:solidFill>
                  <a:srgbClr val="870401"/>
                </a:solidFill>
              </a:rPr>
              <a:t> extending from tip of the dens to base of C2.  Expansion of the 	cervical cord, particularly at the level of the abnormal vessels, with 	effacement of the 	CSF space </a:t>
            </a:r>
            <a:r>
              <a:rPr lang="en-US" sz="1600" b="1" dirty="0" err="1" smtClean="0">
                <a:solidFill>
                  <a:srgbClr val="870401"/>
                </a:solidFill>
              </a:rPr>
              <a:t>posteriorly</a:t>
            </a:r>
            <a:r>
              <a:rPr lang="en-US" sz="1600" b="1" dirty="0" smtClean="0">
                <a:solidFill>
                  <a:srgbClr val="870401"/>
                </a:solidFill>
              </a:rPr>
              <a:t>.  Hemorrhage within the cord.  	Associated edema extends from caudal medulla to C5-6 junction. Areas of 	enhancement are related to differential rates of flow through the dilated 	vessels.</a:t>
            </a:r>
            <a:br>
              <a:rPr lang="en-US" sz="1600" b="1" dirty="0" smtClean="0">
                <a:solidFill>
                  <a:srgbClr val="870401"/>
                </a:solidFill>
              </a:rPr>
            </a:br>
            <a:r>
              <a:rPr lang="en-US" sz="1600" b="1" dirty="0" smtClean="0">
                <a:solidFill>
                  <a:srgbClr val="870401"/>
                </a:solidFill>
              </a:rPr>
              <a:t>	</a:t>
            </a:r>
            <a:br>
              <a:rPr lang="en-US" sz="1600" b="1" dirty="0" smtClean="0">
                <a:solidFill>
                  <a:srgbClr val="870401"/>
                </a:solidFill>
              </a:rPr>
            </a:br>
            <a:r>
              <a:rPr lang="en-US" sz="1600" b="1" dirty="0" smtClean="0">
                <a:solidFill>
                  <a:srgbClr val="870401"/>
                </a:solidFill>
              </a:rPr>
              <a:t>	-MRA head/neck: feeding vessel is the anterior spinal artery originating 	from the right vertebral artery</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sp>
        <p:nvSpPr>
          <p:cNvPr id="9220" name="Text Box 4"/>
          <p:cNvSpPr txBox="1">
            <a:spLocks noChangeArrowheads="1"/>
          </p:cNvSpPr>
          <p:nvPr/>
        </p:nvSpPr>
        <p:spPr bwMode="auto">
          <a:xfrm>
            <a:off x="381000" y="990600"/>
            <a:ext cx="1327150" cy="396875"/>
          </a:xfrm>
          <a:prstGeom prst="rect">
            <a:avLst/>
          </a:prstGeom>
          <a:noFill/>
          <a:ln w="9525">
            <a:noFill/>
            <a:miter lim="800000"/>
            <a:headEnd/>
            <a:tailEnd/>
          </a:ln>
        </p:spPr>
        <p:txBody>
          <a:bodyPr wrap="none">
            <a:spAutoFit/>
          </a:bodyPr>
          <a:lstStyle/>
          <a:p>
            <a:r>
              <a:rPr lang="en-US" sz="2000" b="1" dirty="0"/>
              <a:t>Findings:</a:t>
            </a:r>
          </a:p>
        </p:txBody>
      </p:sp>
      <p:grpSp>
        <p:nvGrpSpPr>
          <p:cNvPr id="9222" name="Group 6"/>
          <p:cNvGrpSpPr>
            <a:grpSpLocks/>
          </p:cNvGrpSpPr>
          <p:nvPr/>
        </p:nvGrpSpPr>
        <p:grpSpPr bwMode="auto">
          <a:xfrm>
            <a:off x="0" y="0"/>
            <a:ext cx="9144000" cy="6858000"/>
            <a:chOff x="0" y="0"/>
            <a:chExt cx="5760" cy="4320"/>
          </a:xfrm>
        </p:grpSpPr>
        <p:sp>
          <p:nvSpPr>
            <p:cNvPr id="922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922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9223" name="Rectangle 10"/>
          <p:cNvSpPr>
            <a:spLocks noChangeArrowheads="1"/>
          </p:cNvSpPr>
          <p:nvPr/>
        </p:nvSpPr>
        <p:spPr bwMode="auto">
          <a:xfrm>
            <a:off x="2743200" y="228600"/>
            <a:ext cx="3581400" cy="476250"/>
          </a:xfrm>
          <a:prstGeom prst="rect">
            <a:avLst/>
          </a:prstGeom>
          <a:noFill/>
          <a:ln w="9525">
            <a:noFill/>
            <a:miter lim="800000"/>
            <a:headEnd/>
            <a:tailEnd/>
          </a:ln>
        </p:spPr>
        <p:txBody>
          <a:bodyPr/>
          <a:lstStyle/>
          <a:p>
            <a:pPr algn="ctr"/>
            <a:r>
              <a:rPr lang="en-US" sz="2000" b="1"/>
              <a:t>Findings and Differentials</a:t>
            </a:r>
          </a:p>
        </p:txBody>
      </p:sp>
      <p:pic>
        <p:nvPicPr>
          <p:cNvPr id="9224" name="Picture 11"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3400" y="1230870"/>
            <a:ext cx="7162800" cy="3539430"/>
          </a:xfrm>
          <a:noFill/>
        </p:spPr>
        <p:txBody>
          <a:bodyPr wrap="square">
            <a:spAutoFit/>
          </a:bodyPr>
          <a:lstStyle/>
          <a:p>
            <a:pPr algn="l" eaLnBrk="1" hangingPunct="1"/>
            <a:r>
              <a:rPr lang="en-US" sz="1600" b="1" dirty="0" smtClean="0">
                <a:solidFill>
                  <a:srgbClr val="870401"/>
                </a:solidFill>
              </a:rPr>
              <a:t>-Angiography</a:t>
            </a:r>
            <a:br>
              <a:rPr lang="en-US" sz="1600" b="1" dirty="0" smtClean="0">
                <a:solidFill>
                  <a:srgbClr val="870401"/>
                </a:solidFill>
              </a:rPr>
            </a:br>
            <a:r>
              <a:rPr lang="en-US" sz="1600" b="1" dirty="0" smtClean="0">
                <a:solidFill>
                  <a:srgbClr val="870401"/>
                </a:solidFill>
              </a:rPr>
              <a:t>	-Left vertebral artery:  Dilated tangle of vessels at the 	</a:t>
            </a:r>
            <a:r>
              <a:rPr lang="en-US" sz="1600" b="1" dirty="0" err="1" smtClean="0">
                <a:solidFill>
                  <a:srgbClr val="870401"/>
                </a:solidFill>
              </a:rPr>
              <a:t>craniocervical</a:t>
            </a:r>
            <a:r>
              <a:rPr lang="en-US" sz="1600" b="1" dirty="0" smtClean="0">
                <a:solidFill>
                  <a:srgbClr val="870401"/>
                </a:solidFill>
              </a:rPr>
              <a:t> junction fed by a dilated anterior spinal artery 	and drained by the coronal venous plexus into the </a:t>
            </a:r>
            <a:r>
              <a:rPr lang="en-US" sz="1600" b="1" dirty="0" err="1" smtClean="0">
                <a:solidFill>
                  <a:srgbClr val="870401"/>
                </a:solidFill>
              </a:rPr>
              <a:t>dural</a:t>
            </a:r>
            <a:r>
              <a:rPr lang="en-US" sz="1600" b="1" dirty="0" smtClean="0">
                <a:solidFill>
                  <a:srgbClr val="870401"/>
                </a:solidFill>
              </a:rPr>
              <a:t> 	venous sinuses, as well as directly into the internal jugular 	veins.  The portion of anterior spinal artery feeding the tangled 	vessels originates </a:t>
            </a:r>
            <a:r>
              <a:rPr lang="en-US" sz="1600" b="1" dirty="0" err="1" smtClean="0">
                <a:solidFill>
                  <a:srgbClr val="870401"/>
                </a:solidFill>
              </a:rPr>
              <a:t>rostrally</a:t>
            </a:r>
            <a:r>
              <a:rPr lang="en-US" sz="1600" b="1" dirty="0" smtClean="0">
                <a:solidFill>
                  <a:srgbClr val="870401"/>
                </a:solidFill>
              </a:rPr>
              <a:t> from the V4 and also caudally from 	V1.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sp>
        <p:nvSpPr>
          <p:cNvPr id="9219" name="Text Box 3"/>
          <p:cNvSpPr txBox="1">
            <a:spLocks noChangeArrowheads="1"/>
          </p:cNvSpPr>
          <p:nvPr/>
        </p:nvSpPr>
        <p:spPr bwMode="auto">
          <a:xfrm>
            <a:off x="914400" y="3810000"/>
            <a:ext cx="7518400" cy="1803400"/>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a:solidFill>
                  <a:srgbClr val="870401"/>
                </a:solidFill>
              </a:rPr>
              <a:t> </a:t>
            </a:r>
            <a:r>
              <a:rPr lang="en-US" sz="1600" b="1" dirty="0" err="1" smtClean="0">
                <a:solidFill>
                  <a:srgbClr val="9E1E00"/>
                </a:solidFill>
              </a:rPr>
              <a:t>Intramedullary</a:t>
            </a:r>
            <a:r>
              <a:rPr lang="en-US" sz="1600" b="1" dirty="0" smtClean="0">
                <a:solidFill>
                  <a:srgbClr val="9E1E00"/>
                </a:solidFill>
              </a:rPr>
              <a:t> neoplasm	</a:t>
            </a:r>
          </a:p>
          <a:p>
            <a:pPr>
              <a:spcBef>
                <a:spcPct val="50000"/>
              </a:spcBef>
              <a:buClr>
                <a:srgbClr val="E87400"/>
              </a:buClr>
              <a:buSzPct val="200000"/>
              <a:buFontTx/>
              <a:buChar char="•"/>
            </a:pPr>
            <a:r>
              <a:rPr lang="en-US" sz="1600" b="1" dirty="0" smtClean="0">
                <a:solidFill>
                  <a:srgbClr val="9E1E00"/>
                </a:solidFill>
              </a:rPr>
              <a:t>Spinal </a:t>
            </a:r>
            <a:r>
              <a:rPr lang="en-US" sz="1600" b="1" dirty="0" err="1" smtClean="0">
                <a:solidFill>
                  <a:srgbClr val="9E1E00"/>
                </a:solidFill>
              </a:rPr>
              <a:t>hemangioblastoma</a:t>
            </a:r>
            <a:endParaRPr lang="en-US" sz="1600" b="1" dirty="0" smtClean="0">
              <a:solidFill>
                <a:srgbClr val="9E1E00"/>
              </a:solidFill>
            </a:endParaRPr>
          </a:p>
          <a:p>
            <a:pPr>
              <a:spcBef>
                <a:spcPct val="50000"/>
              </a:spcBef>
              <a:buClr>
                <a:srgbClr val="E87400"/>
              </a:buClr>
              <a:buSzPct val="200000"/>
              <a:buFontTx/>
              <a:buChar char="•"/>
            </a:pPr>
            <a:r>
              <a:rPr lang="en-US" sz="1600" b="1" dirty="0" smtClean="0">
                <a:solidFill>
                  <a:srgbClr val="9E1E00"/>
                </a:solidFill>
              </a:rPr>
              <a:t> Vertebral artery fistula</a:t>
            </a:r>
          </a:p>
          <a:p>
            <a:pPr>
              <a:spcBef>
                <a:spcPct val="50000"/>
              </a:spcBef>
              <a:buClr>
                <a:srgbClr val="E87400"/>
              </a:buClr>
              <a:buSzPct val="200000"/>
              <a:buFontTx/>
              <a:buChar char="•"/>
            </a:pPr>
            <a:r>
              <a:rPr lang="en-US" sz="1600" b="1" dirty="0" smtClean="0">
                <a:solidFill>
                  <a:srgbClr val="9E1E00"/>
                </a:solidFill>
              </a:rPr>
              <a:t> Spinal </a:t>
            </a:r>
            <a:r>
              <a:rPr lang="en-US" sz="1600" b="1" dirty="0" err="1" smtClean="0">
                <a:solidFill>
                  <a:srgbClr val="9E1E00"/>
                </a:solidFill>
              </a:rPr>
              <a:t>arteriovenous</a:t>
            </a:r>
            <a:r>
              <a:rPr lang="en-US" sz="1600" b="1" dirty="0" smtClean="0">
                <a:solidFill>
                  <a:srgbClr val="9E1E00"/>
                </a:solidFill>
              </a:rPr>
              <a:t> malformation (type III)</a:t>
            </a:r>
          </a:p>
          <a:p>
            <a:pPr>
              <a:spcBef>
                <a:spcPct val="50000"/>
              </a:spcBef>
              <a:buClr>
                <a:srgbClr val="E87400"/>
              </a:buClr>
              <a:buSzPct val="200000"/>
            </a:pPr>
            <a:endParaRPr lang="en-US" sz="1600" b="1" dirty="0">
              <a:solidFill>
                <a:srgbClr val="870401"/>
              </a:solidFill>
            </a:endParaRPr>
          </a:p>
        </p:txBody>
      </p:sp>
      <p:sp>
        <p:nvSpPr>
          <p:cNvPr id="9220" name="Text Box 4"/>
          <p:cNvSpPr txBox="1">
            <a:spLocks noChangeArrowheads="1"/>
          </p:cNvSpPr>
          <p:nvPr/>
        </p:nvSpPr>
        <p:spPr bwMode="auto">
          <a:xfrm>
            <a:off x="381000" y="990600"/>
            <a:ext cx="1327150" cy="396875"/>
          </a:xfrm>
          <a:prstGeom prst="rect">
            <a:avLst/>
          </a:prstGeom>
          <a:noFill/>
          <a:ln w="9525">
            <a:noFill/>
            <a:miter lim="800000"/>
            <a:headEnd/>
            <a:tailEnd/>
          </a:ln>
        </p:spPr>
        <p:txBody>
          <a:bodyPr wrap="none">
            <a:spAutoFit/>
          </a:bodyPr>
          <a:lstStyle/>
          <a:p>
            <a:r>
              <a:rPr lang="en-US" sz="2000" b="1"/>
              <a:t>Findings:</a:t>
            </a:r>
          </a:p>
        </p:txBody>
      </p:sp>
      <p:sp>
        <p:nvSpPr>
          <p:cNvPr id="9221" name="Text Box 5"/>
          <p:cNvSpPr txBox="1">
            <a:spLocks noChangeArrowheads="1"/>
          </p:cNvSpPr>
          <p:nvPr/>
        </p:nvSpPr>
        <p:spPr bwMode="auto">
          <a:xfrm>
            <a:off x="914400" y="3352800"/>
            <a:ext cx="1733550" cy="396875"/>
          </a:xfrm>
          <a:prstGeom prst="rect">
            <a:avLst/>
          </a:prstGeom>
          <a:noFill/>
          <a:ln w="9525">
            <a:noFill/>
            <a:miter lim="800000"/>
            <a:headEnd/>
            <a:tailEnd/>
          </a:ln>
        </p:spPr>
        <p:txBody>
          <a:bodyPr wrap="none">
            <a:spAutoFit/>
          </a:bodyPr>
          <a:lstStyle/>
          <a:p>
            <a:r>
              <a:rPr lang="en-US" sz="2000" b="1"/>
              <a:t>Differentials:</a:t>
            </a:r>
          </a:p>
        </p:txBody>
      </p:sp>
      <p:grpSp>
        <p:nvGrpSpPr>
          <p:cNvPr id="2" name="Group 6"/>
          <p:cNvGrpSpPr>
            <a:grpSpLocks/>
          </p:cNvGrpSpPr>
          <p:nvPr/>
        </p:nvGrpSpPr>
        <p:grpSpPr bwMode="auto">
          <a:xfrm>
            <a:off x="0" y="0"/>
            <a:ext cx="9144000" cy="6858000"/>
            <a:chOff x="0" y="0"/>
            <a:chExt cx="5760" cy="4320"/>
          </a:xfrm>
        </p:grpSpPr>
        <p:sp>
          <p:nvSpPr>
            <p:cNvPr id="922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922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9223" name="Rectangle 10"/>
          <p:cNvSpPr>
            <a:spLocks noChangeArrowheads="1"/>
          </p:cNvSpPr>
          <p:nvPr/>
        </p:nvSpPr>
        <p:spPr bwMode="auto">
          <a:xfrm>
            <a:off x="2743200" y="228600"/>
            <a:ext cx="3581400" cy="476250"/>
          </a:xfrm>
          <a:prstGeom prst="rect">
            <a:avLst/>
          </a:prstGeom>
          <a:noFill/>
          <a:ln w="9525">
            <a:noFill/>
            <a:miter lim="800000"/>
            <a:headEnd/>
            <a:tailEnd/>
          </a:ln>
        </p:spPr>
        <p:txBody>
          <a:bodyPr/>
          <a:lstStyle/>
          <a:p>
            <a:pPr algn="ctr"/>
            <a:r>
              <a:rPr lang="en-US" sz="2000" b="1"/>
              <a:t>Findings and Differentials</a:t>
            </a:r>
          </a:p>
        </p:txBody>
      </p:sp>
      <p:pic>
        <p:nvPicPr>
          <p:cNvPr id="9224" name="Picture 11"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r>
              <a:rPr lang="en-US" sz="1600" b="1" dirty="0" smtClean="0">
                <a:solidFill>
                  <a:srgbClr val="870401"/>
                </a:solidFill>
              </a:rPr>
              <a:t>-</a:t>
            </a:r>
            <a:r>
              <a:rPr lang="en-US" sz="1600" b="1" dirty="0" err="1" smtClean="0">
                <a:solidFill>
                  <a:srgbClr val="870401"/>
                </a:solidFill>
              </a:rPr>
              <a:t>Arteriovenous</a:t>
            </a:r>
            <a:r>
              <a:rPr lang="en-US" sz="1600" b="1" dirty="0" smtClean="0">
                <a:solidFill>
                  <a:srgbClr val="870401"/>
                </a:solidFill>
              </a:rPr>
              <a:t> malformation  A direct </a:t>
            </a:r>
            <a:r>
              <a:rPr lang="en-US" sz="1600" b="1" dirty="0" err="1" smtClean="0">
                <a:solidFill>
                  <a:srgbClr val="870401"/>
                </a:solidFill>
              </a:rPr>
              <a:t>arteriovenous</a:t>
            </a:r>
            <a:r>
              <a:rPr lang="en-US" sz="1600" b="1" dirty="0" smtClean="0">
                <a:solidFill>
                  <a:srgbClr val="870401"/>
                </a:solidFill>
              </a:rPr>
              <a:t> communication without intervening capillary bed. &lt;10% of spinal masses.  Can be sporadic or </a:t>
            </a:r>
            <a:r>
              <a:rPr lang="en-US" sz="1600" b="1" dirty="0" err="1" smtClean="0">
                <a:solidFill>
                  <a:srgbClr val="870401"/>
                </a:solidFill>
              </a:rPr>
              <a:t>syndromic</a:t>
            </a:r>
            <a:endParaRPr lang="en-US" sz="1600" b="1" dirty="0" smtClean="0">
              <a:solidFill>
                <a:srgbClr val="870401"/>
              </a:solidFill>
            </a:endParaRPr>
          </a:p>
          <a:p>
            <a:pPr marL="0" indent="0" eaLnBrk="1" hangingPunct="1">
              <a:buFontTx/>
              <a:buNone/>
            </a:pPr>
            <a:r>
              <a:rPr lang="en-US" sz="1600" b="1" dirty="0" smtClean="0">
                <a:solidFill>
                  <a:srgbClr val="870401"/>
                </a:solidFill>
              </a:rPr>
              <a:t>-Imaging findings:</a:t>
            </a:r>
          </a:p>
          <a:p>
            <a:pPr marL="0" indent="0" eaLnBrk="1" hangingPunct="1">
              <a:buFontTx/>
              <a:buNone/>
            </a:pPr>
            <a:r>
              <a:rPr lang="en-US" sz="1600" b="1" dirty="0" smtClean="0">
                <a:solidFill>
                  <a:srgbClr val="870401"/>
                </a:solidFill>
              </a:rPr>
              <a:t>	-MR:</a:t>
            </a:r>
          </a:p>
          <a:p>
            <a:pPr marL="0" indent="0" eaLnBrk="1" hangingPunct="1">
              <a:buFontTx/>
              <a:buNone/>
            </a:pPr>
            <a:r>
              <a:rPr lang="en-US" sz="1600" b="1" dirty="0" smtClean="0">
                <a:solidFill>
                  <a:srgbClr val="870401"/>
                </a:solidFill>
              </a:rPr>
              <a:t>		-T1: low signal (edema) in type I and IV. </a:t>
            </a:r>
            <a:r>
              <a:rPr lang="en-US" sz="1600" b="1" dirty="0" err="1" smtClean="0">
                <a:solidFill>
                  <a:srgbClr val="870401"/>
                </a:solidFill>
              </a:rPr>
              <a:t>Heterogenous</a:t>
            </a:r>
            <a:r>
              <a:rPr lang="en-US" sz="1600" b="1" dirty="0" smtClean="0">
                <a:solidFill>
                  <a:srgbClr val="870401"/>
                </a:solidFill>
              </a:rPr>
              <a:t> signal 		(blood) in type II-III.  Flow voids from enlarged arterial feeder +/- 		draining vein.</a:t>
            </a:r>
          </a:p>
          <a:p>
            <a:pPr marL="0" indent="0" eaLnBrk="1" hangingPunct="1">
              <a:buFontTx/>
              <a:buNone/>
            </a:pPr>
            <a:r>
              <a:rPr lang="en-US" sz="1600" b="1" dirty="0" smtClean="0">
                <a:solidFill>
                  <a:srgbClr val="870401"/>
                </a:solidFill>
              </a:rPr>
              <a:t>		-T2: cord swelling and </a:t>
            </a:r>
            <a:r>
              <a:rPr lang="en-US" sz="1600" b="1" dirty="0" err="1" smtClean="0">
                <a:solidFill>
                  <a:srgbClr val="870401"/>
                </a:solidFill>
              </a:rPr>
              <a:t>intramedullary</a:t>
            </a:r>
            <a:r>
              <a:rPr lang="en-US" sz="1600" b="1" dirty="0" smtClean="0">
                <a:solidFill>
                  <a:srgbClr val="870401"/>
                </a:solidFill>
              </a:rPr>
              <a:t> high signal due to venous 		hypertension and edema. </a:t>
            </a:r>
            <a:r>
              <a:rPr lang="en-US" sz="1600" b="1" dirty="0" err="1" smtClean="0">
                <a:solidFill>
                  <a:srgbClr val="870401"/>
                </a:solidFill>
              </a:rPr>
              <a:t>Serpiginous</a:t>
            </a:r>
            <a:r>
              <a:rPr lang="en-US" sz="1600" b="1" dirty="0" smtClean="0">
                <a:solidFill>
                  <a:srgbClr val="870401"/>
                </a:solidFill>
              </a:rPr>
              <a:t> flow voids due to dilated 		</a:t>
            </a:r>
            <a:r>
              <a:rPr lang="en-US" sz="1600" b="1" dirty="0" err="1" smtClean="0">
                <a:solidFill>
                  <a:srgbClr val="870401"/>
                </a:solidFill>
              </a:rPr>
              <a:t>perimedullary</a:t>
            </a:r>
            <a:r>
              <a:rPr lang="en-US" sz="1600" b="1" dirty="0" smtClean="0">
                <a:solidFill>
                  <a:srgbClr val="870401"/>
                </a:solidFill>
              </a:rPr>
              <a:t> venous plexus.  SC may be displaced or 			compressed by venous </a:t>
            </a:r>
            <a:r>
              <a:rPr lang="en-US" sz="1600" b="1" dirty="0" err="1" smtClean="0">
                <a:solidFill>
                  <a:srgbClr val="870401"/>
                </a:solidFill>
              </a:rPr>
              <a:t>varices</a:t>
            </a:r>
            <a:r>
              <a:rPr lang="en-US" sz="1600" b="1" dirty="0" smtClean="0">
                <a:solidFill>
                  <a:srgbClr val="870401"/>
                </a:solidFill>
              </a:rPr>
              <a:t> in </a:t>
            </a:r>
            <a:r>
              <a:rPr lang="en-US" sz="1600" b="1" dirty="0" err="1" smtClean="0">
                <a:solidFill>
                  <a:srgbClr val="870401"/>
                </a:solidFill>
              </a:rPr>
              <a:t>extradural</a:t>
            </a:r>
            <a:r>
              <a:rPr lang="en-US" sz="1600" b="1" dirty="0" smtClean="0">
                <a:solidFill>
                  <a:srgbClr val="870401"/>
                </a:solidFill>
              </a:rPr>
              <a:t> AVMs.</a:t>
            </a:r>
          </a:p>
          <a:p>
            <a:pPr marL="0" indent="0" eaLnBrk="1" hangingPunct="1">
              <a:buFontTx/>
              <a:buNone/>
            </a:pPr>
            <a:r>
              <a:rPr lang="en-US" sz="1600" b="1" dirty="0" smtClean="0">
                <a:solidFill>
                  <a:srgbClr val="870401"/>
                </a:solidFill>
              </a:rPr>
              <a:t>		-T1C+: may see enhancement of distended </a:t>
            </a:r>
            <a:r>
              <a:rPr lang="en-US" sz="1600" b="1" dirty="0" err="1" smtClean="0">
                <a:solidFill>
                  <a:srgbClr val="870401"/>
                </a:solidFill>
              </a:rPr>
              <a:t>perimedullary</a:t>
            </a:r>
            <a:r>
              <a:rPr lang="en-US" sz="1600" b="1" dirty="0" smtClean="0">
                <a:solidFill>
                  <a:srgbClr val="870401"/>
                </a:solidFill>
              </a:rPr>
              <a:t> 		venous plexus (types I-IV) +/- AVM </a:t>
            </a:r>
            <a:r>
              <a:rPr lang="en-US" sz="1600" b="1" dirty="0" err="1" smtClean="0">
                <a:solidFill>
                  <a:srgbClr val="870401"/>
                </a:solidFill>
              </a:rPr>
              <a:t>nidus</a:t>
            </a:r>
            <a:r>
              <a:rPr lang="en-US" sz="1600" b="1" dirty="0" smtClean="0">
                <a:solidFill>
                  <a:srgbClr val="870401"/>
                </a:solidFill>
              </a:rPr>
              <a:t> in type II and III.</a:t>
            </a:r>
          </a:p>
          <a:p>
            <a:pPr marL="0" indent="0" eaLnBrk="1" hangingPunct="1">
              <a:buFontTx/>
              <a:buNone/>
            </a:pPr>
            <a:r>
              <a:rPr lang="en-US" sz="1600" b="1" dirty="0" smtClean="0">
                <a:solidFill>
                  <a:srgbClr val="870401"/>
                </a:solidFill>
              </a:rPr>
              <a:t>	-CTA: dilated, tortuous </a:t>
            </a:r>
            <a:r>
              <a:rPr lang="en-US" sz="1600" b="1" dirty="0" err="1" smtClean="0">
                <a:solidFill>
                  <a:srgbClr val="870401"/>
                </a:solidFill>
              </a:rPr>
              <a:t>perimedullary</a:t>
            </a:r>
            <a:r>
              <a:rPr lang="en-US" sz="1600" b="1" dirty="0" smtClean="0">
                <a:solidFill>
                  <a:srgbClr val="870401"/>
                </a:solidFill>
              </a:rPr>
              <a:t> veins +/- enlarged 	</a:t>
            </a:r>
            <a:r>
              <a:rPr lang="en-US" sz="1600" b="1" dirty="0" err="1" smtClean="0">
                <a:solidFill>
                  <a:srgbClr val="870401"/>
                </a:solidFill>
              </a:rPr>
              <a:t>radiculomedullary</a:t>
            </a:r>
            <a:r>
              <a:rPr lang="en-US" sz="1600" b="1" dirty="0" smtClean="0">
                <a:solidFill>
                  <a:srgbClr val="870401"/>
                </a:solidFill>
              </a:rPr>
              <a:t> artery (type I) or spinal artery (types II-IV).</a:t>
            </a:r>
          </a:p>
          <a:p>
            <a:pPr marL="0" indent="0" eaLnBrk="1" hangingPunct="1">
              <a:buFontTx/>
              <a:buNone/>
            </a:pPr>
            <a:r>
              <a:rPr lang="en-US" sz="1600" b="1" dirty="0" smtClean="0">
                <a:solidFill>
                  <a:srgbClr val="870401"/>
                </a:solidFill>
              </a:rPr>
              <a:t>	-DSA required to confirm diagnosis and to classify/define 	</a:t>
            </a:r>
            <a:r>
              <a:rPr lang="en-US" sz="1600" b="1" dirty="0" err="1" smtClean="0">
                <a:solidFill>
                  <a:srgbClr val="870401"/>
                </a:solidFill>
              </a:rPr>
              <a:t>angioarchitecture</a:t>
            </a:r>
            <a:r>
              <a:rPr lang="en-US" sz="1600" b="1" dirty="0" smtClean="0">
                <a:solidFill>
                  <a:srgbClr val="870401"/>
                </a:solidFill>
              </a:rPr>
              <a:t>.</a:t>
            </a:r>
          </a:p>
          <a:p>
            <a:pPr marL="0" indent="0" eaLnBrk="1" hangingPunct="1">
              <a:buFontTx/>
              <a:buNone/>
            </a:pPr>
            <a:r>
              <a:rPr lang="en-US" sz="1600" b="1" dirty="0" smtClean="0">
                <a:solidFill>
                  <a:srgbClr val="870401"/>
                </a:solidFill>
              </a:rPr>
              <a:t>-Clinical presentation depends on AVM type: progressive </a:t>
            </a:r>
            <a:r>
              <a:rPr lang="en-US" sz="1600" b="1" dirty="0" err="1" smtClean="0">
                <a:solidFill>
                  <a:srgbClr val="870401"/>
                </a:solidFill>
              </a:rPr>
              <a:t>paraparesis</a:t>
            </a:r>
            <a:r>
              <a:rPr lang="en-US" sz="1600" b="1" dirty="0" smtClean="0">
                <a:solidFill>
                  <a:srgbClr val="870401"/>
                </a:solidFill>
              </a:rPr>
              <a:t>, pain, acute neurological deficit.</a:t>
            </a:r>
          </a:p>
        </p:txBody>
      </p:sp>
      <p:grpSp>
        <p:nvGrpSpPr>
          <p:cNvPr id="10243"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dirty="0" smtClean="0"/>
              <a:t>Discussion</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533400"/>
            <a:ext cx="8229600" cy="4648200"/>
          </a:xfrm>
          <a:noFill/>
        </p:spPr>
        <p:txBody>
          <a:bodyPr/>
          <a:lstStyle/>
          <a:p>
            <a:pPr marL="0" indent="0" eaLnBrk="1" hangingPunct="1">
              <a:buFontTx/>
              <a:buNone/>
            </a:pPr>
            <a:r>
              <a:rPr lang="en-US" sz="1600" b="1" dirty="0" smtClean="0">
                <a:solidFill>
                  <a:srgbClr val="870401"/>
                </a:solidFill>
              </a:rPr>
              <a:t>-Classification/DSA imaging findings.</a:t>
            </a:r>
          </a:p>
          <a:p>
            <a:pPr marL="0" indent="0" eaLnBrk="1" hangingPunct="1">
              <a:buFontTx/>
              <a:buNone/>
            </a:pPr>
            <a:r>
              <a:rPr lang="en-US" sz="1600" b="1" dirty="0" smtClean="0">
                <a:solidFill>
                  <a:srgbClr val="870401"/>
                </a:solidFill>
              </a:rPr>
              <a:t>	-Type I (80%): thoracic. solitary arterial feeder (dorsal </a:t>
            </a:r>
            <a:r>
              <a:rPr lang="en-US" sz="1600" b="1" dirty="0" err="1" smtClean="0">
                <a:solidFill>
                  <a:srgbClr val="870401"/>
                </a:solidFill>
              </a:rPr>
              <a:t>radiculomedullary</a:t>
            </a:r>
            <a:r>
              <a:rPr lang="en-US" sz="1600" b="1" dirty="0" smtClean="0">
                <a:solidFill>
                  <a:srgbClr val="870401"/>
                </a:solidFill>
              </a:rPr>
              <a:t> 	artery) shunting into a dilated coronal venous plexus in the subarachnoid 	space, which drains into epidural veins distal to fistula.  </a:t>
            </a:r>
          </a:p>
          <a:p>
            <a:pPr marL="0" indent="0" eaLnBrk="1" hangingPunct="1">
              <a:buFontTx/>
              <a:buNone/>
            </a:pPr>
            <a:r>
              <a:rPr lang="en-US" sz="1600" b="1" dirty="0" smtClean="0">
                <a:solidFill>
                  <a:srgbClr val="870401"/>
                </a:solidFill>
              </a:rPr>
              <a:t>		-M&gt;F, 6</a:t>
            </a:r>
            <a:r>
              <a:rPr lang="en-US" sz="1600" b="1" baseline="30000" dirty="0" smtClean="0">
                <a:solidFill>
                  <a:srgbClr val="870401"/>
                </a:solidFill>
              </a:rPr>
              <a:t>th</a:t>
            </a:r>
            <a:r>
              <a:rPr lang="en-US" sz="1600" b="1" dirty="0" smtClean="0">
                <a:solidFill>
                  <a:srgbClr val="870401"/>
                </a:solidFill>
              </a:rPr>
              <a:t>- 7</a:t>
            </a:r>
            <a:r>
              <a:rPr lang="en-US" sz="1600" b="1" baseline="30000" dirty="0" smtClean="0">
                <a:solidFill>
                  <a:srgbClr val="870401"/>
                </a:solidFill>
              </a:rPr>
              <a:t>th</a:t>
            </a:r>
            <a:r>
              <a:rPr lang="en-US" sz="1600" b="1" dirty="0" smtClean="0">
                <a:solidFill>
                  <a:srgbClr val="870401"/>
                </a:solidFill>
              </a:rPr>
              <a:t> decade.  Good prognosis. Progressive 			</a:t>
            </a:r>
            <a:r>
              <a:rPr lang="en-US" sz="1600" b="1" dirty="0" err="1" smtClean="0">
                <a:solidFill>
                  <a:srgbClr val="870401"/>
                </a:solidFill>
              </a:rPr>
              <a:t>myelopathy</a:t>
            </a:r>
            <a:r>
              <a:rPr lang="en-US" sz="1600" b="1" dirty="0" smtClean="0">
                <a:solidFill>
                  <a:srgbClr val="870401"/>
                </a:solidFill>
              </a:rPr>
              <a:t>.  Hemorrhage rare.</a:t>
            </a:r>
          </a:p>
          <a:p>
            <a:pPr marL="0" indent="0" eaLnBrk="1" hangingPunct="1">
              <a:buFontTx/>
              <a:buNone/>
            </a:pPr>
            <a:r>
              <a:rPr lang="en-US" sz="1600" b="1" dirty="0" smtClean="0">
                <a:solidFill>
                  <a:srgbClr val="870401"/>
                </a:solidFill>
              </a:rPr>
              <a:t>		-</a:t>
            </a:r>
            <a:r>
              <a:rPr lang="en-US" sz="1600" b="1" dirty="0" err="1" smtClean="0">
                <a:solidFill>
                  <a:srgbClr val="870401"/>
                </a:solidFill>
              </a:rPr>
              <a:t>Tx</a:t>
            </a:r>
            <a:r>
              <a:rPr lang="en-US" sz="1600" b="1" dirty="0" smtClean="0">
                <a:solidFill>
                  <a:srgbClr val="870401"/>
                </a:solidFill>
              </a:rPr>
              <a:t>: </a:t>
            </a:r>
            <a:r>
              <a:rPr lang="en-US" sz="1600" b="1" dirty="0" err="1" smtClean="0">
                <a:solidFill>
                  <a:srgbClr val="870401"/>
                </a:solidFill>
              </a:rPr>
              <a:t>Embolization</a:t>
            </a:r>
            <a:r>
              <a:rPr lang="en-US" sz="1600" b="1" dirty="0" smtClean="0">
                <a:solidFill>
                  <a:srgbClr val="870401"/>
                </a:solidFill>
              </a:rPr>
              <a:t> or Surgery.</a:t>
            </a:r>
          </a:p>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	-Type II/</a:t>
            </a:r>
            <a:r>
              <a:rPr lang="en-US" sz="1600" b="1" dirty="0" err="1" smtClean="0">
                <a:solidFill>
                  <a:srgbClr val="870401"/>
                </a:solidFill>
              </a:rPr>
              <a:t>Glomus</a:t>
            </a:r>
            <a:r>
              <a:rPr lang="en-US" sz="1600" b="1" dirty="0" smtClean="0">
                <a:solidFill>
                  <a:srgbClr val="870401"/>
                </a:solidFill>
              </a:rPr>
              <a:t> type (10%): Cervical/upper thoracic.  supplied by ASA +/-	</a:t>
            </a:r>
            <a:r>
              <a:rPr lang="en-US" sz="1600" b="1" dirty="0" err="1" smtClean="0">
                <a:solidFill>
                  <a:srgbClr val="870401"/>
                </a:solidFill>
              </a:rPr>
              <a:t>posterolateral</a:t>
            </a:r>
            <a:r>
              <a:rPr lang="en-US" sz="1600" b="1" dirty="0" smtClean="0">
                <a:solidFill>
                  <a:srgbClr val="870401"/>
                </a:solidFill>
              </a:rPr>
              <a:t> spinal artery, </a:t>
            </a:r>
            <a:r>
              <a:rPr lang="en-US" sz="1600" b="1" dirty="0" err="1" smtClean="0">
                <a:solidFill>
                  <a:srgbClr val="870401"/>
                </a:solidFill>
              </a:rPr>
              <a:t>nidus</a:t>
            </a:r>
            <a:r>
              <a:rPr lang="en-US" sz="1600" b="1" dirty="0" smtClean="0">
                <a:solidFill>
                  <a:srgbClr val="870401"/>
                </a:solidFill>
              </a:rPr>
              <a:t> drains to coronal venous plexus (on 	cord surface), which drains 	into epidural veins.</a:t>
            </a:r>
          </a:p>
          <a:p>
            <a:pPr marL="0" indent="0" eaLnBrk="1" hangingPunct="1">
              <a:buFontTx/>
              <a:buNone/>
            </a:pPr>
            <a:r>
              <a:rPr lang="en-US" sz="1600" b="1" dirty="0" smtClean="0">
                <a:solidFill>
                  <a:srgbClr val="870401"/>
                </a:solidFill>
              </a:rPr>
              <a:t>		-Compact or diffuse </a:t>
            </a:r>
            <a:r>
              <a:rPr lang="en-US" sz="1600" b="1" dirty="0" err="1" smtClean="0">
                <a:solidFill>
                  <a:srgbClr val="870401"/>
                </a:solidFill>
              </a:rPr>
              <a:t>intramedullary</a:t>
            </a:r>
            <a:r>
              <a:rPr lang="en-US" sz="1600" b="1" dirty="0" smtClean="0">
                <a:solidFill>
                  <a:srgbClr val="870401"/>
                </a:solidFill>
              </a:rPr>
              <a:t> </a:t>
            </a:r>
            <a:r>
              <a:rPr lang="en-US" sz="1600" b="1" dirty="0" err="1" smtClean="0">
                <a:solidFill>
                  <a:srgbClr val="870401"/>
                </a:solidFill>
              </a:rPr>
              <a:t>nidus</a:t>
            </a:r>
            <a:r>
              <a:rPr lang="en-US" sz="1600" b="1" dirty="0" smtClean="0">
                <a:solidFill>
                  <a:srgbClr val="870401"/>
                </a:solidFill>
              </a:rPr>
              <a:t> within SC lacks 		capillary bed +/- feeding artery/</a:t>
            </a:r>
            <a:r>
              <a:rPr lang="en-US" sz="1600" b="1" dirty="0" err="1" smtClean="0">
                <a:solidFill>
                  <a:srgbClr val="870401"/>
                </a:solidFill>
              </a:rPr>
              <a:t>intranidal</a:t>
            </a:r>
            <a:r>
              <a:rPr lang="en-US" sz="1600" b="1" dirty="0" smtClean="0">
                <a:solidFill>
                  <a:srgbClr val="870401"/>
                </a:solidFill>
              </a:rPr>
              <a:t> aneurysms.  No 		parenchyma within </a:t>
            </a:r>
            <a:r>
              <a:rPr lang="en-US" sz="1600" b="1" dirty="0" err="1" smtClean="0">
                <a:solidFill>
                  <a:srgbClr val="870401"/>
                </a:solidFill>
              </a:rPr>
              <a:t>nidus</a:t>
            </a:r>
            <a:r>
              <a:rPr lang="en-US" sz="1600" b="1" dirty="0" smtClean="0">
                <a:solidFill>
                  <a:srgbClr val="870401"/>
                </a:solidFill>
              </a:rPr>
              <a:t>.</a:t>
            </a:r>
          </a:p>
          <a:p>
            <a:pPr marL="0" indent="0" eaLnBrk="1" hangingPunct="1">
              <a:buFontTx/>
              <a:buNone/>
            </a:pPr>
            <a:r>
              <a:rPr lang="en-US" sz="1600" b="1" dirty="0" smtClean="0">
                <a:solidFill>
                  <a:srgbClr val="870401"/>
                </a:solidFill>
              </a:rPr>
              <a:t>		-Assoc with </a:t>
            </a:r>
            <a:r>
              <a:rPr lang="en-US" sz="1600" b="1" dirty="0" err="1" smtClean="0">
                <a:solidFill>
                  <a:srgbClr val="870401"/>
                </a:solidFill>
              </a:rPr>
              <a:t>cutaneous</a:t>
            </a:r>
            <a:r>
              <a:rPr lang="en-US" sz="1600" b="1" dirty="0" smtClean="0">
                <a:solidFill>
                  <a:srgbClr val="870401"/>
                </a:solidFill>
              </a:rPr>
              <a:t> </a:t>
            </a:r>
            <a:r>
              <a:rPr lang="en-US" sz="1600" b="1" dirty="0" err="1" smtClean="0">
                <a:solidFill>
                  <a:srgbClr val="870401"/>
                </a:solidFill>
              </a:rPr>
              <a:t>angiomas</a:t>
            </a:r>
            <a:r>
              <a:rPr lang="en-US" sz="1600" b="1" dirty="0" smtClean="0">
                <a:solidFill>
                  <a:srgbClr val="870401"/>
                </a:solidFill>
              </a:rPr>
              <a:t>, </a:t>
            </a:r>
            <a:r>
              <a:rPr lang="en-US" sz="1600" b="1" dirty="0" err="1" smtClean="0">
                <a:solidFill>
                  <a:srgbClr val="870401"/>
                </a:solidFill>
              </a:rPr>
              <a:t>Llippel-Trenaunay</a:t>
            </a:r>
            <a:r>
              <a:rPr lang="en-US" sz="1600" b="1" dirty="0" smtClean="0">
                <a:solidFill>
                  <a:srgbClr val="870401"/>
                </a:solidFill>
              </a:rPr>
              <a:t>-			Weber, </a:t>
            </a:r>
            <a:r>
              <a:rPr lang="en-US" sz="1600" b="1" dirty="0" err="1" smtClean="0">
                <a:solidFill>
                  <a:srgbClr val="870401"/>
                </a:solidFill>
              </a:rPr>
              <a:t>Rendu</a:t>
            </a:r>
            <a:r>
              <a:rPr lang="en-US" sz="1600" b="1" dirty="0" smtClean="0">
                <a:solidFill>
                  <a:srgbClr val="870401"/>
                </a:solidFill>
              </a:rPr>
              <a:t>-Osler Weber syndromes.</a:t>
            </a:r>
          </a:p>
          <a:p>
            <a:pPr marL="0" indent="0" eaLnBrk="1" hangingPunct="1">
              <a:buFontTx/>
              <a:buNone/>
            </a:pPr>
            <a:r>
              <a:rPr lang="en-US" sz="1600" b="1" dirty="0" smtClean="0">
                <a:solidFill>
                  <a:srgbClr val="870401"/>
                </a:solidFill>
              </a:rPr>
              <a:t>		-M =F, 20-40 </a:t>
            </a:r>
            <a:r>
              <a:rPr lang="en-US" sz="1600" b="1" dirty="0" err="1" smtClean="0">
                <a:solidFill>
                  <a:srgbClr val="870401"/>
                </a:solidFill>
              </a:rPr>
              <a:t>yo</a:t>
            </a:r>
            <a:r>
              <a:rPr lang="en-US" sz="1600" b="1" dirty="0" smtClean="0">
                <a:solidFill>
                  <a:srgbClr val="870401"/>
                </a:solidFill>
              </a:rPr>
              <a:t>. SAH most common symptom.  Pain, 			</a:t>
            </a:r>
            <a:r>
              <a:rPr lang="en-US" sz="1600" b="1" dirty="0" err="1" smtClean="0">
                <a:solidFill>
                  <a:srgbClr val="870401"/>
                </a:solidFill>
              </a:rPr>
              <a:t>myelopathy</a:t>
            </a:r>
            <a:r>
              <a:rPr lang="en-US" sz="1600" b="1" dirty="0" smtClean="0">
                <a:solidFill>
                  <a:srgbClr val="870401"/>
                </a:solidFill>
              </a:rPr>
              <a:t>.</a:t>
            </a:r>
          </a:p>
          <a:p>
            <a:pPr marL="0" indent="0" eaLnBrk="1" hangingPunct="1">
              <a:buFontTx/>
              <a:buNone/>
            </a:pPr>
            <a:r>
              <a:rPr lang="en-US" sz="1600" b="1" dirty="0" smtClean="0">
                <a:solidFill>
                  <a:srgbClr val="870401"/>
                </a:solidFill>
              </a:rPr>
              <a:t>		-</a:t>
            </a:r>
            <a:r>
              <a:rPr lang="en-US" sz="1600" b="1" dirty="0" err="1" smtClean="0">
                <a:solidFill>
                  <a:srgbClr val="870401"/>
                </a:solidFill>
              </a:rPr>
              <a:t>Tx</a:t>
            </a:r>
            <a:r>
              <a:rPr lang="en-US" sz="1600" b="1" dirty="0" smtClean="0">
                <a:solidFill>
                  <a:srgbClr val="870401"/>
                </a:solidFill>
              </a:rPr>
              <a:t>: Surgical resection, pre-op </a:t>
            </a:r>
            <a:r>
              <a:rPr lang="en-US" sz="1600" b="1" dirty="0" err="1" smtClean="0">
                <a:solidFill>
                  <a:srgbClr val="870401"/>
                </a:solidFill>
              </a:rPr>
              <a:t>embolization</a:t>
            </a:r>
            <a:r>
              <a:rPr lang="en-US" sz="1600" b="1" dirty="0" smtClean="0">
                <a:solidFill>
                  <a:srgbClr val="870401"/>
                </a:solidFill>
              </a:rPr>
              <a:t> (aneurysms, </a:t>
            </a:r>
            <a:r>
              <a:rPr lang="en-US" sz="1600" b="1" dirty="0" err="1" smtClean="0">
                <a:solidFill>
                  <a:srgbClr val="870401"/>
                </a:solidFill>
              </a:rPr>
              <a:t>nidus</a:t>
            </a:r>
            <a:r>
              <a:rPr lang="en-US" sz="1600" b="1" dirty="0" smtClean="0">
                <a:solidFill>
                  <a:srgbClr val="870401"/>
                </a:solidFill>
              </a:rPr>
              <a:t>).</a:t>
            </a:r>
          </a:p>
          <a:p>
            <a:pPr marL="0" indent="0" eaLnBrk="1" hangingPunct="1">
              <a:buFontTx/>
              <a:buNone/>
            </a:pPr>
            <a:r>
              <a:rPr lang="en-US" sz="1600" b="1" dirty="0" smtClean="0">
                <a:solidFill>
                  <a:srgbClr val="870401"/>
                </a:solidFill>
              </a:rPr>
              <a:t>	</a:t>
            </a: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dirty="0" smtClean="0"/>
              <a:t>Discussion</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533400" y="533400"/>
            <a:ext cx="8229600" cy="4648200"/>
          </a:xfrm>
          <a:noFill/>
        </p:spPr>
        <p:txBody>
          <a:bodyPr/>
          <a:lstStyle/>
          <a:p>
            <a:pPr marL="0" indent="0" eaLnBrk="1" hangingPunct="1">
              <a:buFontTx/>
              <a:buNone/>
            </a:pPr>
            <a:r>
              <a:rPr lang="en-US" sz="1600" b="1" dirty="0" smtClean="0">
                <a:solidFill>
                  <a:srgbClr val="870401"/>
                </a:solidFill>
              </a:rPr>
              <a:t>-Classification/DSA imaging findings (cont):</a:t>
            </a:r>
          </a:p>
          <a:p>
            <a:pPr marL="0" indent="0" eaLnBrk="1" hangingPunct="1">
              <a:buFontTx/>
              <a:buNone/>
            </a:pPr>
            <a:r>
              <a:rPr lang="en-US" sz="1600" b="1" dirty="0" smtClean="0">
                <a:solidFill>
                  <a:srgbClr val="870401"/>
                </a:solidFill>
              </a:rPr>
              <a:t>	-Type III/Juvenile (5%): Cervical/upper thoracic.  Large complex 	</a:t>
            </a:r>
            <a:r>
              <a:rPr lang="en-US" sz="1600" b="1" dirty="0" err="1" smtClean="0">
                <a:solidFill>
                  <a:srgbClr val="870401"/>
                </a:solidFill>
              </a:rPr>
              <a:t>intramedullary</a:t>
            </a:r>
            <a:r>
              <a:rPr lang="en-US" sz="1600" b="1" dirty="0" smtClean="0">
                <a:solidFill>
                  <a:srgbClr val="870401"/>
                </a:solidFill>
              </a:rPr>
              <a:t> </a:t>
            </a:r>
            <a:r>
              <a:rPr lang="en-US" sz="1600" b="1" dirty="0" err="1" smtClean="0">
                <a:solidFill>
                  <a:srgbClr val="870401"/>
                </a:solidFill>
              </a:rPr>
              <a:t>nidus</a:t>
            </a:r>
            <a:r>
              <a:rPr lang="en-US" sz="1600" b="1" dirty="0" smtClean="0">
                <a:solidFill>
                  <a:srgbClr val="870401"/>
                </a:solidFill>
              </a:rPr>
              <a:t>, which contains normal neural parenchyma.  May 	have </a:t>
            </a:r>
            <a:r>
              <a:rPr lang="en-US" sz="1600" b="1" dirty="0" err="1" smtClean="0">
                <a:solidFill>
                  <a:srgbClr val="870401"/>
                </a:solidFill>
              </a:rPr>
              <a:t>extramedullary</a:t>
            </a:r>
            <a:r>
              <a:rPr lang="en-US" sz="1600" b="1" dirty="0" smtClean="0">
                <a:solidFill>
                  <a:srgbClr val="870401"/>
                </a:solidFill>
              </a:rPr>
              <a:t> or </a:t>
            </a:r>
            <a:r>
              <a:rPr lang="en-US" sz="1600" b="1" dirty="0" err="1" smtClean="0">
                <a:solidFill>
                  <a:srgbClr val="870401"/>
                </a:solidFill>
              </a:rPr>
              <a:t>extraspinal</a:t>
            </a:r>
            <a:r>
              <a:rPr lang="en-US" sz="1600" b="1" dirty="0" smtClean="0">
                <a:solidFill>
                  <a:srgbClr val="870401"/>
                </a:solidFill>
              </a:rPr>
              <a:t> component. Multiple feeding vessels 	+/- feeding artery/</a:t>
            </a:r>
            <a:r>
              <a:rPr lang="en-US" sz="1600" b="1" dirty="0" err="1" smtClean="0">
                <a:solidFill>
                  <a:srgbClr val="870401"/>
                </a:solidFill>
              </a:rPr>
              <a:t>intranidal</a:t>
            </a:r>
            <a:r>
              <a:rPr lang="en-US" sz="1600" b="1" dirty="0" smtClean="0">
                <a:solidFill>
                  <a:srgbClr val="870401"/>
                </a:solidFill>
              </a:rPr>
              <a:t> aneurysms.  Additional soft tissue AVMs 	possible.</a:t>
            </a:r>
          </a:p>
          <a:p>
            <a:pPr marL="0" indent="0" eaLnBrk="1" hangingPunct="1">
              <a:buFontTx/>
              <a:buNone/>
            </a:pPr>
            <a:r>
              <a:rPr lang="en-US" sz="1600" b="1" dirty="0" smtClean="0">
                <a:solidFill>
                  <a:srgbClr val="870401"/>
                </a:solidFill>
              </a:rPr>
              <a:t>		-Associated with Cobb syndrome (</a:t>
            </a:r>
            <a:r>
              <a:rPr lang="en-US" sz="1600" b="1" dirty="0" err="1" smtClean="0">
                <a:solidFill>
                  <a:srgbClr val="870401"/>
                </a:solidFill>
              </a:rPr>
              <a:t>metameric</a:t>
            </a:r>
            <a:r>
              <a:rPr lang="en-US" sz="1600" b="1" dirty="0" smtClean="0">
                <a:solidFill>
                  <a:srgbClr val="870401"/>
                </a:solidFill>
              </a:rPr>
              <a:t> vascular 			malformation involving triad of spinal cord, skin, 			bone).</a:t>
            </a:r>
          </a:p>
          <a:p>
            <a:pPr marL="0" indent="0" eaLnBrk="1" hangingPunct="1">
              <a:buFontTx/>
              <a:buNone/>
            </a:pPr>
            <a:r>
              <a:rPr lang="en-US" sz="1600" b="1" dirty="0" smtClean="0">
                <a:solidFill>
                  <a:srgbClr val="870401"/>
                </a:solidFill>
              </a:rPr>
              <a:t>		-M=F, &lt;30 </a:t>
            </a:r>
            <a:r>
              <a:rPr lang="en-US" sz="1600" b="1" dirty="0" err="1" smtClean="0">
                <a:solidFill>
                  <a:srgbClr val="870401"/>
                </a:solidFill>
              </a:rPr>
              <a:t>yo</a:t>
            </a:r>
            <a:r>
              <a:rPr lang="en-US" sz="1600" b="1" dirty="0" smtClean="0">
                <a:solidFill>
                  <a:srgbClr val="870401"/>
                </a:solidFill>
              </a:rPr>
              <a:t>. Progressive neurologic decline (weakness). SAH. 		Poor prognosis.</a:t>
            </a:r>
          </a:p>
          <a:p>
            <a:pPr marL="0" indent="0" eaLnBrk="1" hangingPunct="1">
              <a:buFontTx/>
              <a:buNone/>
            </a:pPr>
            <a:r>
              <a:rPr lang="en-US" sz="1600" b="1" dirty="0" smtClean="0">
                <a:solidFill>
                  <a:srgbClr val="870401"/>
                </a:solidFill>
              </a:rPr>
              <a:t>		-</a:t>
            </a:r>
            <a:r>
              <a:rPr lang="en-US" sz="1600" b="1" dirty="0" err="1" smtClean="0">
                <a:solidFill>
                  <a:srgbClr val="870401"/>
                </a:solidFill>
              </a:rPr>
              <a:t>Tx</a:t>
            </a:r>
            <a:r>
              <a:rPr lang="en-US" sz="1600" b="1" dirty="0" smtClean="0">
                <a:solidFill>
                  <a:srgbClr val="870401"/>
                </a:solidFill>
              </a:rPr>
              <a:t>: Complete resection usually not possible; palliative therapy 		with </a:t>
            </a:r>
            <a:r>
              <a:rPr lang="en-US" sz="1600" b="1" dirty="0" err="1" smtClean="0">
                <a:solidFill>
                  <a:srgbClr val="870401"/>
                </a:solidFill>
              </a:rPr>
              <a:t>embolization</a:t>
            </a:r>
            <a:r>
              <a:rPr lang="en-US" sz="1600" b="1" dirty="0" smtClean="0">
                <a:solidFill>
                  <a:srgbClr val="870401"/>
                </a:solidFill>
              </a:rPr>
              <a:t> +/- surgery to relieve cord compression. </a:t>
            </a:r>
          </a:p>
          <a:p>
            <a:pPr marL="0" indent="0" eaLnBrk="1" hangingPunct="1">
              <a:buFontTx/>
              <a:buNone/>
            </a:pPr>
            <a:r>
              <a:rPr lang="en-US" sz="1600" b="1" dirty="0" smtClean="0">
                <a:solidFill>
                  <a:srgbClr val="870401"/>
                </a:solidFill>
              </a:rPr>
              <a:t>	</a:t>
            </a:r>
          </a:p>
          <a:p>
            <a:pPr marL="0" indent="0" eaLnBrk="1" hangingPunct="1">
              <a:buFontTx/>
              <a:buNone/>
            </a:pPr>
            <a:r>
              <a:rPr lang="en-US" sz="1600" b="1" dirty="0" smtClean="0">
                <a:solidFill>
                  <a:srgbClr val="870401"/>
                </a:solidFill>
              </a:rPr>
              <a:t>	-Type IV: </a:t>
            </a:r>
            <a:r>
              <a:rPr lang="en-US" sz="1600" b="1" dirty="0" err="1" smtClean="0">
                <a:solidFill>
                  <a:srgbClr val="870401"/>
                </a:solidFill>
              </a:rPr>
              <a:t>Conus</a:t>
            </a:r>
            <a:r>
              <a:rPr lang="en-US" sz="1600" b="1" dirty="0" smtClean="0">
                <a:solidFill>
                  <a:srgbClr val="870401"/>
                </a:solidFill>
              </a:rPr>
              <a:t> </a:t>
            </a:r>
            <a:r>
              <a:rPr lang="en-US" sz="1600" b="1" dirty="0" err="1" smtClean="0">
                <a:solidFill>
                  <a:srgbClr val="870401"/>
                </a:solidFill>
              </a:rPr>
              <a:t>medullaris</a:t>
            </a:r>
            <a:r>
              <a:rPr lang="en-US" sz="1600" b="1" dirty="0" smtClean="0">
                <a:solidFill>
                  <a:srgbClr val="870401"/>
                </a:solidFill>
              </a:rPr>
              <a:t> or thoracic.  Direct fistula between ASA/PSA 	and coronal venous plexus without </a:t>
            </a:r>
            <a:r>
              <a:rPr lang="en-US" sz="1600" b="1" dirty="0" err="1" smtClean="0">
                <a:solidFill>
                  <a:srgbClr val="870401"/>
                </a:solidFill>
              </a:rPr>
              <a:t>nidus</a:t>
            </a:r>
            <a:r>
              <a:rPr lang="en-US" sz="1600" b="1" dirty="0" smtClean="0">
                <a:solidFill>
                  <a:srgbClr val="870401"/>
                </a:solidFill>
              </a:rPr>
              <a:t>. </a:t>
            </a:r>
          </a:p>
          <a:p>
            <a:pPr marL="0" indent="0" eaLnBrk="1" hangingPunct="1">
              <a:buFontTx/>
              <a:buNone/>
            </a:pPr>
            <a:r>
              <a:rPr lang="en-US" sz="1600" b="1" dirty="0" smtClean="0">
                <a:solidFill>
                  <a:srgbClr val="870401"/>
                </a:solidFill>
              </a:rPr>
              <a:t>		-Associated with Osler-Weber-</a:t>
            </a:r>
            <a:r>
              <a:rPr lang="en-US" sz="1600" b="1" dirty="0" err="1" smtClean="0">
                <a:solidFill>
                  <a:srgbClr val="870401"/>
                </a:solidFill>
              </a:rPr>
              <a:t>Rendu</a:t>
            </a:r>
            <a:r>
              <a:rPr lang="en-US" sz="1600" b="1" dirty="0" smtClean="0">
                <a:solidFill>
                  <a:srgbClr val="870401"/>
                </a:solidFill>
              </a:rPr>
              <a:t>.</a:t>
            </a:r>
          </a:p>
          <a:p>
            <a:pPr marL="0" indent="0" eaLnBrk="1" hangingPunct="1">
              <a:buFontTx/>
              <a:buNone/>
            </a:pPr>
            <a:r>
              <a:rPr lang="en-US" sz="1600" b="1" dirty="0" smtClean="0">
                <a:solidFill>
                  <a:srgbClr val="870401"/>
                </a:solidFill>
              </a:rPr>
              <a:t>		-M=F, 10-40 </a:t>
            </a:r>
            <a:r>
              <a:rPr lang="en-US" sz="1600" b="1" dirty="0" err="1" smtClean="0">
                <a:solidFill>
                  <a:srgbClr val="870401"/>
                </a:solidFill>
              </a:rPr>
              <a:t>yo</a:t>
            </a:r>
            <a:r>
              <a:rPr lang="en-US" sz="1600" b="1" dirty="0" smtClean="0">
                <a:solidFill>
                  <a:srgbClr val="870401"/>
                </a:solidFill>
              </a:rPr>
              <a:t>.  Progressive </a:t>
            </a:r>
            <a:r>
              <a:rPr lang="en-US" sz="1600" b="1" dirty="0" err="1" smtClean="0">
                <a:solidFill>
                  <a:srgbClr val="870401"/>
                </a:solidFill>
              </a:rPr>
              <a:t>conus</a:t>
            </a:r>
            <a:r>
              <a:rPr lang="en-US" sz="1600" b="1" dirty="0" smtClean="0">
                <a:solidFill>
                  <a:srgbClr val="870401"/>
                </a:solidFill>
              </a:rPr>
              <a:t>/</a:t>
            </a:r>
            <a:r>
              <a:rPr lang="en-US" sz="1600" b="1" dirty="0" err="1" smtClean="0">
                <a:solidFill>
                  <a:srgbClr val="870401"/>
                </a:solidFill>
              </a:rPr>
              <a:t>cauda</a:t>
            </a:r>
            <a:r>
              <a:rPr lang="en-US" sz="1600" b="1" dirty="0" smtClean="0">
                <a:solidFill>
                  <a:srgbClr val="870401"/>
                </a:solidFill>
              </a:rPr>
              <a:t> </a:t>
            </a:r>
            <a:r>
              <a:rPr lang="en-US" sz="1600" b="1" dirty="0" err="1" smtClean="0">
                <a:solidFill>
                  <a:srgbClr val="870401"/>
                </a:solidFill>
              </a:rPr>
              <a:t>equina</a:t>
            </a:r>
            <a:r>
              <a:rPr lang="en-US" sz="1600" b="1" dirty="0" smtClean="0">
                <a:solidFill>
                  <a:srgbClr val="870401"/>
                </a:solidFill>
              </a:rPr>
              <a:t> syndrome, 		SAH.</a:t>
            </a: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dirty="0" smtClean="0"/>
              <a:t>Discussion</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r>
              <a:rPr lang="en-US" sz="1600" b="1" dirty="0" smtClean="0">
                <a:solidFill>
                  <a:srgbClr val="870401"/>
                </a:solidFill>
              </a:rPr>
              <a:t>-Differential Diagnoses</a:t>
            </a:r>
          </a:p>
          <a:p>
            <a:pPr marL="0" indent="0" eaLnBrk="1" hangingPunct="1">
              <a:buFontTx/>
              <a:buNone/>
            </a:pPr>
            <a:r>
              <a:rPr lang="en-US" sz="1600" b="1" dirty="0" smtClean="0">
                <a:solidFill>
                  <a:srgbClr val="870401"/>
                </a:solidFill>
              </a:rPr>
              <a:t>	-</a:t>
            </a:r>
            <a:r>
              <a:rPr lang="en-US" sz="1600" b="1" dirty="0" err="1" smtClean="0">
                <a:solidFill>
                  <a:srgbClr val="870401"/>
                </a:solidFill>
              </a:rPr>
              <a:t>Intramedullary</a:t>
            </a:r>
            <a:r>
              <a:rPr lang="en-US" sz="1600" b="1" dirty="0" smtClean="0">
                <a:solidFill>
                  <a:srgbClr val="870401"/>
                </a:solidFill>
              </a:rPr>
              <a:t> neoplasm:</a:t>
            </a:r>
          </a:p>
          <a:p>
            <a:pPr marL="0" indent="0" eaLnBrk="1" hangingPunct="1">
              <a:buFontTx/>
              <a:buNone/>
            </a:pPr>
            <a:r>
              <a:rPr lang="en-US" sz="1600" b="1" dirty="0" smtClean="0">
                <a:solidFill>
                  <a:srgbClr val="870401"/>
                </a:solidFill>
              </a:rPr>
              <a:t>		-</a:t>
            </a:r>
            <a:r>
              <a:rPr lang="en-US" sz="1600" b="1" dirty="0" err="1" smtClean="0">
                <a:solidFill>
                  <a:srgbClr val="870401"/>
                </a:solidFill>
              </a:rPr>
              <a:t>Ependymoma</a:t>
            </a:r>
            <a:r>
              <a:rPr lang="en-US" sz="1600" b="1" dirty="0" smtClean="0">
                <a:solidFill>
                  <a:srgbClr val="870401"/>
                </a:solidFill>
              </a:rPr>
              <a:t>: heterogeneous (cysts, blood products), variable 		enhancement.</a:t>
            </a:r>
          </a:p>
          <a:p>
            <a:pPr marL="0" indent="0" eaLnBrk="1" hangingPunct="1">
              <a:buFontTx/>
              <a:buNone/>
            </a:pPr>
            <a:r>
              <a:rPr lang="en-US" sz="1600" b="1" dirty="0" smtClean="0">
                <a:solidFill>
                  <a:srgbClr val="870401"/>
                </a:solidFill>
              </a:rPr>
              <a:t>		-</a:t>
            </a:r>
            <a:r>
              <a:rPr lang="en-US" sz="1600" b="1" dirty="0" err="1" smtClean="0">
                <a:solidFill>
                  <a:srgbClr val="870401"/>
                </a:solidFill>
              </a:rPr>
              <a:t>Astrocytoma</a:t>
            </a:r>
            <a:r>
              <a:rPr lang="en-US" sz="1600" b="1" dirty="0" smtClean="0">
                <a:solidFill>
                  <a:srgbClr val="870401"/>
                </a:solidFill>
              </a:rPr>
              <a:t>: </a:t>
            </a:r>
            <a:r>
              <a:rPr lang="en-US" sz="1600" b="1" dirty="0" err="1" smtClean="0">
                <a:solidFill>
                  <a:srgbClr val="870401"/>
                </a:solidFill>
              </a:rPr>
              <a:t>multisegmental</a:t>
            </a:r>
            <a:r>
              <a:rPr lang="en-US" sz="1600" b="1" dirty="0" smtClean="0">
                <a:solidFill>
                  <a:srgbClr val="870401"/>
                </a:solidFill>
              </a:rPr>
              <a:t> enhancing mass, no enlarged 		vessel.</a:t>
            </a:r>
          </a:p>
          <a:p>
            <a:pPr marL="0" indent="0" eaLnBrk="1" hangingPunct="1">
              <a:buFontTx/>
              <a:buNone/>
            </a:pPr>
            <a:r>
              <a:rPr lang="en-US" sz="1600" b="1" dirty="0" smtClean="0">
                <a:solidFill>
                  <a:srgbClr val="870401"/>
                </a:solidFill>
              </a:rPr>
              <a:t>	-Spinal </a:t>
            </a:r>
            <a:r>
              <a:rPr lang="en-US" sz="1600" b="1" dirty="0" err="1" smtClean="0">
                <a:solidFill>
                  <a:srgbClr val="870401"/>
                </a:solidFill>
              </a:rPr>
              <a:t>hemangioblastoma</a:t>
            </a:r>
            <a:r>
              <a:rPr lang="en-US" sz="1600" b="1" dirty="0" smtClean="0">
                <a:solidFill>
                  <a:srgbClr val="870401"/>
                </a:solidFill>
              </a:rPr>
              <a:t>: </a:t>
            </a:r>
          </a:p>
          <a:p>
            <a:pPr marL="0" indent="0" eaLnBrk="1" hangingPunct="1">
              <a:buFontTx/>
              <a:buNone/>
            </a:pPr>
            <a:r>
              <a:rPr lang="en-US" sz="1600" b="1" dirty="0" smtClean="0">
                <a:solidFill>
                  <a:srgbClr val="870401"/>
                </a:solidFill>
              </a:rPr>
              <a:t>		-</a:t>
            </a:r>
            <a:r>
              <a:rPr lang="en-US" sz="1600" b="1" dirty="0" err="1" smtClean="0">
                <a:solidFill>
                  <a:srgbClr val="870401"/>
                </a:solidFill>
              </a:rPr>
              <a:t>Intramedullary</a:t>
            </a:r>
            <a:r>
              <a:rPr lang="en-US" sz="1600" b="1" dirty="0" smtClean="0">
                <a:solidFill>
                  <a:srgbClr val="870401"/>
                </a:solidFill>
              </a:rPr>
              <a:t> tumor blush supplied by ASA, PLSA.</a:t>
            </a:r>
          </a:p>
          <a:p>
            <a:pPr marL="0" indent="0" eaLnBrk="1" hangingPunct="1">
              <a:buFontTx/>
              <a:buNone/>
            </a:pPr>
            <a:r>
              <a:rPr lang="en-US" sz="1600" b="1" dirty="0" smtClean="0">
                <a:solidFill>
                  <a:srgbClr val="870401"/>
                </a:solidFill>
              </a:rPr>
              <a:t>		-Sporadic or associated with VHL.</a:t>
            </a:r>
          </a:p>
          <a:p>
            <a:pPr marL="0" indent="0" eaLnBrk="1" hangingPunct="1">
              <a:buFontTx/>
              <a:buNone/>
            </a:pPr>
            <a:r>
              <a:rPr lang="en-US" sz="1600" b="1" dirty="0" smtClean="0">
                <a:solidFill>
                  <a:srgbClr val="870401"/>
                </a:solidFill>
              </a:rPr>
              <a:t>	-Vertebral artery fistula:</a:t>
            </a:r>
          </a:p>
          <a:p>
            <a:pPr marL="0" indent="0" eaLnBrk="1" hangingPunct="1">
              <a:buFontTx/>
              <a:buNone/>
            </a:pPr>
            <a:r>
              <a:rPr lang="en-US" sz="1600" b="1" dirty="0" smtClean="0">
                <a:solidFill>
                  <a:srgbClr val="870401"/>
                </a:solidFill>
              </a:rPr>
              <a:t>		-Single-hole AV fistula between vertebral artery and adjacent 		veins +/- reflux into epidural veins.</a:t>
            </a:r>
          </a:p>
          <a:p>
            <a:pPr marL="0" indent="0" eaLnBrk="1" hangingPunct="1">
              <a:buFontTx/>
              <a:buNone/>
            </a:pPr>
            <a:r>
              <a:rPr lang="en-US" sz="1600" b="1" dirty="0" smtClean="0">
                <a:solidFill>
                  <a:srgbClr val="870401"/>
                </a:solidFill>
              </a:rPr>
              <a:t>		-Usually seen in penetrating injuries, iatrogenic during surgery.</a:t>
            </a:r>
          </a:p>
          <a:p>
            <a:pPr marL="0" indent="0" eaLnBrk="1" hangingPunct="1">
              <a:buFontTx/>
              <a:buNone/>
            </a:pPr>
            <a:r>
              <a:rPr lang="en-US" sz="1600" b="1" dirty="0" smtClean="0">
                <a:solidFill>
                  <a:srgbClr val="870401"/>
                </a:solidFill>
              </a:rPr>
              <a:t>	-Vertebral body metastasis:</a:t>
            </a:r>
          </a:p>
          <a:p>
            <a:pPr marL="0" indent="0" eaLnBrk="1" hangingPunct="1">
              <a:buFontTx/>
              <a:buNone/>
            </a:pPr>
            <a:r>
              <a:rPr lang="en-US" sz="1600" b="1" dirty="0" smtClean="0">
                <a:solidFill>
                  <a:srgbClr val="870401"/>
                </a:solidFill>
              </a:rPr>
              <a:t>		-Pathological tumor blush +/- AV shunting within spinal, 			</a:t>
            </a:r>
            <a:r>
              <a:rPr lang="en-US" sz="1600" b="1" dirty="0" err="1" smtClean="0">
                <a:solidFill>
                  <a:srgbClr val="870401"/>
                </a:solidFill>
              </a:rPr>
              <a:t>paraspinal</a:t>
            </a:r>
            <a:r>
              <a:rPr lang="en-US" sz="1600" b="1" dirty="0" smtClean="0">
                <a:solidFill>
                  <a:srgbClr val="870401"/>
                </a:solidFill>
              </a:rPr>
              <a:t> soft tissues.</a:t>
            </a:r>
          </a:p>
          <a:p>
            <a:pPr marL="0" indent="0" eaLnBrk="1" hangingPunct="1">
              <a:buFontTx/>
              <a:buNone/>
            </a:pPr>
            <a:r>
              <a:rPr lang="en-US" sz="1600" b="1" dirty="0" smtClean="0">
                <a:solidFill>
                  <a:srgbClr val="870401"/>
                </a:solidFill>
              </a:rPr>
              <a:t>		-</a:t>
            </a:r>
            <a:r>
              <a:rPr lang="en-US" sz="1600" b="1" dirty="0" err="1" smtClean="0">
                <a:solidFill>
                  <a:srgbClr val="870401"/>
                </a:solidFill>
              </a:rPr>
              <a:t>Hypervascular</a:t>
            </a:r>
            <a:r>
              <a:rPr lang="en-US" sz="1600" b="1" dirty="0" smtClean="0">
                <a:solidFill>
                  <a:srgbClr val="870401"/>
                </a:solidFill>
              </a:rPr>
              <a:t> skeletal metastases from renal cell ca, thyroid 		ca, melanoma.</a:t>
            </a: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dirty="0" smtClean="0"/>
              <a:t>Discussion</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28600" y="268002"/>
            <a:ext cx="8686800" cy="5509200"/>
          </a:xfrm>
          <a:noFill/>
        </p:spPr>
        <p:txBody>
          <a:bodyPr>
            <a:spAutoFit/>
          </a:bodyPr>
          <a:lstStyle/>
          <a:p>
            <a:pPr algn="l" eaLnBrk="1" hangingPunct="1"/>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Type III </a:t>
            </a:r>
            <a:r>
              <a:rPr lang="en-US" sz="1600" b="1" dirty="0" err="1" smtClean="0">
                <a:solidFill>
                  <a:srgbClr val="870401"/>
                </a:solidFill>
              </a:rPr>
              <a:t>arteriovenous</a:t>
            </a:r>
            <a:r>
              <a:rPr lang="en-US" sz="1600" b="1" dirty="0" smtClean="0">
                <a:solidFill>
                  <a:srgbClr val="870401"/>
                </a:solidFill>
              </a:rPr>
              <a:t> malformation of the </a:t>
            </a:r>
            <a:r>
              <a:rPr lang="en-US" sz="1600" b="1" smtClean="0">
                <a:solidFill>
                  <a:srgbClr val="870401"/>
                </a:solidFill>
              </a:rPr>
              <a:t>craniocervical</a:t>
            </a:r>
            <a:r>
              <a:rPr lang="en-US" sz="1600" b="1" dirty="0" smtClean="0">
                <a:solidFill>
                  <a:srgbClr val="870401"/>
                </a:solidFill>
              </a:rPr>
              <a:t> spinal cord with </a:t>
            </a:r>
            <a:r>
              <a:rPr lang="en-US" sz="1600" b="1" dirty="0" err="1" smtClean="0">
                <a:solidFill>
                  <a:srgbClr val="870401"/>
                </a:solidFill>
              </a:rPr>
              <a:t>hematomyelia</a:t>
            </a:r>
            <a:r>
              <a:rPr lang="en-US" sz="1600" b="1" dirty="0" smtClean="0">
                <a:solidFill>
                  <a:srgbClr val="870401"/>
                </a:solidFill>
              </a:rPr>
              <a:t>.</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Preoperative </a:t>
            </a:r>
            <a:r>
              <a:rPr lang="en-US" sz="1600" b="1" dirty="0" err="1" smtClean="0">
                <a:solidFill>
                  <a:srgbClr val="870401"/>
                </a:solidFill>
              </a:rPr>
              <a:t>embolization</a:t>
            </a:r>
            <a:r>
              <a:rPr lang="en-US" sz="1600" b="1" dirty="0" smtClean="0">
                <a:solidFill>
                  <a:srgbClr val="870401"/>
                </a:solidFill>
              </a:rPr>
              <a:t> was deferred.  The lesion was partially </a:t>
            </a:r>
            <a:r>
              <a:rPr lang="en-US" sz="1600" b="1" dirty="0" err="1" smtClean="0">
                <a:solidFill>
                  <a:srgbClr val="870401"/>
                </a:solidFill>
              </a:rPr>
              <a:t>resected</a:t>
            </a:r>
            <a:r>
              <a:rPr lang="en-US" sz="1600" b="1" dirty="0" smtClean="0">
                <a:solidFill>
                  <a:srgbClr val="870401"/>
                </a:solidFill>
              </a:rPr>
              <a:t>.</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11267" name="Group 3"/>
          <p:cNvGrpSpPr>
            <a:grpSpLocks/>
          </p:cNvGrpSpPr>
          <p:nvPr/>
        </p:nvGrpSpPr>
        <p:grpSpPr bwMode="auto">
          <a:xfrm>
            <a:off x="0" y="0"/>
            <a:ext cx="9144000" cy="6858000"/>
            <a:chOff x="0" y="0"/>
            <a:chExt cx="5760" cy="4320"/>
          </a:xfrm>
        </p:grpSpPr>
        <p:sp>
          <p:nvSpPr>
            <p:cNvPr id="1127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12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1268"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a:t>Diagnosis</a:t>
            </a:r>
          </a:p>
        </p:txBody>
      </p:sp>
      <p:pic>
        <p:nvPicPr>
          <p:cNvPr id="11269"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28600" y="-1578655"/>
            <a:ext cx="8686800" cy="9202519"/>
          </a:xfrm>
          <a:noFill/>
        </p:spPr>
        <p:txBody>
          <a:bodyPr>
            <a:spAutoFit/>
          </a:bodyPr>
          <a:lstStyle/>
          <a:p>
            <a:pPr algn="l"/>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c</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err="1" smtClean="0">
                <a:solidFill>
                  <a:srgbClr val="870401"/>
                </a:solidFill>
              </a:rPr>
              <a:t>Caragine</a:t>
            </a:r>
            <a:r>
              <a:rPr lang="en-US" sz="1600" b="1" dirty="0" smtClean="0">
                <a:solidFill>
                  <a:srgbClr val="870401"/>
                </a:solidFill>
              </a:rPr>
              <a:t> LP </a:t>
            </a:r>
            <a:r>
              <a:rPr lang="en-US" sz="1600" b="1" dirty="0" err="1" smtClean="0">
                <a:solidFill>
                  <a:srgbClr val="870401"/>
                </a:solidFill>
              </a:rPr>
              <a:t>Jr</a:t>
            </a:r>
            <a:r>
              <a:rPr lang="en-US" sz="1600" b="1" dirty="0" smtClean="0">
                <a:solidFill>
                  <a:srgbClr val="870401"/>
                </a:solidFill>
              </a:rPr>
              <a:t> at al: Vascular </a:t>
            </a:r>
            <a:r>
              <a:rPr lang="en-US" sz="1600" b="1" dirty="0" err="1" smtClean="0">
                <a:solidFill>
                  <a:srgbClr val="870401"/>
                </a:solidFill>
              </a:rPr>
              <a:t>myelopathies</a:t>
            </a:r>
            <a:r>
              <a:rPr lang="en-US" sz="1600" b="1" dirty="0" smtClean="0">
                <a:solidFill>
                  <a:srgbClr val="870401"/>
                </a:solidFill>
              </a:rPr>
              <a:t>-vascular malformations of the spinal cord: presentation and endovascular surgical management.  </a:t>
            </a:r>
            <a:r>
              <a:rPr lang="en-US" sz="1600" b="1" dirty="0" err="1" smtClean="0">
                <a:solidFill>
                  <a:srgbClr val="870401"/>
                </a:solidFill>
              </a:rPr>
              <a:t>Semin</a:t>
            </a:r>
            <a:r>
              <a:rPr lang="en-US" sz="1600" b="1" dirty="0" smtClean="0">
                <a:solidFill>
                  <a:srgbClr val="870401"/>
                </a:solidFill>
              </a:rPr>
              <a:t> Neurol.  22(2):123-32, 2002.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err="1" smtClean="0">
                <a:solidFill>
                  <a:srgbClr val="870401"/>
                </a:solidFill>
              </a:rPr>
              <a:t>Spetzler</a:t>
            </a:r>
            <a:r>
              <a:rPr lang="en-US" sz="1600" b="1" dirty="0" smtClean="0">
                <a:solidFill>
                  <a:srgbClr val="870401"/>
                </a:solidFill>
              </a:rPr>
              <a:t> RF et al: Modified classification of spinal cord vascular lesions.  J </a:t>
            </a:r>
            <a:r>
              <a:rPr lang="en-US" sz="1600" b="1" dirty="0" err="1" smtClean="0">
                <a:solidFill>
                  <a:srgbClr val="870401"/>
                </a:solidFill>
              </a:rPr>
              <a:t>Neurosurg</a:t>
            </a:r>
            <a:r>
              <a:rPr lang="en-US" sz="1600" b="1" dirty="0" smtClean="0">
                <a:solidFill>
                  <a:srgbClr val="870401"/>
                </a:solidFill>
              </a:rPr>
              <a:t>. 96 (2 </a:t>
            </a:r>
            <a:r>
              <a:rPr lang="en-US" sz="1600" b="1" dirty="0" err="1" smtClean="0">
                <a:solidFill>
                  <a:srgbClr val="870401"/>
                </a:solidFill>
              </a:rPr>
              <a:t>Suppl</a:t>
            </a:r>
            <a:r>
              <a:rPr lang="en-US" sz="1600" b="1" dirty="0" smtClean="0">
                <a:solidFill>
                  <a:srgbClr val="870401"/>
                </a:solidFill>
              </a:rPr>
              <a:t>):145-56, 2002</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hlinkClick r:id="rId2"/>
              </a:rPr>
              <a:t>www.statdx.com</a:t>
            </a: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err="1" smtClean="0">
                <a:solidFill>
                  <a:srgbClr val="870401"/>
                </a:solidFill>
              </a:rPr>
              <a:t>Yousem</a:t>
            </a:r>
            <a:r>
              <a:rPr lang="en-US" sz="1600" b="1" dirty="0" smtClean="0">
                <a:solidFill>
                  <a:srgbClr val="870401"/>
                </a:solidFill>
              </a:rPr>
              <a:t> DM et al: The Requisites: </a:t>
            </a:r>
            <a:r>
              <a:rPr lang="en-US" sz="1600" b="1" dirty="0" err="1" smtClean="0">
                <a:solidFill>
                  <a:srgbClr val="870401"/>
                </a:solidFill>
              </a:rPr>
              <a:t>Neuroradiology</a:t>
            </a:r>
            <a:r>
              <a:rPr lang="en-US" sz="1600" b="1" dirty="0" smtClean="0">
                <a:solidFill>
                  <a:srgbClr val="870401"/>
                </a:solidFill>
              </a:rPr>
              <a:t>.  3</a:t>
            </a:r>
            <a:r>
              <a:rPr lang="en-US" sz="1600" b="1" baseline="30000" dirty="0" smtClean="0">
                <a:solidFill>
                  <a:srgbClr val="870401"/>
                </a:solidFill>
              </a:rPr>
              <a:t>rd</a:t>
            </a:r>
            <a:r>
              <a:rPr lang="en-US" sz="1600" b="1" dirty="0" smtClean="0">
                <a:solidFill>
                  <a:srgbClr val="870401"/>
                </a:solidFill>
              </a:rPr>
              <a:t> edition: 571-571, 2010 Type III </a:t>
            </a:r>
            <a:r>
              <a:rPr lang="en-US" sz="1600" b="1" dirty="0" err="1" smtClean="0">
                <a:solidFill>
                  <a:srgbClr val="870401"/>
                </a:solidFill>
              </a:rPr>
              <a:t>arteriovenous</a:t>
            </a:r>
            <a:r>
              <a:rPr lang="en-US" sz="1600" b="1" dirty="0" smtClean="0">
                <a:solidFill>
                  <a:srgbClr val="870401"/>
                </a:solidFill>
              </a:rPr>
              <a:t> malformation of the </a:t>
            </a:r>
            <a:r>
              <a:rPr lang="en-US" sz="1600" b="1" dirty="0" err="1" smtClean="0">
                <a:solidFill>
                  <a:srgbClr val="870401"/>
                </a:solidFill>
              </a:rPr>
              <a:t>craniocercical</a:t>
            </a:r>
            <a:r>
              <a:rPr lang="en-US" sz="1600" b="1" dirty="0" smtClean="0">
                <a:solidFill>
                  <a:srgbClr val="870401"/>
                </a:solidFill>
              </a:rPr>
              <a:t> spinal cord with </a:t>
            </a:r>
            <a:r>
              <a:rPr lang="en-US" sz="1600" b="1" dirty="0" err="1" smtClean="0">
                <a:solidFill>
                  <a:srgbClr val="870401"/>
                </a:solidFill>
              </a:rPr>
              <a:t>hematomyelia</a:t>
            </a:r>
            <a:r>
              <a:rPr lang="en-US" sz="1600" b="1" dirty="0" smtClean="0">
                <a:solidFill>
                  <a:srgbClr val="870401"/>
                </a:solidFill>
              </a:rPr>
              <a:t>.</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127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12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1268"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dirty="0" smtClean="0"/>
              <a:t>References</a:t>
            </a:r>
            <a:endParaRPr lang="en-US" sz="2000" b="1" dirty="0"/>
          </a:p>
        </p:txBody>
      </p:sp>
      <p:pic>
        <p:nvPicPr>
          <p:cNvPr id="11269"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457200" y="304800"/>
            <a:ext cx="8229600" cy="533400"/>
          </a:xfrm>
          <a:noFill/>
        </p:spPr>
        <p:txBody>
          <a:bodyPr/>
          <a:lstStyle/>
          <a:p>
            <a:pPr eaLnBrk="1" hangingPunct="1"/>
            <a:r>
              <a:rPr lang="en-US" sz="2000" b="1" smtClean="0"/>
              <a:t>Case History</a:t>
            </a:r>
          </a:p>
        </p:txBody>
      </p:sp>
      <p:sp>
        <p:nvSpPr>
          <p:cNvPr id="5123" name="Rectangle 5"/>
          <p:cNvSpPr>
            <a:spLocks noGrp="1" noChangeArrowheads="1"/>
          </p:cNvSpPr>
          <p:nvPr>
            <p:ph type="body" idx="4294967295"/>
          </p:nvPr>
        </p:nvSpPr>
        <p:spPr>
          <a:xfrm>
            <a:off x="381000" y="1219200"/>
            <a:ext cx="8229600" cy="4267200"/>
          </a:xfrm>
          <a:noFill/>
        </p:spPr>
        <p:txBody>
          <a:bodyPr/>
          <a:lstStyle/>
          <a:p>
            <a:pPr eaLnBrk="1" hangingPunct="1">
              <a:buNone/>
            </a:pPr>
            <a:r>
              <a:rPr lang="en-US" sz="1600" b="1" dirty="0" smtClean="0">
                <a:solidFill>
                  <a:srgbClr val="870401"/>
                </a:solidFill>
              </a:rPr>
              <a:t>8 year-old male with no past medical history presents with progressive headache and left sided weakness.</a:t>
            </a:r>
          </a:p>
        </p:txBody>
      </p:sp>
      <p:grpSp>
        <p:nvGrpSpPr>
          <p:cNvPr id="5124" name="Group 6"/>
          <p:cNvGrpSpPr>
            <a:grpSpLocks/>
          </p:cNvGrpSpPr>
          <p:nvPr/>
        </p:nvGrpSpPr>
        <p:grpSpPr bwMode="auto">
          <a:xfrm>
            <a:off x="0" y="0"/>
            <a:ext cx="9144000" cy="6858000"/>
            <a:chOff x="0" y="0"/>
            <a:chExt cx="5760" cy="4320"/>
          </a:xfrm>
        </p:grpSpPr>
        <p:sp>
          <p:nvSpPr>
            <p:cNvPr id="5126"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5127"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5125" name="Picture 9"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997744"/>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7171"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7" name="Picture 6" descr="ctsag.jpg"/>
          <p:cNvPicPr>
            <a:picLocks noChangeAspect="1"/>
          </p:cNvPicPr>
          <p:nvPr/>
        </p:nvPicPr>
        <p:blipFill>
          <a:blip r:embed="rId2" cstate="print"/>
          <a:stretch>
            <a:fillRect/>
          </a:stretch>
        </p:blipFill>
        <p:spPr>
          <a:xfrm>
            <a:off x="3124200" y="1600200"/>
            <a:ext cx="3276600" cy="3276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997744"/>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pic>
        <p:nvPicPr>
          <p:cNvPr id="8" name="Picture 7" descr="MRIax.jpg"/>
          <p:cNvPicPr>
            <a:picLocks noChangeAspect="1"/>
          </p:cNvPicPr>
          <p:nvPr/>
        </p:nvPicPr>
        <p:blipFill>
          <a:blip r:embed="rId2" cstate="print"/>
          <a:stretch>
            <a:fillRect/>
          </a:stretch>
        </p:blipFill>
        <p:spPr>
          <a:xfrm>
            <a:off x="228600" y="533400"/>
            <a:ext cx="3505200" cy="3581400"/>
          </a:xfrm>
          <a:prstGeom prst="rect">
            <a:avLst/>
          </a:prstGeom>
        </p:spPr>
      </p:pic>
      <p:pic>
        <p:nvPicPr>
          <p:cNvPr id="9" name="Picture 8" descr="mri sag.jpg"/>
          <p:cNvPicPr>
            <a:picLocks noChangeAspect="1"/>
          </p:cNvPicPr>
          <p:nvPr/>
        </p:nvPicPr>
        <p:blipFill>
          <a:blip r:embed="rId3" cstate="print"/>
          <a:stretch>
            <a:fillRect/>
          </a:stretch>
        </p:blipFill>
        <p:spPr>
          <a:xfrm>
            <a:off x="5334000" y="533400"/>
            <a:ext cx="3048000" cy="3048000"/>
          </a:xfrm>
          <a:prstGeom prst="rect">
            <a:avLst/>
          </a:prstGeom>
        </p:spPr>
      </p:pic>
      <p:pic>
        <p:nvPicPr>
          <p:cNvPr id="10" name="Picture 9" descr="mriaxcontrast.jpg"/>
          <p:cNvPicPr>
            <a:picLocks noChangeAspect="1"/>
          </p:cNvPicPr>
          <p:nvPr/>
        </p:nvPicPr>
        <p:blipFill>
          <a:blip r:embed="rId4" cstate="print"/>
          <a:stretch>
            <a:fillRect/>
          </a:stretch>
        </p:blipFill>
        <p:spPr>
          <a:xfrm>
            <a:off x="381000" y="3429000"/>
            <a:ext cx="3200400" cy="3200400"/>
          </a:xfrm>
          <a:prstGeom prst="rect">
            <a:avLst/>
          </a:prstGeom>
        </p:spPr>
      </p:pic>
      <p:pic>
        <p:nvPicPr>
          <p:cNvPr id="11" name="Picture 10" descr="mrisagcont.jpg"/>
          <p:cNvPicPr>
            <a:picLocks noChangeAspect="1"/>
          </p:cNvPicPr>
          <p:nvPr/>
        </p:nvPicPr>
        <p:blipFill>
          <a:blip r:embed="rId5" cstate="print"/>
          <a:stretch>
            <a:fillRect/>
          </a:stretch>
        </p:blipFill>
        <p:spPr>
          <a:xfrm>
            <a:off x="5334000" y="3352800"/>
            <a:ext cx="2971800" cy="3200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997744"/>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7" name="Picture 6" descr="MRA neck.jpg"/>
          <p:cNvPicPr>
            <a:picLocks noChangeAspect="1"/>
          </p:cNvPicPr>
          <p:nvPr/>
        </p:nvPicPr>
        <p:blipFill>
          <a:blip r:embed="rId2" cstate="print"/>
          <a:stretch>
            <a:fillRect/>
          </a:stretch>
        </p:blipFill>
        <p:spPr>
          <a:xfrm>
            <a:off x="228600" y="1143000"/>
            <a:ext cx="3429000" cy="4582048"/>
          </a:xfrm>
          <a:prstGeom prst="rect">
            <a:avLst/>
          </a:prstGeom>
        </p:spPr>
      </p:pic>
      <p:pic>
        <p:nvPicPr>
          <p:cNvPr id="8" name="Picture 7" descr="ctacor.jpg"/>
          <p:cNvPicPr>
            <a:picLocks noChangeAspect="1"/>
          </p:cNvPicPr>
          <p:nvPr/>
        </p:nvPicPr>
        <p:blipFill>
          <a:blip r:embed="rId3" cstate="print"/>
          <a:stretch>
            <a:fillRect/>
          </a:stretch>
        </p:blipFill>
        <p:spPr>
          <a:xfrm>
            <a:off x="2667000" y="1295400"/>
            <a:ext cx="3733800" cy="3733800"/>
          </a:xfrm>
          <a:prstGeom prst="rect">
            <a:avLst/>
          </a:prstGeom>
        </p:spPr>
      </p:pic>
      <p:pic>
        <p:nvPicPr>
          <p:cNvPr id="9" name="Picture 8" descr="ctasag.jpg"/>
          <p:cNvPicPr>
            <a:picLocks noChangeAspect="1"/>
          </p:cNvPicPr>
          <p:nvPr/>
        </p:nvPicPr>
        <p:blipFill>
          <a:blip r:embed="rId4" cstate="print"/>
          <a:stretch>
            <a:fillRect/>
          </a:stretch>
        </p:blipFill>
        <p:spPr>
          <a:xfrm>
            <a:off x="5486400" y="1295400"/>
            <a:ext cx="3505200" cy="3505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609600"/>
            <a:ext cx="7543800" cy="2997744"/>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7" name="Picture 6" descr="ang0a.jpg"/>
          <p:cNvPicPr>
            <a:picLocks noChangeAspect="1"/>
          </p:cNvPicPr>
          <p:nvPr/>
        </p:nvPicPr>
        <p:blipFill>
          <a:blip r:embed="rId2" cstate="print"/>
          <a:stretch>
            <a:fillRect/>
          </a:stretch>
        </p:blipFill>
        <p:spPr>
          <a:xfrm>
            <a:off x="228600" y="609600"/>
            <a:ext cx="3581400" cy="2667000"/>
          </a:xfrm>
          <a:prstGeom prst="rect">
            <a:avLst/>
          </a:prstGeom>
        </p:spPr>
      </p:pic>
      <p:pic>
        <p:nvPicPr>
          <p:cNvPr id="8" name="Picture 7" descr="ang0b.jpg"/>
          <p:cNvPicPr>
            <a:picLocks noChangeAspect="1"/>
          </p:cNvPicPr>
          <p:nvPr/>
        </p:nvPicPr>
        <p:blipFill>
          <a:blip r:embed="rId3" cstate="print"/>
          <a:stretch>
            <a:fillRect/>
          </a:stretch>
        </p:blipFill>
        <p:spPr>
          <a:xfrm>
            <a:off x="2743200" y="685800"/>
            <a:ext cx="3352800" cy="2590800"/>
          </a:xfrm>
          <a:prstGeom prst="rect">
            <a:avLst/>
          </a:prstGeom>
        </p:spPr>
      </p:pic>
      <p:pic>
        <p:nvPicPr>
          <p:cNvPr id="9" name="Picture 8" descr="ang1.jpg"/>
          <p:cNvPicPr>
            <a:picLocks noChangeAspect="1"/>
          </p:cNvPicPr>
          <p:nvPr/>
        </p:nvPicPr>
        <p:blipFill>
          <a:blip r:embed="rId4" cstate="print"/>
          <a:stretch>
            <a:fillRect/>
          </a:stretch>
        </p:blipFill>
        <p:spPr>
          <a:xfrm>
            <a:off x="5410200" y="762000"/>
            <a:ext cx="3276600" cy="2590800"/>
          </a:xfrm>
          <a:prstGeom prst="rect">
            <a:avLst/>
          </a:prstGeom>
        </p:spPr>
      </p:pic>
      <p:pic>
        <p:nvPicPr>
          <p:cNvPr id="10" name="Picture 9" descr="ang2.jpg"/>
          <p:cNvPicPr>
            <a:picLocks noChangeAspect="1"/>
          </p:cNvPicPr>
          <p:nvPr/>
        </p:nvPicPr>
        <p:blipFill>
          <a:blip r:embed="rId5" cstate="print"/>
          <a:stretch>
            <a:fillRect/>
          </a:stretch>
        </p:blipFill>
        <p:spPr>
          <a:xfrm>
            <a:off x="381000" y="3733800"/>
            <a:ext cx="3124200" cy="2743200"/>
          </a:xfrm>
          <a:prstGeom prst="rect">
            <a:avLst/>
          </a:prstGeom>
        </p:spPr>
      </p:pic>
      <p:pic>
        <p:nvPicPr>
          <p:cNvPr id="11" name="Picture 10" descr="ang3.jpg"/>
          <p:cNvPicPr>
            <a:picLocks noChangeAspect="1"/>
          </p:cNvPicPr>
          <p:nvPr/>
        </p:nvPicPr>
        <p:blipFill>
          <a:blip r:embed="rId6" cstate="print"/>
          <a:stretch>
            <a:fillRect/>
          </a:stretch>
        </p:blipFill>
        <p:spPr>
          <a:xfrm>
            <a:off x="2743200" y="3733800"/>
            <a:ext cx="3352800" cy="2819400"/>
          </a:xfrm>
          <a:prstGeom prst="rect">
            <a:avLst/>
          </a:prstGeom>
        </p:spPr>
      </p:pic>
      <p:pic>
        <p:nvPicPr>
          <p:cNvPr id="12" name="Picture 11" descr="ang4.jpg"/>
          <p:cNvPicPr>
            <a:picLocks noChangeAspect="1"/>
          </p:cNvPicPr>
          <p:nvPr/>
        </p:nvPicPr>
        <p:blipFill>
          <a:blip r:embed="rId7" cstate="print"/>
          <a:stretch>
            <a:fillRect/>
          </a:stretch>
        </p:blipFill>
        <p:spPr>
          <a:xfrm>
            <a:off x="5486400" y="3810000"/>
            <a:ext cx="3124200" cy="2743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609600"/>
            <a:ext cx="7543800" cy="2997744"/>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10" name="Picture 9" descr="ang5.jpg"/>
          <p:cNvPicPr>
            <a:picLocks noChangeAspect="1"/>
          </p:cNvPicPr>
          <p:nvPr/>
        </p:nvPicPr>
        <p:blipFill>
          <a:blip r:embed="rId2" cstate="print"/>
          <a:stretch>
            <a:fillRect/>
          </a:stretch>
        </p:blipFill>
        <p:spPr>
          <a:xfrm>
            <a:off x="152400" y="838200"/>
            <a:ext cx="2971800" cy="2971800"/>
          </a:xfrm>
          <a:prstGeom prst="rect">
            <a:avLst/>
          </a:prstGeom>
        </p:spPr>
      </p:pic>
      <p:pic>
        <p:nvPicPr>
          <p:cNvPr id="11" name="Picture 10" descr="ang6.jpg"/>
          <p:cNvPicPr>
            <a:picLocks noChangeAspect="1"/>
          </p:cNvPicPr>
          <p:nvPr/>
        </p:nvPicPr>
        <p:blipFill>
          <a:blip r:embed="rId3" cstate="print"/>
          <a:stretch>
            <a:fillRect/>
          </a:stretch>
        </p:blipFill>
        <p:spPr>
          <a:xfrm>
            <a:off x="2817541" y="762000"/>
            <a:ext cx="2745060" cy="2813686"/>
          </a:xfrm>
          <a:prstGeom prst="rect">
            <a:avLst/>
          </a:prstGeom>
        </p:spPr>
      </p:pic>
      <p:pic>
        <p:nvPicPr>
          <p:cNvPr id="12" name="Picture 11" descr="ang7.jpg"/>
          <p:cNvPicPr>
            <a:picLocks noChangeAspect="1"/>
          </p:cNvPicPr>
          <p:nvPr/>
        </p:nvPicPr>
        <p:blipFill>
          <a:blip r:embed="rId4" cstate="print"/>
          <a:stretch>
            <a:fillRect/>
          </a:stretch>
        </p:blipFill>
        <p:spPr>
          <a:xfrm>
            <a:off x="5257800" y="838200"/>
            <a:ext cx="2895600" cy="2895600"/>
          </a:xfrm>
          <a:prstGeom prst="rect">
            <a:avLst/>
          </a:prstGeom>
        </p:spPr>
      </p:pic>
      <p:pic>
        <p:nvPicPr>
          <p:cNvPr id="13" name="Picture 12" descr="ang8.jpg"/>
          <p:cNvPicPr>
            <a:picLocks noChangeAspect="1"/>
          </p:cNvPicPr>
          <p:nvPr/>
        </p:nvPicPr>
        <p:blipFill>
          <a:blip r:embed="rId5" cstate="print"/>
          <a:stretch>
            <a:fillRect/>
          </a:stretch>
        </p:blipFill>
        <p:spPr>
          <a:xfrm>
            <a:off x="228600" y="3505200"/>
            <a:ext cx="2971800" cy="2971800"/>
          </a:xfrm>
          <a:prstGeom prst="rect">
            <a:avLst/>
          </a:prstGeom>
        </p:spPr>
      </p:pic>
      <p:pic>
        <p:nvPicPr>
          <p:cNvPr id="14" name="Picture 13" descr="ang9.jpg"/>
          <p:cNvPicPr>
            <a:picLocks noChangeAspect="1"/>
          </p:cNvPicPr>
          <p:nvPr/>
        </p:nvPicPr>
        <p:blipFill>
          <a:blip r:embed="rId6" cstate="print"/>
          <a:stretch>
            <a:fillRect/>
          </a:stretch>
        </p:blipFill>
        <p:spPr>
          <a:xfrm>
            <a:off x="2667000" y="3505200"/>
            <a:ext cx="3048000" cy="3048000"/>
          </a:xfrm>
          <a:prstGeom prst="rect">
            <a:avLst/>
          </a:prstGeom>
        </p:spPr>
      </p:pic>
      <p:pic>
        <p:nvPicPr>
          <p:cNvPr id="15" name="Picture 14" descr="ang10.jpg"/>
          <p:cNvPicPr>
            <a:picLocks noChangeAspect="1"/>
          </p:cNvPicPr>
          <p:nvPr/>
        </p:nvPicPr>
        <p:blipFill>
          <a:blip r:embed="rId7" cstate="print"/>
          <a:stretch>
            <a:fillRect/>
          </a:stretch>
        </p:blipFill>
        <p:spPr>
          <a:xfrm>
            <a:off x="5257800" y="3581400"/>
            <a:ext cx="2895600" cy="2895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609600"/>
            <a:ext cx="7543800" cy="2997744"/>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16" name="Picture 15" descr="avm3dsurf.jpg"/>
          <p:cNvPicPr>
            <a:picLocks noChangeAspect="1"/>
          </p:cNvPicPr>
          <p:nvPr/>
        </p:nvPicPr>
        <p:blipFill>
          <a:blip r:embed="rId2" cstate="print"/>
          <a:stretch>
            <a:fillRect/>
          </a:stretch>
        </p:blipFill>
        <p:spPr>
          <a:xfrm>
            <a:off x="1371600" y="990600"/>
            <a:ext cx="5105400" cy="5105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981200"/>
            <a:ext cx="7518400" cy="2903538"/>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a:solidFill>
                  <a:srgbClr val="9E1E00"/>
                </a:solidFill>
              </a:rPr>
              <a:t> </a:t>
            </a:r>
            <a:r>
              <a:rPr lang="en-US" sz="1600" b="1" dirty="0" err="1" smtClean="0">
                <a:solidFill>
                  <a:srgbClr val="9E1E00"/>
                </a:solidFill>
              </a:rPr>
              <a:t>Intramedullary</a:t>
            </a:r>
            <a:r>
              <a:rPr lang="en-US" sz="1600" b="1" dirty="0" smtClean="0">
                <a:solidFill>
                  <a:srgbClr val="9E1E00"/>
                </a:solidFill>
              </a:rPr>
              <a:t> neoplasm	</a:t>
            </a:r>
            <a:endParaRPr lang="en-US" sz="1600" b="1" dirty="0">
              <a:solidFill>
                <a:srgbClr val="9E1E00"/>
              </a:solidFill>
            </a:endParaRPr>
          </a:p>
          <a:p>
            <a:pPr>
              <a:spcBef>
                <a:spcPct val="50000"/>
              </a:spcBef>
              <a:buClr>
                <a:srgbClr val="E87400"/>
              </a:buClr>
              <a:buSzPct val="200000"/>
              <a:buFontTx/>
              <a:buChar char="•"/>
            </a:pPr>
            <a:r>
              <a:rPr lang="en-US" sz="1600" b="1" dirty="0" smtClean="0">
                <a:solidFill>
                  <a:srgbClr val="9E1E00"/>
                </a:solidFill>
              </a:rPr>
              <a:t>Spinal </a:t>
            </a:r>
            <a:r>
              <a:rPr lang="en-US" sz="1600" b="1" dirty="0" err="1" smtClean="0">
                <a:solidFill>
                  <a:srgbClr val="9E1E00"/>
                </a:solidFill>
              </a:rPr>
              <a:t>hemangioblastoma</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Vertebral artery fistula</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Spinal AVM (type III)</a:t>
            </a: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8195" name="Text Box 3"/>
          <p:cNvSpPr txBox="1">
            <a:spLocks noChangeArrowheads="1"/>
          </p:cNvSpPr>
          <p:nvPr/>
        </p:nvSpPr>
        <p:spPr bwMode="auto">
          <a:xfrm>
            <a:off x="508000" y="1028700"/>
            <a:ext cx="7721600" cy="581025"/>
          </a:xfrm>
          <a:prstGeom prst="rect">
            <a:avLst/>
          </a:prstGeom>
          <a:noFill/>
          <a:ln w="9525">
            <a:noFill/>
            <a:miter lim="800000"/>
            <a:headEnd/>
            <a:tailEnd/>
          </a:ln>
        </p:spPr>
        <p:txBody>
          <a:bodyPr>
            <a:spAutoFit/>
          </a:bodyPr>
          <a:lstStyle/>
          <a:p>
            <a:pPr>
              <a:spcBef>
                <a:spcPct val="50000"/>
              </a:spcBef>
            </a:pPr>
            <a:r>
              <a:rPr lang="en-US" sz="1600" b="1" dirty="0"/>
              <a:t>Which one of the following is your choice for the appropriate diagnosis? </a:t>
            </a:r>
            <a:r>
              <a:rPr lang="en-US" sz="1600" b="1" dirty="0">
                <a:solidFill>
                  <a:srgbClr val="E87400"/>
                </a:solidFill>
              </a:rPr>
              <a:t>After your selection, go to next page.</a:t>
            </a:r>
          </a:p>
        </p:txBody>
      </p:sp>
      <p:sp>
        <p:nvSpPr>
          <p:cNvPr id="8196"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a:t>Test Your Diagnosis</a:t>
            </a:r>
          </a:p>
        </p:txBody>
      </p:sp>
      <p:grpSp>
        <p:nvGrpSpPr>
          <p:cNvPr id="8197" name="Group 6"/>
          <p:cNvGrpSpPr>
            <a:grpSpLocks/>
          </p:cNvGrpSpPr>
          <p:nvPr/>
        </p:nvGrpSpPr>
        <p:grpSpPr bwMode="auto">
          <a:xfrm>
            <a:off x="0" y="0"/>
            <a:ext cx="9144000" cy="6858000"/>
            <a:chOff x="0" y="0"/>
            <a:chExt cx="5760" cy="4320"/>
          </a:xfrm>
        </p:grpSpPr>
        <p:sp>
          <p:nvSpPr>
            <p:cNvPr id="8199"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8200"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8198" name="Picture 9"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237</TotalTime>
  <Words>167</Words>
  <Application>Microsoft Office PowerPoint</Application>
  <PresentationFormat>On-screen Show (4:3)</PresentationFormat>
  <Paragraphs>138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Instructions for completing case reports (03 October 2002)</vt:lpstr>
      <vt:lpstr>PowerPoint Presentation</vt:lpstr>
      <vt:lpstr>Case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-CT:   -Brain: unremarkable  -Cervical spine: craniocervical hematomyelia with a hematocrit level. -MR:  -MRI Spine: Abnormal tangle of dilated, serpiginous flow-voids within  substance of cervical cord extending into craniocervical junction, with a  nidus extending from tip of the dens to base of C2.  Expansion of the  cervical cord, particularly at the level of the abnormal vessels, with  effacement of the  CSF space posteriorly.  Hemorrhage within the cord.   Associated edema extends from caudal medulla to C5-6 junction. Areas of  enhancement are related to differential rates of flow through the dilated  vessels.    -MRA head/neck: feeding vessel is the anterior spinal artery originating  from the right vertebral artery        </vt:lpstr>
      <vt:lpstr>-Angiography  -Left vertebral artery:  Dilated tangle of vessels at the  craniocervical junction fed by a dilated anterior spinal artery  and drained by the coronal venous plexus into the dural  venous sinuses, as well as directly into the internal jugular  veins.  The portion of anterior spinal artery feeding the tangled  vessels originates rostrally from the V4 and also caudally from  V1.         </vt:lpstr>
      <vt:lpstr>PowerPoint Presentation</vt:lpstr>
      <vt:lpstr>PowerPoint Presentation</vt:lpstr>
      <vt:lpstr>PowerPoint Presentation</vt:lpstr>
      <vt:lpstr>PowerPoint Presentation</vt:lpstr>
      <vt:lpstr>  Type III arteriovenous malformation of the craniocervical spinal cord with hematomyelia.  Preoperative embolization was deferred.  The lesion was partially resected.                </vt:lpstr>
      <vt:lpstr>   c         Caragine LP Jr at al: Vascular myelopathies-vascular malformations of the spinal cord: presentation and endovascular surgical management.  Semin Neurol.  22(2):123-32, 2002.   Spetzler RF et al: Modified classification of spinal cord vascular lesions.  J Neurosurg. 96 (2 Suppl):145-56, 2002  www.statdx.com  Yousem DM et al: The Requisites: Neuroradiology.  3rd edition: 571-571, 2010 Type III arteriovenous malformation of the craniocercical spinal cord with hematomyelia.               </vt:lpstr>
    </vt:vector>
  </TitlesOfParts>
  <Company>UTHHSC_Radiology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Ravi</dc:creator>
  <cp:lastModifiedBy>yjabir</cp:lastModifiedBy>
  <cp:revision>38</cp:revision>
  <dcterms:created xsi:type="dcterms:W3CDTF">2002-10-03T21:06:20Z</dcterms:created>
  <dcterms:modified xsi:type="dcterms:W3CDTF">2012-03-11T09:41:03Z</dcterms:modified>
</cp:coreProperties>
</file>