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8" r:id="rId5"/>
    <p:sldId id="269" r:id="rId6"/>
    <p:sldId id="261" r:id="rId7"/>
    <p:sldId id="262" r:id="rId8"/>
    <p:sldId id="263" r:id="rId9"/>
    <p:sldId id="270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Q4b3iVTVMdAJW4oZA+MFg==" hashData="H3rj7IYhWSyk6KMy3kdNa4XrEm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40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86420" autoAdjust="0"/>
  </p:normalViewPr>
  <p:slideViewPr>
    <p:cSldViewPr>
      <p:cViewPr varScale="1">
        <p:scale>
          <a:sx n="67" d="100"/>
          <a:sy n="67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5E369-E7A9-4DEB-AB15-79E699D2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6DD2-3F3D-4564-AB08-08403234D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4383-8B2B-465F-826A-1FF1D9F9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308E-16EE-47BB-96EF-06976C295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8AD1A-90B7-48DF-8FC8-0973C1EA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0CE7-339B-4013-BC88-F9B647385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BA33-85F1-4CA6-8A63-5D427DDA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8CFC-CCE6-43B8-B552-CE376146C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8951-DEC6-4E28-A13D-4F7DF786A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230C-4F49-4C59-AA1E-FA3354A5E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405ED-A47E-4969-A9D6-8CECCD3B3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920527-8C64-423F-B66C-8FE4BB699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Case Report # </a:t>
            </a:r>
            <a:r>
              <a:rPr lang="en-US" sz="2000" b="1" smtClean="0"/>
              <a:t> 0873</a:t>
            </a:r>
            <a:endParaRPr lang="en-US" sz="2000" b="1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284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Submitted by: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74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870401"/>
                </a:solidFill>
              </a:rPr>
              <a:t>Justin Smith, </a:t>
            </a:r>
            <a:r>
              <a:rPr lang="en-US" sz="1600" b="1" dirty="0">
                <a:solidFill>
                  <a:srgbClr val="870401"/>
                </a:solidFill>
              </a:rPr>
              <a:t>M.D.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299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Faculty reviewer: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209800" y="2133600"/>
            <a:ext cx="662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870401"/>
                </a:solidFill>
              </a:rPr>
              <a:t>Leo </a:t>
            </a:r>
            <a:r>
              <a:rPr lang="en-US" sz="1600" b="1" dirty="0" err="1" smtClean="0">
                <a:solidFill>
                  <a:srgbClr val="870401"/>
                </a:solidFill>
              </a:rPr>
              <a:t>Hochhauser</a:t>
            </a:r>
            <a:r>
              <a:rPr lang="en-US" sz="1600" b="1" dirty="0" smtClean="0">
                <a:solidFill>
                  <a:srgbClr val="870401"/>
                </a:solidFill>
              </a:rPr>
              <a:t>, </a:t>
            </a:r>
            <a:r>
              <a:rPr lang="en-US" sz="1600" b="1" dirty="0">
                <a:solidFill>
                  <a:srgbClr val="870401"/>
                </a:solidFill>
              </a:rPr>
              <a:t>M.D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304800" y="2743200"/>
            <a:ext cx="248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Date accepted: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209800" y="2743200"/>
            <a:ext cx="6705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870401"/>
                </a:solidFill>
              </a:rPr>
              <a:t>Erase this and enter date accepted in format of: day month year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870401"/>
                </a:solidFill>
              </a:rPr>
              <a:t>Example: 01 January 2002</a:t>
            </a: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dbl">
            <a:solidFill>
              <a:srgbClr val="E874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203200" y="114300"/>
            <a:ext cx="203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0" y="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Radiological Category:</a:t>
            </a:r>
            <a:endParaRPr lang="en-US" sz="1200" b="1">
              <a:solidFill>
                <a:srgbClr val="EC2D00"/>
              </a:solidFill>
            </a:endParaRP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4191000" y="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Principal Modality (1):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Principal Modality (2):</a:t>
            </a:r>
            <a:endParaRPr lang="en-US" sz="1200" b="1">
              <a:solidFill>
                <a:srgbClr val="EC2D00"/>
              </a:solidFill>
            </a:endParaRPr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1676400" y="0"/>
            <a:ext cx="161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err="1" smtClean="0">
                <a:solidFill>
                  <a:srgbClr val="870401"/>
                </a:solidFill>
              </a:rPr>
              <a:t>Neuroradiology</a:t>
            </a:r>
            <a:endParaRPr lang="en-US" sz="1200" dirty="0">
              <a:solidFill>
                <a:srgbClr val="870401"/>
              </a:solidFill>
            </a:endParaRP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5867400" y="258763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rgbClr val="870401"/>
                </a:solidFill>
              </a:rPr>
              <a:t>none</a:t>
            </a:r>
            <a:endParaRPr lang="en-US" sz="1200" dirty="0">
              <a:solidFill>
                <a:srgbClr val="870401"/>
              </a:solidFill>
            </a:endParaRP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5867400" y="0"/>
            <a:ext cx="161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rgbClr val="870401"/>
                </a:solidFill>
              </a:rPr>
              <a:t>MRI	</a:t>
            </a:r>
            <a:endParaRPr lang="en-US" sz="1200" dirty="0">
              <a:solidFill>
                <a:srgbClr val="870401"/>
              </a:solidFill>
            </a:endParaRPr>
          </a:p>
        </p:txBody>
      </p:sp>
      <p:pic>
        <p:nvPicPr>
          <p:cNvPr id="4115" name="Picture 22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143000"/>
            <a:ext cx="8686800" cy="338554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US" sz="1600" b="1" dirty="0" err="1" smtClean="0">
                <a:solidFill>
                  <a:srgbClr val="870401"/>
                </a:solidFill>
              </a:rPr>
              <a:t>Rosai-Dorfman</a:t>
            </a:r>
            <a:r>
              <a:rPr lang="en-US" sz="1600" b="1" dirty="0" smtClean="0">
                <a:solidFill>
                  <a:srgbClr val="870401"/>
                </a:solidFill>
              </a:rPr>
              <a:t> (intracranial involvement only)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124200" y="381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Diagnosis</a:t>
            </a:r>
          </a:p>
        </p:txBody>
      </p:sp>
      <p:pic>
        <p:nvPicPr>
          <p:cNvPr id="11269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990600"/>
            <a:ext cx="8686800" cy="1815882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US" sz="1600" b="1" dirty="0" smtClean="0">
                <a:solidFill>
                  <a:srgbClr val="870401"/>
                </a:solidFill>
              </a:rPr>
              <a:t>Woodcock R, et al. Sinus </a:t>
            </a:r>
            <a:r>
              <a:rPr lang="en-US" sz="1600" b="1" dirty="0" err="1" smtClean="0">
                <a:solidFill>
                  <a:srgbClr val="870401"/>
                </a:solidFill>
              </a:rPr>
              <a:t>Histiocytosis</a:t>
            </a:r>
            <a:r>
              <a:rPr lang="en-US" sz="1600" b="1" dirty="0" smtClean="0">
                <a:solidFill>
                  <a:srgbClr val="870401"/>
                </a:solidFill>
              </a:rPr>
              <a:t> (</a:t>
            </a:r>
            <a:r>
              <a:rPr lang="en-US" sz="1600" b="1" dirty="0" err="1" smtClean="0">
                <a:solidFill>
                  <a:srgbClr val="870401"/>
                </a:solidFill>
              </a:rPr>
              <a:t>Rosai-Dorfman</a:t>
            </a:r>
            <a:r>
              <a:rPr lang="en-US" sz="1600" b="1" dirty="0" smtClean="0">
                <a:solidFill>
                  <a:srgbClr val="870401"/>
                </a:solidFill>
              </a:rPr>
              <a:t> Disease) of the </a:t>
            </a:r>
            <a:r>
              <a:rPr lang="en-US" sz="1600" b="1" dirty="0" err="1" smtClean="0">
                <a:solidFill>
                  <a:srgbClr val="870401"/>
                </a:solidFill>
              </a:rPr>
              <a:t>Suprasellar</a:t>
            </a:r>
            <a:r>
              <a:rPr lang="en-US" sz="1600" b="1" dirty="0" smtClean="0">
                <a:solidFill>
                  <a:srgbClr val="870401"/>
                </a:solidFill>
              </a:rPr>
              <a:t> Region: MR Imaging Findings—A Case Report.  Radiology.  213:808-810. 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err="1" smtClean="0">
                <a:solidFill>
                  <a:srgbClr val="870401"/>
                </a:solidFill>
              </a:rPr>
              <a:t>Kital</a:t>
            </a:r>
            <a:r>
              <a:rPr lang="en-US" sz="1600" b="1" dirty="0" smtClean="0">
                <a:solidFill>
                  <a:srgbClr val="870401"/>
                </a:solidFill>
              </a:rPr>
              <a:t> R, </a:t>
            </a:r>
            <a:r>
              <a:rPr lang="en-US" sz="1600" b="1" dirty="0" err="1" smtClean="0">
                <a:solidFill>
                  <a:srgbClr val="870401"/>
                </a:solidFill>
              </a:rPr>
              <a:t>Kazufumi</a:t>
            </a:r>
            <a:r>
              <a:rPr lang="en-US" sz="1600" b="1" dirty="0" smtClean="0">
                <a:solidFill>
                  <a:srgbClr val="870401"/>
                </a:solidFill>
              </a:rPr>
              <a:t> S, Kubota T, et al. </a:t>
            </a:r>
            <a:r>
              <a:rPr lang="en-US" sz="1600" b="1" dirty="0" err="1" smtClean="0">
                <a:solidFill>
                  <a:srgbClr val="870401"/>
                </a:solidFill>
              </a:rPr>
              <a:t>Meningeal</a:t>
            </a:r>
            <a:r>
              <a:rPr lang="en-US" sz="1600" b="1" dirty="0" smtClean="0">
                <a:solidFill>
                  <a:srgbClr val="870401"/>
                </a:solidFill>
              </a:rPr>
              <a:t> sinus </a:t>
            </a:r>
            <a:r>
              <a:rPr lang="en-US" sz="1600" b="1" dirty="0" err="1" smtClean="0">
                <a:solidFill>
                  <a:srgbClr val="870401"/>
                </a:solidFill>
              </a:rPr>
              <a:t>histiocytosis</a:t>
            </a:r>
            <a:r>
              <a:rPr lang="en-US" sz="1600" b="1" dirty="0" smtClean="0">
                <a:solidFill>
                  <a:srgbClr val="870401"/>
                </a:solidFill>
              </a:rPr>
              <a:t> mimicking </a:t>
            </a:r>
            <a:r>
              <a:rPr lang="en-US" sz="1600" b="1" dirty="0" err="1" smtClean="0">
                <a:solidFill>
                  <a:srgbClr val="870401"/>
                </a:solidFill>
              </a:rPr>
              <a:t>lymphoplasmacyte</a:t>
            </a:r>
            <a:r>
              <a:rPr lang="en-US" sz="1600" b="1" dirty="0" smtClean="0">
                <a:solidFill>
                  <a:srgbClr val="870401"/>
                </a:solidFill>
              </a:rPr>
              <a:t>-rich </a:t>
            </a:r>
            <a:r>
              <a:rPr lang="en-US" sz="1600" b="1" dirty="0" err="1" smtClean="0">
                <a:solidFill>
                  <a:srgbClr val="870401"/>
                </a:solidFill>
              </a:rPr>
              <a:t>meningioma</a:t>
            </a:r>
            <a:r>
              <a:rPr lang="en-US" sz="1600" b="1" dirty="0" smtClean="0">
                <a:solidFill>
                  <a:srgbClr val="870401"/>
                </a:solidFill>
              </a:rPr>
              <a:t>. J </a:t>
            </a:r>
            <a:r>
              <a:rPr lang="en-US" sz="1600" b="1" dirty="0" err="1" smtClean="0">
                <a:solidFill>
                  <a:srgbClr val="870401"/>
                </a:solidFill>
              </a:rPr>
              <a:t>Neurosurg</a:t>
            </a:r>
            <a:r>
              <a:rPr lang="en-US" sz="1600" b="1" dirty="0" smtClean="0">
                <a:solidFill>
                  <a:srgbClr val="870401"/>
                </a:solidFill>
              </a:rPr>
              <a:t> 1996; 84:1051-1054.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124200" y="381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References</a:t>
            </a:r>
          </a:p>
        </p:txBody>
      </p:sp>
      <p:pic>
        <p:nvPicPr>
          <p:cNvPr id="12293" name="Picture 7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533400"/>
          </a:xfrm>
          <a:noFill/>
        </p:spPr>
        <p:txBody>
          <a:bodyPr/>
          <a:lstStyle/>
          <a:p>
            <a:pPr eaLnBrk="1" hangingPunct="1"/>
            <a:r>
              <a:rPr lang="en-US" sz="2000" b="1" smtClean="0"/>
              <a:t>Case History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4267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52 year old white male with 2 month history of progressive left lateral occipital pain and progressive intermittent </a:t>
            </a:r>
            <a:r>
              <a:rPr lang="en-US" sz="1600" b="1" dirty="0" err="1" smtClean="0">
                <a:solidFill>
                  <a:srgbClr val="870401"/>
                </a:solidFill>
              </a:rPr>
              <a:t>diplopia</a:t>
            </a:r>
            <a:r>
              <a:rPr lang="en-US" sz="1600" b="1" dirty="0" smtClean="0">
                <a:solidFill>
                  <a:srgbClr val="870401"/>
                </a:solidFill>
              </a:rPr>
              <a:t>.  </a:t>
            </a:r>
          </a:p>
          <a:p>
            <a:pPr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6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25" name="Picture 9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895600" y="228600"/>
            <a:ext cx="2662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T1 </a:t>
            </a:r>
            <a:r>
              <a:rPr lang="en-US" sz="2000" b="1" dirty="0" err="1" smtClean="0">
                <a:solidFill>
                  <a:schemeClr val="bg1"/>
                </a:solidFill>
              </a:rPr>
              <a:t>Postcontrast</a:t>
            </a:r>
            <a:r>
              <a:rPr lang="en-US" sz="2000" b="1" dirty="0" smtClean="0">
                <a:solidFill>
                  <a:schemeClr val="bg1"/>
                </a:solidFill>
              </a:rPr>
              <a:t> MRI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0668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895600" y="228600"/>
            <a:ext cx="2662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T1 </a:t>
            </a:r>
            <a:r>
              <a:rPr lang="en-US" sz="2000" b="1" dirty="0" err="1" smtClean="0">
                <a:solidFill>
                  <a:schemeClr val="bg1"/>
                </a:solidFill>
              </a:rPr>
              <a:t>Postcontrast</a:t>
            </a:r>
            <a:r>
              <a:rPr lang="en-US" sz="2000" b="1" dirty="0" smtClean="0">
                <a:solidFill>
                  <a:schemeClr val="bg1"/>
                </a:solidFill>
              </a:rPr>
              <a:t> MRI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4495800" cy="450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733800" y="228600"/>
            <a:ext cx="18517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T2 FLAIR MRI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9144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7518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err="1" smtClean="0">
                <a:solidFill>
                  <a:srgbClr val="9E1E00"/>
                </a:solidFill>
              </a:rPr>
              <a:t>Mengiomatosis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smtClean="0">
                <a:solidFill>
                  <a:srgbClr val="9E1E00"/>
                </a:solidFill>
              </a:rPr>
              <a:t>Dural </a:t>
            </a:r>
            <a:r>
              <a:rPr lang="en-US" sz="1600" b="1" dirty="0" err="1">
                <a:solidFill>
                  <a:srgbClr val="9E1E00"/>
                </a:solidFill>
              </a:rPr>
              <a:t>m</a:t>
            </a:r>
            <a:r>
              <a:rPr lang="en-US" sz="1600" b="1" dirty="0" err="1" smtClean="0">
                <a:solidFill>
                  <a:srgbClr val="9E1E00"/>
                </a:solidFill>
              </a:rPr>
              <a:t>etatstatic</a:t>
            </a:r>
            <a:r>
              <a:rPr lang="en-US" sz="1600" b="1" dirty="0" smtClean="0">
                <a:solidFill>
                  <a:srgbClr val="9E1E00"/>
                </a:solidFill>
              </a:rPr>
              <a:t> disease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err="1" smtClean="0">
                <a:solidFill>
                  <a:srgbClr val="9E1E00"/>
                </a:solidFill>
              </a:rPr>
              <a:t>Rosai-Dorfman</a:t>
            </a:r>
            <a:r>
              <a:rPr lang="en-US" sz="1600" b="1" dirty="0" smtClean="0">
                <a:solidFill>
                  <a:srgbClr val="9E1E00"/>
                </a:solidFill>
              </a:rPr>
              <a:t> disease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8000" y="1028700"/>
            <a:ext cx="772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Which one of the following is your choice for the appropriate diagnosis? </a:t>
            </a:r>
            <a:r>
              <a:rPr lang="en-US" sz="1600" b="1">
                <a:solidFill>
                  <a:srgbClr val="E87400"/>
                </a:solidFill>
              </a:rPr>
              <a:t>After your selection, go to next page.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Test Your Diagnosis</a:t>
            </a: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8" name="Picture 9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57802"/>
            <a:ext cx="8610600" cy="830997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US" sz="1600" b="1" dirty="0" smtClean="0">
                <a:solidFill>
                  <a:srgbClr val="870401"/>
                </a:solidFill>
              </a:rPr>
              <a:t>Multiple homogeneously enhancing </a:t>
            </a:r>
            <a:r>
              <a:rPr lang="en-US" sz="1600" b="1" dirty="0" err="1" smtClean="0">
                <a:solidFill>
                  <a:srgbClr val="870401"/>
                </a:solidFill>
              </a:rPr>
              <a:t>dural</a:t>
            </a:r>
            <a:r>
              <a:rPr lang="en-US" sz="1600" b="1" dirty="0" smtClean="0">
                <a:solidFill>
                  <a:srgbClr val="870401"/>
                </a:solidFill>
              </a:rPr>
              <a:t> based extra-axial masses overlying the cerebral convexities as well as surrounding the </a:t>
            </a:r>
            <a:r>
              <a:rPr lang="en-US" sz="1600" b="1" dirty="0" err="1" smtClean="0">
                <a:solidFill>
                  <a:srgbClr val="870401"/>
                </a:solidFill>
              </a:rPr>
              <a:t>sella</a:t>
            </a:r>
            <a:r>
              <a:rPr lang="en-US" sz="1600" b="1" dirty="0" smtClean="0">
                <a:solidFill>
                  <a:srgbClr val="870401"/>
                </a:solidFill>
              </a:rPr>
              <a:t> and involving the cavernous sinus and </a:t>
            </a:r>
            <a:r>
              <a:rPr lang="en-US" sz="1600" b="1" dirty="0" err="1" smtClean="0">
                <a:solidFill>
                  <a:srgbClr val="870401"/>
                </a:solidFill>
              </a:rPr>
              <a:t>Meckel’s</a:t>
            </a:r>
            <a:r>
              <a:rPr lang="en-US" sz="1600" b="1" dirty="0" smtClean="0">
                <a:solidFill>
                  <a:srgbClr val="870401"/>
                </a:solidFill>
              </a:rPr>
              <a:t> cave.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7518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err="1" smtClean="0">
                <a:solidFill>
                  <a:srgbClr val="870401"/>
                </a:solidFill>
              </a:rPr>
              <a:t>Meningiomatosis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smtClean="0">
                <a:solidFill>
                  <a:srgbClr val="870401"/>
                </a:solidFill>
              </a:rPr>
              <a:t>Dural metastatic disease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 err="1" smtClean="0">
                <a:solidFill>
                  <a:srgbClr val="870401"/>
                </a:solidFill>
              </a:rPr>
              <a:t>Rosai-Dorfman</a:t>
            </a:r>
            <a:r>
              <a:rPr lang="en-US" sz="1600" b="1" dirty="0" smtClean="0">
                <a:solidFill>
                  <a:srgbClr val="870401"/>
                </a:solidFill>
              </a:rPr>
              <a:t> disease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</a:pP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</a:pPr>
            <a:endParaRPr lang="en-US" sz="1600" b="1" dirty="0">
              <a:solidFill>
                <a:srgbClr val="87040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Findings: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173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Differentials: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2743200" y="2286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Findings and Differentials</a:t>
            </a:r>
          </a:p>
        </p:txBody>
      </p:sp>
      <p:pic>
        <p:nvPicPr>
          <p:cNvPr id="9224" name="Picture 11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20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err="1" smtClean="0">
                <a:solidFill>
                  <a:srgbClr val="870401"/>
                </a:solidFill>
              </a:rPr>
              <a:t>Rosai-Dorfman</a:t>
            </a:r>
            <a:r>
              <a:rPr lang="en-US" sz="1600" b="1" dirty="0" smtClean="0">
                <a:solidFill>
                  <a:srgbClr val="870401"/>
                </a:solidFill>
              </a:rPr>
              <a:t>/Sinus </a:t>
            </a:r>
            <a:r>
              <a:rPr lang="en-US" sz="1600" b="1" dirty="0" err="1" smtClean="0">
                <a:solidFill>
                  <a:srgbClr val="870401"/>
                </a:solidFill>
              </a:rPr>
              <a:t>Histiocytosis</a:t>
            </a:r>
            <a:r>
              <a:rPr lang="en-US" sz="1600" b="1" dirty="0" smtClean="0">
                <a:solidFill>
                  <a:srgbClr val="870401"/>
                </a:solidFill>
              </a:rPr>
              <a:t>-  </a:t>
            </a:r>
          </a:p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The disease is a rare, </a:t>
            </a:r>
            <a:r>
              <a:rPr lang="en-US" sz="1600" b="1" dirty="0" err="1" smtClean="0">
                <a:solidFill>
                  <a:srgbClr val="870401"/>
                </a:solidFill>
              </a:rPr>
              <a:t>histiocytic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lymphoproliferative</a:t>
            </a:r>
            <a:r>
              <a:rPr lang="en-US" sz="1600" b="1" dirty="0" smtClean="0">
                <a:solidFill>
                  <a:srgbClr val="870401"/>
                </a:solidFill>
              </a:rPr>
              <a:t> disorder that is classified as an idiopathic </a:t>
            </a:r>
            <a:r>
              <a:rPr lang="en-US" sz="1600" b="1" dirty="0" err="1" smtClean="0">
                <a:solidFill>
                  <a:srgbClr val="870401"/>
                </a:solidFill>
              </a:rPr>
              <a:t>histiocytosis</a:t>
            </a:r>
            <a:r>
              <a:rPr lang="en-US" sz="1600" b="1" dirty="0" smtClean="0">
                <a:solidFill>
                  <a:srgbClr val="870401"/>
                </a:solidFill>
              </a:rPr>
              <a:t>. It most commonly affects otherwise healthy individuals in the first and second decades of life. The typical presentation (83%) is painless, bilateral, massive cervical </a:t>
            </a:r>
            <a:r>
              <a:rPr lang="en-US" sz="1600" b="1" dirty="0" err="1" smtClean="0">
                <a:solidFill>
                  <a:srgbClr val="870401"/>
                </a:solidFill>
              </a:rPr>
              <a:t>adenopathy</a:t>
            </a:r>
            <a:r>
              <a:rPr lang="en-US" sz="1600" b="1" dirty="0" smtClean="0">
                <a:solidFill>
                  <a:srgbClr val="870401"/>
                </a:solidFill>
              </a:rPr>
              <a:t> at the time of diagnosis; however, this is not necessary for the diagnosis. 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1600" b="1" dirty="0" err="1" smtClean="0">
                <a:solidFill>
                  <a:srgbClr val="870401"/>
                </a:solidFill>
              </a:rPr>
              <a:t>Extranodal</a:t>
            </a:r>
            <a:r>
              <a:rPr lang="en-US" sz="1600" b="1" dirty="0" smtClean="0">
                <a:solidFill>
                  <a:srgbClr val="870401"/>
                </a:solidFill>
              </a:rPr>
              <a:t> involvement is present in about 50% (including </a:t>
            </a:r>
            <a:r>
              <a:rPr lang="en-US" sz="1600" b="1" dirty="0" err="1" smtClean="0">
                <a:solidFill>
                  <a:srgbClr val="870401"/>
                </a:solidFill>
              </a:rPr>
              <a:t>dural</a:t>
            </a:r>
            <a:r>
              <a:rPr lang="en-US" sz="1600" b="1" dirty="0" smtClean="0">
                <a:solidFill>
                  <a:srgbClr val="870401"/>
                </a:solidFill>
              </a:rPr>
              <a:t> involvement). Isolated central nervous disease is very rare. May infiltrate brain with striking </a:t>
            </a:r>
            <a:r>
              <a:rPr lang="en-US" sz="1600" b="1" dirty="0" err="1" smtClean="0">
                <a:solidFill>
                  <a:srgbClr val="870401"/>
                </a:solidFill>
              </a:rPr>
              <a:t>perilesional</a:t>
            </a:r>
            <a:r>
              <a:rPr lang="en-US" sz="1600" b="1" dirty="0" smtClean="0">
                <a:solidFill>
                  <a:srgbClr val="870401"/>
                </a:solidFill>
              </a:rPr>
              <a:t> cerebral edema.  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152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Discussion</a:t>
            </a:r>
          </a:p>
        </p:txBody>
      </p:sp>
      <p:pic>
        <p:nvPicPr>
          <p:cNvPr id="10245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20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Differentiating isolated </a:t>
            </a:r>
            <a:r>
              <a:rPr lang="en-US" sz="1600" b="1" dirty="0" err="1" smtClean="0">
                <a:solidFill>
                  <a:srgbClr val="870401"/>
                </a:solidFill>
              </a:rPr>
              <a:t>dural</a:t>
            </a:r>
            <a:r>
              <a:rPr lang="en-US" sz="1600" b="1" dirty="0" smtClean="0">
                <a:solidFill>
                  <a:srgbClr val="870401"/>
                </a:solidFill>
              </a:rPr>
              <a:t> involvement of </a:t>
            </a:r>
            <a:r>
              <a:rPr lang="en-US" sz="1600" b="1" dirty="0" err="1" smtClean="0">
                <a:solidFill>
                  <a:srgbClr val="870401"/>
                </a:solidFill>
              </a:rPr>
              <a:t>Rosai-Dorfman</a:t>
            </a:r>
            <a:r>
              <a:rPr lang="en-US" sz="1600" b="1" dirty="0" smtClean="0">
                <a:solidFill>
                  <a:srgbClr val="870401"/>
                </a:solidFill>
              </a:rPr>
              <a:t> from </a:t>
            </a:r>
            <a:r>
              <a:rPr lang="en-US" sz="1600" b="1" dirty="0" err="1" smtClean="0">
                <a:solidFill>
                  <a:srgbClr val="870401"/>
                </a:solidFill>
              </a:rPr>
              <a:t>meningiomatosis</a:t>
            </a:r>
            <a:r>
              <a:rPr lang="en-US" sz="1600" b="1" dirty="0" smtClean="0">
                <a:solidFill>
                  <a:srgbClr val="870401"/>
                </a:solidFill>
              </a:rPr>
              <a:t> is very difficult on imaging alone.  Usually clinical history involving sex, age and possible elevation of ESR and/or CRP can help raise suspicion.  Ultimately, however, biopsy is essential for diagnosis.  </a:t>
            </a:r>
            <a:r>
              <a:rPr lang="en-US" sz="1600" b="1" dirty="0" err="1" smtClean="0">
                <a:solidFill>
                  <a:srgbClr val="870401"/>
                </a:solidFill>
              </a:rPr>
              <a:t>Meningiomatosis</a:t>
            </a:r>
            <a:r>
              <a:rPr lang="en-US" sz="1600" b="1" dirty="0" smtClean="0">
                <a:solidFill>
                  <a:srgbClr val="870401"/>
                </a:solidFill>
              </a:rPr>
              <a:t> has a high correlation with Neurofibromatosis 2, however, this patient did not </a:t>
            </a:r>
            <a:r>
              <a:rPr lang="en-US" sz="1600" b="1" dirty="0" err="1" smtClean="0">
                <a:solidFill>
                  <a:srgbClr val="870401"/>
                </a:solidFill>
              </a:rPr>
              <a:t>exihibit</a:t>
            </a:r>
            <a:r>
              <a:rPr lang="en-US" sz="1600" b="1" dirty="0" smtClean="0">
                <a:solidFill>
                  <a:srgbClr val="870401"/>
                </a:solidFill>
              </a:rPr>
              <a:t> other findings to suggest this chromosomal abnormality (</a:t>
            </a:r>
            <a:r>
              <a:rPr lang="en-US" sz="1600" b="1" dirty="0" err="1" smtClean="0">
                <a:solidFill>
                  <a:srgbClr val="870401"/>
                </a:solidFill>
              </a:rPr>
              <a:t>ie</a:t>
            </a:r>
            <a:r>
              <a:rPr lang="en-US" sz="1600" b="1" dirty="0" smtClean="0">
                <a:solidFill>
                  <a:srgbClr val="870401"/>
                </a:solidFill>
              </a:rPr>
              <a:t>. Vestibular </a:t>
            </a:r>
            <a:r>
              <a:rPr lang="en-US" sz="1600" b="1" dirty="0" err="1" smtClean="0">
                <a:solidFill>
                  <a:srgbClr val="870401"/>
                </a:solidFill>
              </a:rPr>
              <a:t>schwannomas</a:t>
            </a:r>
            <a:r>
              <a:rPr lang="en-US" sz="1600" b="1" dirty="0" smtClean="0">
                <a:solidFill>
                  <a:srgbClr val="870401"/>
                </a:solidFill>
              </a:rPr>
              <a:t> or </a:t>
            </a:r>
            <a:r>
              <a:rPr lang="en-US" sz="1600" b="1" dirty="0" err="1" smtClean="0">
                <a:solidFill>
                  <a:srgbClr val="870401"/>
                </a:solidFill>
              </a:rPr>
              <a:t>ependymomas</a:t>
            </a:r>
            <a:r>
              <a:rPr lang="en-US" sz="1600" b="1" dirty="0" smtClean="0">
                <a:solidFill>
                  <a:srgbClr val="870401"/>
                </a:solidFill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Dural metastases are usually present in the setting of known primary tumor and often have destruction of the adjacent </a:t>
            </a:r>
            <a:r>
              <a:rPr lang="en-US" sz="1600" b="1" dirty="0" err="1" smtClean="0">
                <a:solidFill>
                  <a:srgbClr val="870401"/>
                </a:solidFill>
              </a:rPr>
              <a:t>calvarium</a:t>
            </a:r>
            <a:r>
              <a:rPr lang="en-US" sz="1600" b="1" dirty="0" smtClean="0">
                <a:solidFill>
                  <a:srgbClr val="870401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152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Discussion</a:t>
            </a:r>
          </a:p>
        </p:txBody>
      </p:sp>
      <p:pic>
        <p:nvPicPr>
          <p:cNvPr id="10245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structions for completing case reports (03 October 2002)">
  <a:themeElements>
    <a:clrScheme name="Instructions for completing case reports (03 October 200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tructions for completing case reports (03 October 200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structions for completing case reports (03 October 200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385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Instructions for completing case reports (03 October 2002)</vt:lpstr>
      <vt:lpstr>PowerPoint Presentation</vt:lpstr>
      <vt:lpstr>Case History</vt:lpstr>
      <vt:lpstr>PowerPoint Presentation</vt:lpstr>
      <vt:lpstr>PowerPoint Presentation</vt:lpstr>
      <vt:lpstr>PowerPoint Presentation</vt:lpstr>
      <vt:lpstr>PowerPoint Presentation</vt:lpstr>
      <vt:lpstr>Multiple homogeneously enhancing dural based extra-axial masses overlying the cerebral convexities as well as surrounding the sella and involving the cavernous sinus and Meckel’s cave.</vt:lpstr>
      <vt:lpstr>PowerPoint Presentation</vt:lpstr>
      <vt:lpstr>PowerPoint Presentation</vt:lpstr>
      <vt:lpstr>Rosai-Dorfman (intracranial involvement only)</vt:lpstr>
      <vt:lpstr>Woodcock R, et al. Sinus Histiocytosis (Rosai-Dorfman Disease) of the Suprasellar Region: MR Imaging Findings—A Case Report.  Radiology.  213:808-810.   Kital R, Kazufumi S, Kubota T, et al. Meningeal sinus histiocytosis mimicking lymphoplasmacyte-rich meningioma. J Neurosurg 1996; 84:1051-1054.  </vt:lpstr>
    </vt:vector>
  </TitlesOfParts>
  <Company>UTHHSC_Radiology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yjabir</cp:lastModifiedBy>
  <cp:revision>21</cp:revision>
  <dcterms:created xsi:type="dcterms:W3CDTF">2002-10-03T21:06:20Z</dcterms:created>
  <dcterms:modified xsi:type="dcterms:W3CDTF">2012-03-11T08:51:06Z</dcterms:modified>
</cp:coreProperties>
</file>