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9" r:id="rId3"/>
    <p:sldId id="271" r:id="rId4"/>
    <p:sldId id="260" r:id="rId5"/>
    <p:sldId id="261" r:id="rId6"/>
    <p:sldId id="262" r:id="rId7"/>
    <p:sldId id="263" r:id="rId8"/>
    <p:sldId id="264" r:id="rId9"/>
    <p:sldId id="267"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modifyVerifier cryptProviderType="rsaFull" cryptAlgorithmClass="hash" cryptAlgorithmType="typeAny" cryptAlgorithmSid="4" spinCount="100000" saltData="F0sN3WG1dw7Aw1XzxNx+9g==" hashData="djazDosJKmU+LXVpc9qhq1VHmsw="/>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0401"/>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20" autoAdjust="0"/>
    <p:restoredTop sz="86420" autoAdjust="0"/>
  </p:normalViewPr>
  <p:slideViewPr>
    <p:cSldViewPr>
      <p:cViewPr>
        <p:scale>
          <a:sx n="71" d="100"/>
          <a:sy n="71" d="100"/>
        </p:scale>
        <p:origin x="-6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26BF3E-45A2-42C1-B077-949E0F4565B4}" type="datetimeFigureOut">
              <a:rPr lang="en-US" smtClean="0"/>
              <a:pPr/>
              <a:t>3/18/2012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F33DBB-B642-4299-BB74-4AE41FB5C852}" type="slidenum">
              <a:rPr lang="en-US" smtClean="0"/>
              <a:pPr/>
              <a:t>‹#›</a:t>
            </a:fld>
            <a:endParaRPr lang="en-US"/>
          </a:p>
        </p:txBody>
      </p:sp>
    </p:spTree>
    <p:extLst>
      <p:ext uri="{BB962C8B-B14F-4D97-AF65-F5344CB8AC3E}">
        <p14:creationId xmlns:p14="http://schemas.microsoft.com/office/powerpoint/2010/main" val="2525520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F33DBB-B642-4299-BB74-4AE41FB5C85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F33DBB-B642-4299-BB74-4AE41FB5C85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F33DBB-B642-4299-BB74-4AE41FB5C85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F33DBB-B642-4299-BB74-4AE41FB5C85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F33DBB-B642-4299-BB74-4AE41FB5C85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F33DBB-B642-4299-BB74-4AE41FB5C85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F33DBB-B642-4299-BB74-4AE41FB5C85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F33DBB-B642-4299-BB74-4AE41FB5C85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F33DBB-B642-4299-BB74-4AE41FB5C85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44CC85-9803-47ED-B695-D11713D0950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5F1253-89F9-4F95-871D-65C8B959EC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BE4AAC-3B60-4584-A4C8-85C25368BEA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0F7645-CC62-4D9F-A0CE-627EE145365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A73CD9-756C-465B-BDC3-271078681A2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0D1C30-2574-4FD8-8AF8-204FF66E2D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EB2D04-6D2E-403E-B7E5-99D49337DED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A1ED9C-C371-4970-9ABF-2DDE7BDE027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161F55A-CDE6-428E-B3F4-8645409A67F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602BB1-9B77-4CC9-9197-F4FD7E0E94D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B70DD7-3524-4B07-869B-84E71C008F3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4A1D2817-1A81-4099-AF7B-B18FBFF71A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685800"/>
            <a:ext cx="7772400" cy="609600"/>
          </a:xfrm>
          <a:prstGeom prst="rect">
            <a:avLst/>
          </a:prstGeom>
          <a:noFill/>
          <a:ln w="9525">
            <a:noFill/>
            <a:miter lim="800000"/>
            <a:headEnd/>
            <a:tailEnd/>
          </a:ln>
        </p:spPr>
        <p:txBody>
          <a:bodyPr anchor="ctr"/>
          <a:lstStyle/>
          <a:p>
            <a:pPr algn="ctr"/>
            <a:r>
              <a:rPr lang="en-US" sz="2000" b="1"/>
              <a:t>Case Report # </a:t>
            </a:r>
            <a:r>
              <a:rPr lang="en-US" sz="2000" b="1" smtClean="0"/>
              <a:t>0884</a:t>
            </a:r>
            <a:endParaRPr lang="en-US" sz="2000" b="1"/>
          </a:p>
        </p:txBody>
      </p:sp>
      <p:sp>
        <p:nvSpPr>
          <p:cNvPr id="4099" name="Text Box 4"/>
          <p:cNvSpPr txBox="1">
            <a:spLocks noChangeArrowheads="1"/>
          </p:cNvSpPr>
          <p:nvPr/>
        </p:nvSpPr>
        <p:spPr bwMode="auto">
          <a:xfrm>
            <a:off x="304800" y="1524000"/>
            <a:ext cx="2844800" cy="336550"/>
          </a:xfrm>
          <a:prstGeom prst="rect">
            <a:avLst/>
          </a:prstGeom>
          <a:noFill/>
          <a:ln w="9525">
            <a:noFill/>
            <a:miter lim="800000"/>
            <a:headEnd/>
            <a:tailEnd/>
          </a:ln>
        </p:spPr>
        <p:txBody>
          <a:bodyPr>
            <a:spAutoFit/>
          </a:bodyPr>
          <a:lstStyle/>
          <a:p>
            <a:pPr>
              <a:spcBef>
                <a:spcPct val="50000"/>
              </a:spcBef>
            </a:pPr>
            <a:r>
              <a:rPr lang="en-US" sz="1600" b="1"/>
              <a:t>Submitted by:</a:t>
            </a:r>
          </a:p>
        </p:txBody>
      </p:sp>
      <p:sp>
        <p:nvSpPr>
          <p:cNvPr id="4100" name="Text Box 5"/>
          <p:cNvSpPr txBox="1">
            <a:spLocks noChangeArrowheads="1"/>
          </p:cNvSpPr>
          <p:nvPr/>
        </p:nvSpPr>
        <p:spPr bwMode="auto">
          <a:xfrm>
            <a:off x="2209800" y="1524000"/>
            <a:ext cx="5740400" cy="336550"/>
          </a:xfrm>
          <a:prstGeom prst="rect">
            <a:avLst/>
          </a:prstGeom>
          <a:noFill/>
          <a:ln w="9525">
            <a:noFill/>
            <a:miter lim="800000"/>
            <a:headEnd/>
            <a:tailEnd/>
          </a:ln>
        </p:spPr>
        <p:txBody>
          <a:bodyPr>
            <a:spAutoFit/>
          </a:bodyPr>
          <a:lstStyle/>
          <a:p>
            <a:pPr>
              <a:spcBef>
                <a:spcPct val="50000"/>
              </a:spcBef>
            </a:pPr>
            <a:r>
              <a:rPr lang="en-US" sz="1600" b="1" dirty="0" smtClean="0">
                <a:solidFill>
                  <a:srgbClr val="870401"/>
                </a:solidFill>
              </a:rPr>
              <a:t>Jesse </a:t>
            </a:r>
            <a:r>
              <a:rPr lang="en-US" sz="1600" b="1" dirty="0" err="1" smtClean="0">
                <a:solidFill>
                  <a:srgbClr val="870401"/>
                </a:solidFill>
              </a:rPr>
              <a:t>Proett</a:t>
            </a:r>
            <a:r>
              <a:rPr lang="en-US" sz="1600" b="1" dirty="0" smtClean="0">
                <a:solidFill>
                  <a:srgbClr val="870401"/>
                </a:solidFill>
              </a:rPr>
              <a:t>, </a:t>
            </a:r>
            <a:r>
              <a:rPr lang="en-US" sz="1600" b="1" dirty="0">
                <a:solidFill>
                  <a:srgbClr val="870401"/>
                </a:solidFill>
              </a:rPr>
              <a:t>M.D.</a:t>
            </a:r>
          </a:p>
        </p:txBody>
      </p:sp>
      <p:sp>
        <p:nvSpPr>
          <p:cNvPr id="4101" name="Text Box 6"/>
          <p:cNvSpPr txBox="1">
            <a:spLocks noChangeArrowheads="1"/>
          </p:cNvSpPr>
          <p:nvPr/>
        </p:nvSpPr>
        <p:spPr bwMode="auto">
          <a:xfrm>
            <a:off x="304800" y="2133600"/>
            <a:ext cx="2997200" cy="336550"/>
          </a:xfrm>
          <a:prstGeom prst="rect">
            <a:avLst/>
          </a:prstGeom>
          <a:noFill/>
          <a:ln w="9525">
            <a:noFill/>
            <a:miter lim="800000"/>
            <a:headEnd/>
            <a:tailEnd/>
          </a:ln>
        </p:spPr>
        <p:txBody>
          <a:bodyPr>
            <a:spAutoFit/>
          </a:bodyPr>
          <a:lstStyle/>
          <a:p>
            <a:pPr>
              <a:spcBef>
                <a:spcPct val="50000"/>
              </a:spcBef>
            </a:pPr>
            <a:r>
              <a:rPr lang="en-US" sz="1600" b="1"/>
              <a:t>Faculty reviewer:</a:t>
            </a:r>
          </a:p>
        </p:txBody>
      </p:sp>
      <p:sp>
        <p:nvSpPr>
          <p:cNvPr id="4102" name="Text Box 7"/>
          <p:cNvSpPr txBox="1">
            <a:spLocks noChangeArrowheads="1"/>
          </p:cNvSpPr>
          <p:nvPr/>
        </p:nvSpPr>
        <p:spPr bwMode="auto">
          <a:xfrm>
            <a:off x="2209800" y="2133600"/>
            <a:ext cx="6629400" cy="336550"/>
          </a:xfrm>
          <a:prstGeom prst="rect">
            <a:avLst/>
          </a:prstGeom>
          <a:noFill/>
          <a:ln w="9525">
            <a:noFill/>
            <a:miter lim="800000"/>
            <a:headEnd/>
            <a:tailEnd/>
          </a:ln>
        </p:spPr>
        <p:txBody>
          <a:bodyPr>
            <a:spAutoFit/>
          </a:bodyPr>
          <a:lstStyle/>
          <a:p>
            <a:r>
              <a:rPr lang="en-US" sz="1600" b="1" dirty="0" err="1" smtClean="0">
                <a:solidFill>
                  <a:srgbClr val="870401"/>
                </a:solidFill>
              </a:rPr>
              <a:t>Voon</a:t>
            </a:r>
            <a:r>
              <a:rPr lang="en-US" sz="1600" b="1" smtClean="0">
                <a:solidFill>
                  <a:srgbClr val="870401"/>
                </a:solidFill>
              </a:rPr>
              <a:t> P </a:t>
            </a:r>
            <a:r>
              <a:rPr lang="en-US" sz="1600" b="1" dirty="0" err="1" smtClean="0">
                <a:solidFill>
                  <a:srgbClr val="870401"/>
                </a:solidFill>
              </a:rPr>
              <a:t>Liaw</a:t>
            </a:r>
            <a:r>
              <a:rPr lang="en-US" sz="1600" b="1" dirty="0" smtClean="0">
                <a:solidFill>
                  <a:srgbClr val="870401"/>
                </a:solidFill>
              </a:rPr>
              <a:t>, </a:t>
            </a:r>
            <a:r>
              <a:rPr lang="en-US" sz="1600" b="1" dirty="0">
                <a:solidFill>
                  <a:srgbClr val="870401"/>
                </a:solidFill>
              </a:rPr>
              <a:t>M.D</a:t>
            </a:r>
          </a:p>
        </p:txBody>
      </p:sp>
      <p:sp>
        <p:nvSpPr>
          <p:cNvPr id="4103" name="Text Box 8"/>
          <p:cNvSpPr txBox="1">
            <a:spLocks noChangeArrowheads="1"/>
          </p:cNvSpPr>
          <p:nvPr/>
        </p:nvSpPr>
        <p:spPr bwMode="auto">
          <a:xfrm>
            <a:off x="304800" y="2743200"/>
            <a:ext cx="2489200" cy="336550"/>
          </a:xfrm>
          <a:prstGeom prst="rect">
            <a:avLst/>
          </a:prstGeom>
          <a:noFill/>
          <a:ln w="9525">
            <a:noFill/>
            <a:miter lim="800000"/>
            <a:headEnd/>
            <a:tailEnd/>
          </a:ln>
        </p:spPr>
        <p:txBody>
          <a:bodyPr>
            <a:spAutoFit/>
          </a:bodyPr>
          <a:lstStyle/>
          <a:p>
            <a:pPr>
              <a:spcBef>
                <a:spcPct val="50000"/>
              </a:spcBef>
            </a:pPr>
            <a:r>
              <a:rPr lang="en-US" sz="1600" b="1"/>
              <a:t>Date accepted:</a:t>
            </a:r>
          </a:p>
        </p:txBody>
      </p:sp>
      <p:sp>
        <p:nvSpPr>
          <p:cNvPr id="4104" name="Text Box 9"/>
          <p:cNvSpPr txBox="1">
            <a:spLocks noChangeArrowheads="1"/>
          </p:cNvSpPr>
          <p:nvPr/>
        </p:nvSpPr>
        <p:spPr bwMode="auto">
          <a:xfrm>
            <a:off x="2209800" y="2743200"/>
            <a:ext cx="6705600" cy="338554"/>
          </a:xfrm>
          <a:prstGeom prst="rect">
            <a:avLst/>
          </a:prstGeom>
          <a:noFill/>
          <a:ln w="9525">
            <a:noFill/>
            <a:miter lim="800000"/>
            <a:headEnd/>
            <a:tailEnd/>
          </a:ln>
        </p:spPr>
        <p:txBody>
          <a:bodyPr>
            <a:spAutoFit/>
          </a:bodyPr>
          <a:lstStyle/>
          <a:p>
            <a:pPr>
              <a:spcBef>
                <a:spcPct val="50000"/>
              </a:spcBef>
            </a:pPr>
            <a:r>
              <a:rPr lang="en-US" sz="1600" b="1" dirty="0" smtClean="0">
                <a:solidFill>
                  <a:srgbClr val="870401"/>
                </a:solidFill>
              </a:rPr>
              <a:t>March 7, 2012</a:t>
            </a:r>
            <a:endParaRPr lang="en-US" sz="1600" b="1" dirty="0">
              <a:solidFill>
                <a:srgbClr val="870401"/>
              </a:solidFill>
            </a:endParaRPr>
          </a:p>
        </p:txBody>
      </p:sp>
      <p:sp>
        <p:nvSpPr>
          <p:cNvPr id="4105" name="Rectangle 11"/>
          <p:cNvSpPr>
            <a:spLocks noChangeArrowheads="1"/>
          </p:cNvSpPr>
          <p:nvPr/>
        </p:nvSpPr>
        <p:spPr bwMode="auto">
          <a:xfrm>
            <a:off x="0" y="0"/>
            <a:ext cx="9144000" cy="6858000"/>
          </a:xfrm>
          <a:prstGeom prst="rect">
            <a:avLst/>
          </a:prstGeom>
          <a:noFill/>
          <a:ln w="63500">
            <a:solidFill>
              <a:schemeClr val="tx1"/>
            </a:solidFill>
            <a:miter lim="800000"/>
            <a:headEnd/>
            <a:tailEnd/>
          </a:ln>
        </p:spPr>
        <p:txBody>
          <a:bodyPr wrap="none" anchor="ctr"/>
          <a:lstStyle/>
          <a:p>
            <a:endParaRPr lang="en-US"/>
          </a:p>
        </p:txBody>
      </p:sp>
      <p:sp>
        <p:nvSpPr>
          <p:cNvPr id="4106" name="Rectangle 12"/>
          <p:cNvSpPr>
            <a:spLocks noChangeArrowheads="1"/>
          </p:cNvSpPr>
          <p:nvPr/>
        </p:nvSpPr>
        <p:spPr bwMode="auto">
          <a:xfrm>
            <a:off x="0" y="0"/>
            <a:ext cx="9144000" cy="6858000"/>
          </a:xfrm>
          <a:prstGeom prst="rect">
            <a:avLst/>
          </a:prstGeom>
          <a:noFill/>
          <a:ln w="88900" cmpd="dbl">
            <a:solidFill>
              <a:srgbClr val="E87400"/>
            </a:solidFill>
            <a:miter lim="800000"/>
            <a:headEnd/>
            <a:tailEnd/>
          </a:ln>
        </p:spPr>
        <p:txBody>
          <a:bodyPr wrap="none" anchor="ctr"/>
          <a:lstStyle/>
          <a:p>
            <a:endParaRPr lang="en-US"/>
          </a:p>
        </p:txBody>
      </p:sp>
      <p:sp>
        <p:nvSpPr>
          <p:cNvPr id="4107" name="Text Box 13"/>
          <p:cNvSpPr txBox="1">
            <a:spLocks noChangeArrowheads="1"/>
          </p:cNvSpPr>
          <p:nvPr/>
        </p:nvSpPr>
        <p:spPr bwMode="auto">
          <a:xfrm>
            <a:off x="203200" y="114300"/>
            <a:ext cx="2032000" cy="366713"/>
          </a:xfrm>
          <a:prstGeom prst="rect">
            <a:avLst/>
          </a:prstGeom>
          <a:noFill/>
          <a:ln w="9525">
            <a:noFill/>
            <a:miter lim="800000"/>
            <a:headEnd/>
            <a:tailEnd/>
          </a:ln>
        </p:spPr>
        <p:txBody>
          <a:bodyPr>
            <a:spAutoFit/>
          </a:bodyPr>
          <a:lstStyle/>
          <a:p>
            <a:pPr>
              <a:spcBef>
                <a:spcPct val="50000"/>
              </a:spcBef>
            </a:pPr>
            <a:endParaRPr lang="en-US"/>
          </a:p>
        </p:txBody>
      </p:sp>
      <p:sp>
        <p:nvSpPr>
          <p:cNvPr id="4108" name="Text Box 14"/>
          <p:cNvSpPr txBox="1">
            <a:spLocks noChangeArrowheads="1"/>
          </p:cNvSpPr>
          <p:nvPr/>
        </p:nvSpPr>
        <p:spPr bwMode="auto">
          <a:xfrm>
            <a:off x="0" y="0"/>
            <a:ext cx="1905000" cy="274638"/>
          </a:xfrm>
          <a:prstGeom prst="rect">
            <a:avLst/>
          </a:prstGeom>
          <a:noFill/>
          <a:ln w="9525">
            <a:noFill/>
            <a:miter lim="800000"/>
            <a:headEnd/>
            <a:tailEnd/>
          </a:ln>
        </p:spPr>
        <p:txBody>
          <a:bodyPr>
            <a:spAutoFit/>
          </a:bodyPr>
          <a:lstStyle/>
          <a:p>
            <a:pPr>
              <a:spcBef>
                <a:spcPct val="50000"/>
              </a:spcBef>
            </a:pPr>
            <a:r>
              <a:rPr lang="en-US" sz="1200" b="1"/>
              <a:t>Radiological Category:</a:t>
            </a:r>
            <a:endParaRPr lang="en-US" sz="1200" b="1">
              <a:solidFill>
                <a:srgbClr val="EC2D00"/>
              </a:solidFill>
            </a:endParaRPr>
          </a:p>
        </p:txBody>
      </p:sp>
      <p:sp>
        <p:nvSpPr>
          <p:cNvPr id="4109" name="Text Box 15"/>
          <p:cNvSpPr txBox="1">
            <a:spLocks noChangeArrowheads="1"/>
          </p:cNvSpPr>
          <p:nvPr/>
        </p:nvSpPr>
        <p:spPr bwMode="auto">
          <a:xfrm>
            <a:off x="4191000" y="0"/>
            <a:ext cx="1828800" cy="549275"/>
          </a:xfrm>
          <a:prstGeom prst="rect">
            <a:avLst/>
          </a:prstGeom>
          <a:noFill/>
          <a:ln w="9525">
            <a:noFill/>
            <a:miter lim="800000"/>
            <a:headEnd/>
            <a:tailEnd/>
          </a:ln>
        </p:spPr>
        <p:txBody>
          <a:bodyPr>
            <a:spAutoFit/>
          </a:bodyPr>
          <a:lstStyle/>
          <a:p>
            <a:pPr>
              <a:spcBef>
                <a:spcPct val="50000"/>
              </a:spcBef>
            </a:pPr>
            <a:r>
              <a:rPr lang="en-US" sz="1200" b="1" dirty="0"/>
              <a:t>Principal Modality (1): </a:t>
            </a:r>
          </a:p>
          <a:p>
            <a:pPr>
              <a:spcBef>
                <a:spcPct val="50000"/>
              </a:spcBef>
            </a:pPr>
            <a:r>
              <a:rPr lang="en-US" sz="1200" b="1" dirty="0"/>
              <a:t>Principal Modality (2):</a:t>
            </a:r>
            <a:endParaRPr lang="en-US" sz="1200" b="1" dirty="0">
              <a:solidFill>
                <a:srgbClr val="EC2D00"/>
              </a:solidFill>
            </a:endParaRPr>
          </a:p>
        </p:txBody>
      </p:sp>
      <p:sp>
        <p:nvSpPr>
          <p:cNvPr id="4112" name="Text Box 19"/>
          <p:cNvSpPr txBox="1">
            <a:spLocks noChangeArrowheads="1"/>
          </p:cNvSpPr>
          <p:nvPr/>
        </p:nvSpPr>
        <p:spPr bwMode="auto">
          <a:xfrm>
            <a:off x="1676400" y="0"/>
            <a:ext cx="1612900" cy="274638"/>
          </a:xfrm>
          <a:prstGeom prst="rect">
            <a:avLst/>
          </a:prstGeom>
          <a:noFill/>
          <a:ln w="9525">
            <a:noFill/>
            <a:miter lim="800000"/>
            <a:headEnd/>
            <a:tailEnd/>
          </a:ln>
        </p:spPr>
        <p:txBody>
          <a:bodyPr>
            <a:spAutoFit/>
          </a:bodyPr>
          <a:lstStyle/>
          <a:p>
            <a:pPr>
              <a:spcBef>
                <a:spcPct val="50000"/>
              </a:spcBef>
            </a:pPr>
            <a:r>
              <a:rPr lang="en-US" sz="1200" b="1" dirty="0" smtClean="0">
                <a:solidFill>
                  <a:srgbClr val="870401"/>
                </a:solidFill>
              </a:rPr>
              <a:t>Vascular</a:t>
            </a:r>
            <a:endParaRPr lang="en-US" sz="1200" dirty="0">
              <a:solidFill>
                <a:srgbClr val="870401"/>
              </a:solidFill>
            </a:endParaRPr>
          </a:p>
        </p:txBody>
      </p:sp>
      <p:sp>
        <p:nvSpPr>
          <p:cNvPr id="4113" name="Text Box 20"/>
          <p:cNvSpPr txBox="1">
            <a:spLocks noChangeArrowheads="1"/>
          </p:cNvSpPr>
          <p:nvPr/>
        </p:nvSpPr>
        <p:spPr bwMode="auto">
          <a:xfrm>
            <a:off x="5867400" y="258763"/>
            <a:ext cx="3124200" cy="274637"/>
          </a:xfrm>
          <a:prstGeom prst="rect">
            <a:avLst/>
          </a:prstGeom>
          <a:noFill/>
          <a:ln w="9525">
            <a:noFill/>
            <a:miter lim="800000"/>
            <a:headEnd/>
            <a:tailEnd/>
          </a:ln>
        </p:spPr>
        <p:txBody>
          <a:bodyPr>
            <a:spAutoFit/>
          </a:bodyPr>
          <a:lstStyle/>
          <a:p>
            <a:pPr>
              <a:spcBef>
                <a:spcPct val="50000"/>
              </a:spcBef>
            </a:pPr>
            <a:r>
              <a:rPr lang="en-US" sz="1200" b="1" dirty="0" smtClean="0">
                <a:solidFill>
                  <a:srgbClr val="870401"/>
                </a:solidFill>
              </a:rPr>
              <a:t>none</a:t>
            </a:r>
            <a:endParaRPr lang="en-US" sz="1200" dirty="0">
              <a:solidFill>
                <a:srgbClr val="870401"/>
              </a:solidFill>
            </a:endParaRPr>
          </a:p>
        </p:txBody>
      </p:sp>
      <p:sp>
        <p:nvSpPr>
          <p:cNvPr id="4114" name="Text Box 21"/>
          <p:cNvSpPr txBox="1">
            <a:spLocks noChangeArrowheads="1"/>
          </p:cNvSpPr>
          <p:nvPr/>
        </p:nvSpPr>
        <p:spPr bwMode="auto">
          <a:xfrm>
            <a:off x="5867400" y="0"/>
            <a:ext cx="1612900" cy="274638"/>
          </a:xfrm>
          <a:prstGeom prst="rect">
            <a:avLst/>
          </a:prstGeom>
          <a:noFill/>
          <a:ln w="9525">
            <a:noFill/>
            <a:miter lim="800000"/>
            <a:headEnd/>
            <a:tailEnd/>
          </a:ln>
        </p:spPr>
        <p:txBody>
          <a:bodyPr>
            <a:spAutoFit/>
          </a:bodyPr>
          <a:lstStyle/>
          <a:p>
            <a:pPr>
              <a:spcBef>
                <a:spcPct val="50000"/>
              </a:spcBef>
            </a:pPr>
            <a:r>
              <a:rPr lang="en-US" sz="1200" b="1" dirty="0" smtClean="0">
                <a:solidFill>
                  <a:srgbClr val="870401"/>
                </a:solidFill>
              </a:rPr>
              <a:t>CT</a:t>
            </a:r>
            <a:endParaRPr lang="en-US" sz="1200" dirty="0">
              <a:solidFill>
                <a:srgbClr val="870401"/>
              </a:solidFill>
            </a:endParaRPr>
          </a:p>
        </p:txBody>
      </p:sp>
      <p:pic>
        <p:nvPicPr>
          <p:cNvPr id="4115" name="Picture 22"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5122" name="Rectangle 4"/>
          <p:cNvSpPr>
            <a:spLocks noGrp="1" noChangeArrowheads="1"/>
          </p:cNvSpPr>
          <p:nvPr>
            <p:ph type="title" idx="4294967295"/>
          </p:nvPr>
        </p:nvSpPr>
        <p:spPr>
          <a:xfrm>
            <a:off x="457200" y="304800"/>
            <a:ext cx="8229600" cy="533400"/>
          </a:xfrm>
          <a:noFill/>
        </p:spPr>
        <p:txBody>
          <a:bodyPr/>
          <a:lstStyle/>
          <a:p>
            <a:pPr eaLnBrk="1" hangingPunct="1"/>
            <a:r>
              <a:rPr lang="en-US" sz="2000" b="1" smtClean="0"/>
              <a:t>Case History</a:t>
            </a:r>
          </a:p>
        </p:txBody>
      </p:sp>
      <p:sp>
        <p:nvSpPr>
          <p:cNvPr id="5123" name="Rectangle 5"/>
          <p:cNvSpPr>
            <a:spLocks noGrp="1" noChangeArrowheads="1"/>
          </p:cNvSpPr>
          <p:nvPr>
            <p:ph type="body" idx="4294967295"/>
          </p:nvPr>
        </p:nvSpPr>
        <p:spPr>
          <a:xfrm>
            <a:off x="381000" y="1219200"/>
            <a:ext cx="8229600" cy="4267200"/>
          </a:xfrm>
          <a:noFill/>
        </p:spPr>
        <p:txBody>
          <a:bodyPr/>
          <a:lstStyle/>
          <a:p>
            <a:pPr eaLnBrk="1" hangingPunct="1">
              <a:buNone/>
            </a:pPr>
            <a:r>
              <a:rPr lang="en-US" sz="1600" b="1" dirty="0" smtClean="0">
                <a:solidFill>
                  <a:srgbClr val="870401"/>
                </a:solidFill>
              </a:rPr>
              <a:t>CT </a:t>
            </a:r>
            <a:r>
              <a:rPr lang="en-US" sz="1600" b="1" dirty="0">
                <a:solidFill>
                  <a:srgbClr val="870401"/>
                </a:solidFill>
              </a:rPr>
              <a:t>chest performed on different dates. Contrast injected in right upper extremity IV and then left upper extremity IV</a:t>
            </a:r>
            <a:r>
              <a:rPr lang="en-US" sz="1600" b="1" dirty="0" smtClean="0">
                <a:solidFill>
                  <a:srgbClr val="870401"/>
                </a:solidFill>
              </a:rPr>
              <a:t>.</a:t>
            </a:r>
          </a:p>
          <a:p>
            <a:pPr eaLnBrk="1" hangingPunct="1">
              <a:buFontTx/>
              <a:buNone/>
            </a:pPr>
            <a:endParaRPr lang="en-US" sz="1600" b="1" dirty="0">
              <a:solidFill>
                <a:srgbClr val="870401"/>
              </a:solidFill>
            </a:endParaRPr>
          </a:p>
          <a:p>
            <a:pPr eaLnBrk="1" hangingPunct="1">
              <a:buFontTx/>
              <a:buNone/>
            </a:pPr>
            <a:endParaRPr lang="en-US" sz="1600" b="1" dirty="0" smtClean="0">
              <a:solidFill>
                <a:srgbClr val="870401"/>
              </a:solidFill>
            </a:endParaRPr>
          </a:p>
          <a:p>
            <a:pPr eaLnBrk="1" hangingPunct="1">
              <a:buFontTx/>
              <a:buNone/>
            </a:pPr>
            <a:endParaRPr lang="en-US" sz="1600" b="1" dirty="0" smtClean="0">
              <a:solidFill>
                <a:srgbClr val="870401"/>
              </a:solidFill>
            </a:endParaRPr>
          </a:p>
          <a:p>
            <a:pPr eaLnBrk="1" hangingPunct="1"/>
            <a:endParaRPr lang="en-US" sz="1600" b="1" dirty="0" smtClean="0">
              <a:solidFill>
                <a:srgbClr val="870401"/>
              </a:solidFill>
            </a:endParaRPr>
          </a:p>
        </p:txBody>
      </p:sp>
      <p:grpSp>
        <p:nvGrpSpPr>
          <p:cNvPr id="5124" name="Group 6"/>
          <p:cNvGrpSpPr>
            <a:grpSpLocks/>
          </p:cNvGrpSpPr>
          <p:nvPr/>
        </p:nvGrpSpPr>
        <p:grpSpPr bwMode="auto">
          <a:xfrm>
            <a:off x="0" y="0"/>
            <a:ext cx="9144000" cy="6858000"/>
            <a:chOff x="0" y="0"/>
            <a:chExt cx="5760" cy="4320"/>
          </a:xfrm>
        </p:grpSpPr>
        <p:sp>
          <p:nvSpPr>
            <p:cNvPr id="5126" name="Rectangle 7"/>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5127"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pic>
        <p:nvPicPr>
          <p:cNvPr id="5125" name="Picture 9"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4"/>
          <p:cNvGrpSpPr>
            <a:grpSpLocks/>
          </p:cNvGrpSpPr>
          <p:nvPr/>
        </p:nvGrpSpPr>
        <p:grpSpPr bwMode="auto">
          <a:xfrm>
            <a:off x="0" y="0"/>
            <a:ext cx="9144000" cy="6858000"/>
            <a:chOff x="0" y="0"/>
            <a:chExt cx="5760" cy="4320"/>
          </a:xfrm>
        </p:grpSpPr>
        <p:sp>
          <p:nvSpPr>
            <p:cNvPr id="7173"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7174"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7172" name="Text Box 7"/>
          <p:cNvSpPr txBox="1">
            <a:spLocks noChangeArrowheads="1"/>
          </p:cNvSpPr>
          <p:nvPr/>
        </p:nvSpPr>
        <p:spPr bwMode="auto">
          <a:xfrm>
            <a:off x="2895600" y="228600"/>
            <a:ext cx="3443288"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pic>
        <p:nvPicPr>
          <p:cNvPr id="7" name="Picture 6" descr="CT PE 2009.jpg"/>
          <p:cNvPicPr>
            <a:picLocks noChangeAspect="1"/>
          </p:cNvPicPr>
          <p:nvPr/>
        </p:nvPicPr>
        <p:blipFill>
          <a:blip r:embed="rId3" cstate="print"/>
          <a:srcRect l="5625" t="31875" r="1875" b="16875"/>
          <a:stretch>
            <a:fillRect/>
          </a:stretch>
        </p:blipFill>
        <p:spPr>
          <a:xfrm>
            <a:off x="4632960" y="2209800"/>
            <a:ext cx="4401015" cy="2438400"/>
          </a:xfrm>
          <a:prstGeom prst="rect">
            <a:avLst/>
          </a:prstGeom>
        </p:spPr>
      </p:pic>
      <p:pic>
        <p:nvPicPr>
          <p:cNvPr id="8" name="Picture 7" descr="CTA 2012_1.jpg"/>
          <p:cNvPicPr>
            <a:picLocks noChangeAspect="1"/>
          </p:cNvPicPr>
          <p:nvPr/>
        </p:nvPicPr>
        <p:blipFill>
          <a:blip r:embed="rId4" cstate="print"/>
          <a:srcRect l="5625" t="28125" b="18750"/>
          <a:stretch>
            <a:fillRect/>
          </a:stretch>
        </p:blipFill>
        <p:spPr>
          <a:xfrm>
            <a:off x="152400" y="2209800"/>
            <a:ext cx="4431441" cy="2494520"/>
          </a:xfrm>
          <a:prstGeom prst="rect">
            <a:avLst/>
          </a:prstGeom>
        </p:spPr>
      </p:pic>
      <p:sp>
        <p:nvSpPr>
          <p:cNvPr id="9" name="TextBox 8"/>
          <p:cNvSpPr txBox="1"/>
          <p:nvPr/>
        </p:nvSpPr>
        <p:spPr>
          <a:xfrm>
            <a:off x="1295400" y="4876800"/>
            <a:ext cx="2121093" cy="369332"/>
          </a:xfrm>
          <a:prstGeom prst="rect">
            <a:avLst/>
          </a:prstGeom>
          <a:noFill/>
        </p:spPr>
        <p:txBody>
          <a:bodyPr wrap="none" rtlCol="0">
            <a:spAutoFit/>
          </a:bodyPr>
          <a:lstStyle/>
          <a:p>
            <a:r>
              <a:rPr lang="en-US" dirty="0" smtClean="0">
                <a:solidFill>
                  <a:schemeClr val="bg1"/>
                </a:solidFill>
              </a:rPr>
              <a:t>Right side injection</a:t>
            </a:r>
            <a:endParaRPr lang="en-US" dirty="0">
              <a:solidFill>
                <a:schemeClr val="bg1"/>
              </a:solidFill>
            </a:endParaRPr>
          </a:p>
        </p:txBody>
      </p:sp>
      <p:sp>
        <p:nvSpPr>
          <p:cNvPr id="10" name="TextBox 9"/>
          <p:cNvSpPr txBox="1"/>
          <p:nvPr/>
        </p:nvSpPr>
        <p:spPr>
          <a:xfrm>
            <a:off x="5943600" y="4953000"/>
            <a:ext cx="1967205" cy="369332"/>
          </a:xfrm>
          <a:prstGeom prst="rect">
            <a:avLst/>
          </a:prstGeom>
          <a:noFill/>
        </p:spPr>
        <p:txBody>
          <a:bodyPr wrap="none" rtlCol="0">
            <a:spAutoFit/>
          </a:bodyPr>
          <a:lstStyle/>
          <a:p>
            <a:r>
              <a:rPr lang="en-US" dirty="0" smtClean="0">
                <a:solidFill>
                  <a:schemeClr val="bg1"/>
                </a:solidFill>
              </a:rPr>
              <a:t>Left side injection</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171" name="Group 4"/>
          <p:cNvGrpSpPr>
            <a:grpSpLocks/>
          </p:cNvGrpSpPr>
          <p:nvPr/>
        </p:nvGrpSpPr>
        <p:grpSpPr bwMode="auto">
          <a:xfrm>
            <a:off x="0" y="0"/>
            <a:ext cx="9144000" cy="6858000"/>
            <a:chOff x="0" y="0"/>
            <a:chExt cx="5760" cy="4320"/>
          </a:xfrm>
        </p:grpSpPr>
        <p:sp>
          <p:nvSpPr>
            <p:cNvPr id="7173" name="Rectangle 5"/>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7174" name="Rectangle 6"/>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7172" name="Text Box 7"/>
          <p:cNvSpPr txBox="1">
            <a:spLocks noChangeArrowheads="1"/>
          </p:cNvSpPr>
          <p:nvPr/>
        </p:nvSpPr>
        <p:spPr bwMode="auto">
          <a:xfrm>
            <a:off x="2895600" y="228600"/>
            <a:ext cx="3443288" cy="396875"/>
          </a:xfrm>
          <a:prstGeom prst="rect">
            <a:avLst/>
          </a:prstGeom>
          <a:noFill/>
          <a:ln w="9525">
            <a:noFill/>
            <a:miter lim="800000"/>
            <a:headEnd/>
            <a:tailEnd/>
          </a:ln>
        </p:spPr>
        <p:txBody>
          <a:bodyPr wrap="none">
            <a:spAutoFit/>
          </a:bodyPr>
          <a:lstStyle/>
          <a:p>
            <a:r>
              <a:rPr lang="en-US" sz="2000" b="1">
                <a:solidFill>
                  <a:schemeClr val="bg1"/>
                </a:solidFill>
              </a:rPr>
              <a:t>Radiological Presentations</a:t>
            </a:r>
          </a:p>
        </p:txBody>
      </p:sp>
      <p:pic>
        <p:nvPicPr>
          <p:cNvPr id="7" name="Picture 6" descr="CT PE 2009_2.jpg"/>
          <p:cNvPicPr>
            <a:picLocks noChangeAspect="1"/>
          </p:cNvPicPr>
          <p:nvPr/>
        </p:nvPicPr>
        <p:blipFill>
          <a:blip r:embed="rId3" cstate="print"/>
          <a:stretch>
            <a:fillRect/>
          </a:stretch>
        </p:blipFill>
        <p:spPr>
          <a:xfrm>
            <a:off x="228600" y="1066800"/>
            <a:ext cx="2667000" cy="2667000"/>
          </a:xfrm>
          <a:prstGeom prst="rect">
            <a:avLst/>
          </a:prstGeom>
        </p:spPr>
      </p:pic>
      <p:pic>
        <p:nvPicPr>
          <p:cNvPr id="8" name="Picture 7" descr="CT PE 2009_3.jpg"/>
          <p:cNvPicPr>
            <a:picLocks noChangeAspect="1"/>
          </p:cNvPicPr>
          <p:nvPr/>
        </p:nvPicPr>
        <p:blipFill>
          <a:blip r:embed="rId4" cstate="print"/>
          <a:stretch>
            <a:fillRect/>
          </a:stretch>
        </p:blipFill>
        <p:spPr>
          <a:xfrm>
            <a:off x="3124200" y="1066800"/>
            <a:ext cx="2667000" cy="2667000"/>
          </a:xfrm>
          <a:prstGeom prst="rect">
            <a:avLst/>
          </a:prstGeom>
        </p:spPr>
      </p:pic>
      <p:pic>
        <p:nvPicPr>
          <p:cNvPr id="10" name="Picture 9" descr="CT PE 2009_5.jpg"/>
          <p:cNvPicPr>
            <a:picLocks noChangeAspect="1"/>
          </p:cNvPicPr>
          <p:nvPr/>
        </p:nvPicPr>
        <p:blipFill>
          <a:blip r:embed="rId5" cstate="print"/>
          <a:stretch>
            <a:fillRect/>
          </a:stretch>
        </p:blipFill>
        <p:spPr>
          <a:xfrm>
            <a:off x="6096000" y="1066800"/>
            <a:ext cx="2667000" cy="2667000"/>
          </a:xfrm>
          <a:prstGeom prst="rect">
            <a:avLst/>
          </a:prstGeom>
        </p:spPr>
      </p:pic>
      <p:pic>
        <p:nvPicPr>
          <p:cNvPr id="11" name="Picture 10" descr="CTA 2012_5.jpg"/>
          <p:cNvPicPr>
            <a:picLocks noChangeAspect="1"/>
          </p:cNvPicPr>
          <p:nvPr/>
        </p:nvPicPr>
        <p:blipFill>
          <a:blip r:embed="rId6" cstate="print"/>
          <a:srcRect l="21600" t="2400" r="20400" b="54000"/>
          <a:stretch>
            <a:fillRect/>
          </a:stretch>
        </p:blipFill>
        <p:spPr>
          <a:xfrm>
            <a:off x="152400" y="4267200"/>
            <a:ext cx="3041009" cy="2286000"/>
          </a:xfrm>
          <a:prstGeom prst="rect">
            <a:avLst/>
          </a:prstGeom>
        </p:spPr>
      </p:pic>
      <p:pic>
        <p:nvPicPr>
          <p:cNvPr id="13" name="Picture 12" descr="CTA 2012_3.jpg"/>
          <p:cNvPicPr>
            <a:picLocks noChangeAspect="1"/>
          </p:cNvPicPr>
          <p:nvPr/>
        </p:nvPicPr>
        <p:blipFill>
          <a:blip r:embed="rId7" cstate="print"/>
          <a:srcRect l="21600" r="20400" b="51600"/>
          <a:stretch>
            <a:fillRect/>
          </a:stretch>
        </p:blipFill>
        <p:spPr>
          <a:xfrm>
            <a:off x="3276600" y="4267200"/>
            <a:ext cx="2743200" cy="2289153"/>
          </a:xfrm>
          <a:prstGeom prst="rect">
            <a:avLst/>
          </a:prstGeom>
        </p:spPr>
      </p:pic>
      <p:sp>
        <p:nvSpPr>
          <p:cNvPr id="15" name="TextBox 14"/>
          <p:cNvSpPr txBox="1"/>
          <p:nvPr/>
        </p:nvSpPr>
        <p:spPr>
          <a:xfrm>
            <a:off x="228600" y="3733800"/>
            <a:ext cx="1633781" cy="369332"/>
          </a:xfrm>
          <a:prstGeom prst="rect">
            <a:avLst/>
          </a:prstGeom>
          <a:noFill/>
        </p:spPr>
        <p:txBody>
          <a:bodyPr wrap="none" rtlCol="0">
            <a:spAutoFit/>
          </a:bodyPr>
          <a:lstStyle/>
          <a:p>
            <a:r>
              <a:rPr lang="en-US" dirty="0" smtClean="0">
                <a:solidFill>
                  <a:schemeClr val="bg1"/>
                </a:solidFill>
              </a:rPr>
              <a:t>Right injection</a:t>
            </a:r>
            <a:endParaRPr lang="en-US" dirty="0">
              <a:solidFill>
                <a:schemeClr val="bg1"/>
              </a:solidFill>
            </a:endParaRPr>
          </a:p>
        </p:txBody>
      </p:sp>
      <p:sp>
        <p:nvSpPr>
          <p:cNvPr id="17" name="TextBox 16"/>
          <p:cNvSpPr txBox="1"/>
          <p:nvPr/>
        </p:nvSpPr>
        <p:spPr>
          <a:xfrm>
            <a:off x="228600" y="838200"/>
            <a:ext cx="1479892" cy="369332"/>
          </a:xfrm>
          <a:prstGeom prst="rect">
            <a:avLst/>
          </a:prstGeom>
          <a:noFill/>
        </p:spPr>
        <p:txBody>
          <a:bodyPr wrap="none" rtlCol="0">
            <a:spAutoFit/>
          </a:bodyPr>
          <a:lstStyle/>
          <a:p>
            <a:r>
              <a:rPr lang="en-US" dirty="0" smtClean="0">
                <a:solidFill>
                  <a:schemeClr val="bg1"/>
                </a:solidFill>
              </a:rPr>
              <a:t>Left injection</a:t>
            </a:r>
            <a:endParaRPr lang="en-US" dirty="0">
              <a:solidFill>
                <a:schemeClr val="bg1"/>
              </a:solidFill>
            </a:endParaRPr>
          </a:p>
        </p:txBody>
      </p:sp>
      <p:cxnSp>
        <p:nvCxnSpPr>
          <p:cNvPr id="23" name="Straight Arrow Connector 22"/>
          <p:cNvCxnSpPr/>
          <p:nvPr/>
        </p:nvCxnSpPr>
        <p:spPr>
          <a:xfrm>
            <a:off x="4648200" y="2667000"/>
            <a:ext cx="152400" cy="2514600"/>
          </a:xfrm>
          <a:prstGeom prst="straightConnector1">
            <a:avLst/>
          </a:prstGeom>
          <a:ln w="38100" cap="sq">
            <a:solidFill>
              <a:srgbClr val="FF0000">
                <a:alpha val="50000"/>
              </a:srgbClr>
            </a:solidFill>
            <a:miter lim="800000"/>
            <a:headEnd type="triangle" w="med" len="med"/>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828800" y="2209800"/>
            <a:ext cx="152400" cy="2286000"/>
          </a:xfrm>
          <a:prstGeom prst="straightConnector1">
            <a:avLst/>
          </a:prstGeom>
          <a:ln w="38100" cap="sq">
            <a:solidFill>
              <a:srgbClr val="FF0000">
                <a:alpha val="50000"/>
              </a:srgbClr>
            </a:solidFill>
            <a:miter lim="800000"/>
            <a:headEnd type="triangle" w="med" len="med"/>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09600" y="1981200"/>
            <a:ext cx="7518400" cy="2554545"/>
          </a:xfrm>
          <a:prstGeom prst="rect">
            <a:avLst/>
          </a:prstGeom>
          <a:noFill/>
          <a:ln w="9525">
            <a:noFill/>
            <a:miter lim="800000"/>
            <a:headEnd/>
            <a:tailEnd/>
          </a:ln>
        </p:spPr>
        <p:txBody>
          <a:bodyPr>
            <a:spAutoFit/>
          </a:bodyPr>
          <a:lstStyle/>
          <a:p>
            <a:pPr>
              <a:spcBef>
                <a:spcPct val="50000"/>
              </a:spcBef>
              <a:buClr>
                <a:srgbClr val="E87400"/>
              </a:buClr>
              <a:buSzPct val="200000"/>
              <a:buFontTx/>
              <a:buChar char="•"/>
            </a:pPr>
            <a:r>
              <a:rPr lang="en-US" sz="1600" b="1" dirty="0">
                <a:solidFill>
                  <a:srgbClr val="9E1E00"/>
                </a:solidFill>
              </a:rPr>
              <a:t> </a:t>
            </a:r>
            <a:r>
              <a:rPr lang="en-US" sz="1600" b="1" dirty="0" smtClean="0">
                <a:solidFill>
                  <a:srgbClr val="9E1E00"/>
                </a:solidFill>
              </a:rPr>
              <a:t>Persistent Left Superior Vena Cava</a:t>
            </a:r>
            <a:endParaRPr lang="en-US" sz="1600" b="1" dirty="0">
              <a:solidFill>
                <a:srgbClr val="9E1E00"/>
              </a:solidFill>
            </a:endParaRPr>
          </a:p>
          <a:p>
            <a:pPr>
              <a:spcBef>
                <a:spcPct val="50000"/>
              </a:spcBef>
              <a:buClr>
                <a:srgbClr val="E87400"/>
              </a:buClr>
              <a:buSzPct val="200000"/>
              <a:buFontTx/>
              <a:buChar char="•"/>
            </a:pPr>
            <a:r>
              <a:rPr lang="en-US" sz="1600" b="1" dirty="0">
                <a:solidFill>
                  <a:srgbClr val="9E1E00"/>
                </a:solidFill>
              </a:rPr>
              <a:t> </a:t>
            </a:r>
            <a:r>
              <a:rPr lang="en-US" sz="1600" b="1" dirty="0" smtClean="0">
                <a:solidFill>
                  <a:srgbClr val="9E1E00"/>
                </a:solidFill>
              </a:rPr>
              <a:t>Partial Anomalous Pulmonary Venous Return of Left Upper Lobe</a:t>
            </a:r>
            <a:endParaRPr lang="en-US" sz="1600" b="1" dirty="0">
              <a:solidFill>
                <a:srgbClr val="9E1E00"/>
              </a:solidFill>
            </a:endParaRPr>
          </a:p>
          <a:p>
            <a:pPr>
              <a:spcBef>
                <a:spcPct val="50000"/>
              </a:spcBef>
              <a:buClr>
                <a:srgbClr val="E87400"/>
              </a:buClr>
              <a:buSzPct val="200000"/>
              <a:buFontTx/>
              <a:buChar char="•"/>
            </a:pPr>
            <a:r>
              <a:rPr lang="en-US" sz="1600" b="1" dirty="0">
                <a:solidFill>
                  <a:srgbClr val="9E1E00"/>
                </a:solidFill>
              </a:rPr>
              <a:t> </a:t>
            </a:r>
            <a:r>
              <a:rPr lang="en-US" sz="1600" b="1" dirty="0" smtClean="0">
                <a:solidFill>
                  <a:srgbClr val="9E1E00"/>
                </a:solidFill>
              </a:rPr>
              <a:t>Enlarged Left Superior </a:t>
            </a:r>
            <a:r>
              <a:rPr lang="en-US" sz="1600" b="1" dirty="0" err="1" smtClean="0">
                <a:solidFill>
                  <a:srgbClr val="9E1E00"/>
                </a:solidFill>
              </a:rPr>
              <a:t>Intercostal</a:t>
            </a:r>
            <a:r>
              <a:rPr lang="en-US" sz="1600" b="1" dirty="0" smtClean="0">
                <a:solidFill>
                  <a:srgbClr val="9E1E00"/>
                </a:solidFill>
              </a:rPr>
              <a:t> Vein</a:t>
            </a:r>
            <a:endParaRPr lang="en-US" sz="1600" b="1" dirty="0">
              <a:solidFill>
                <a:srgbClr val="9E1E00"/>
              </a:solidFill>
            </a:endParaRPr>
          </a:p>
          <a:p>
            <a:pPr>
              <a:spcBef>
                <a:spcPct val="50000"/>
              </a:spcBef>
              <a:buClr>
                <a:srgbClr val="E87400"/>
              </a:buClr>
              <a:buSzPct val="200000"/>
            </a:pPr>
            <a:endParaRPr lang="en-US" sz="1600" b="1" dirty="0">
              <a:solidFill>
                <a:srgbClr val="9E1E00"/>
              </a:solidFill>
            </a:endParaRPr>
          </a:p>
          <a:p>
            <a:pPr>
              <a:spcBef>
                <a:spcPct val="50000"/>
              </a:spcBef>
              <a:buClr>
                <a:srgbClr val="E87400"/>
              </a:buClr>
              <a:buSzPct val="200000"/>
              <a:buFontTx/>
              <a:buChar char="•"/>
            </a:pPr>
            <a:endParaRPr lang="en-US" sz="1600" b="1" dirty="0">
              <a:solidFill>
                <a:srgbClr val="9E1E00"/>
              </a:solidFill>
            </a:endParaRPr>
          </a:p>
          <a:p>
            <a:pPr>
              <a:spcBef>
                <a:spcPct val="50000"/>
              </a:spcBef>
              <a:buClr>
                <a:srgbClr val="E87400"/>
              </a:buClr>
              <a:buSzPct val="200000"/>
              <a:buFontTx/>
              <a:buChar char="•"/>
            </a:pPr>
            <a:endParaRPr lang="en-US" sz="1600" b="1" dirty="0">
              <a:solidFill>
                <a:srgbClr val="9E1E00"/>
              </a:solidFill>
            </a:endParaRPr>
          </a:p>
          <a:p>
            <a:pPr>
              <a:spcBef>
                <a:spcPct val="50000"/>
              </a:spcBef>
              <a:buClr>
                <a:srgbClr val="E87400"/>
              </a:buClr>
              <a:buSzPct val="200000"/>
              <a:buFontTx/>
              <a:buChar char="•"/>
            </a:pPr>
            <a:endParaRPr lang="en-US" sz="1600" b="1" dirty="0">
              <a:solidFill>
                <a:srgbClr val="9E1E00"/>
              </a:solidFill>
            </a:endParaRPr>
          </a:p>
        </p:txBody>
      </p:sp>
      <p:sp>
        <p:nvSpPr>
          <p:cNvPr id="8195" name="Text Box 3"/>
          <p:cNvSpPr txBox="1">
            <a:spLocks noChangeArrowheads="1"/>
          </p:cNvSpPr>
          <p:nvPr/>
        </p:nvSpPr>
        <p:spPr bwMode="auto">
          <a:xfrm>
            <a:off x="508000" y="1028700"/>
            <a:ext cx="7721600" cy="581025"/>
          </a:xfrm>
          <a:prstGeom prst="rect">
            <a:avLst/>
          </a:prstGeom>
          <a:noFill/>
          <a:ln w="9525">
            <a:noFill/>
            <a:miter lim="800000"/>
            <a:headEnd/>
            <a:tailEnd/>
          </a:ln>
        </p:spPr>
        <p:txBody>
          <a:bodyPr>
            <a:spAutoFit/>
          </a:bodyPr>
          <a:lstStyle/>
          <a:p>
            <a:pPr>
              <a:spcBef>
                <a:spcPct val="50000"/>
              </a:spcBef>
            </a:pPr>
            <a:r>
              <a:rPr lang="en-US" sz="1600" b="1"/>
              <a:t>Which one of the following is your choice for the appropriate diagnosis? </a:t>
            </a:r>
            <a:r>
              <a:rPr lang="en-US" sz="1600" b="1">
                <a:solidFill>
                  <a:srgbClr val="E87400"/>
                </a:solidFill>
              </a:rPr>
              <a:t>After your selection, go to next page.</a:t>
            </a:r>
          </a:p>
        </p:txBody>
      </p:sp>
      <p:sp>
        <p:nvSpPr>
          <p:cNvPr id="8196" name="Rectangle 4"/>
          <p:cNvSpPr>
            <a:spLocks noChangeArrowheads="1"/>
          </p:cNvSpPr>
          <p:nvPr/>
        </p:nvSpPr>
        <p:spPr bwMode="auto">
          <a:xfrm>
            <a:off x="762000" y="228600"/>
            <a:ext cx="7772400" cy="533400"/>
          </a:xfrm>
          <a:prstGeom prst="rect">
            <a:avLst/>
          </a:prstGeom>
          <a:noFill/>
          <a:ln w="9525">
            <a:noFill/>
            <a:miter lim="800000"/>
            <a:headEnd/>
            <a:tailEnd/>
          </a:ln>
        </p:spPr>
        <p:txBody>
          <a:bodyPr anchor="ctr"/>
          <a:lstStyle/>
          <a:p>
            <a:pPr algn="ctr"/>
            <a:r>
              <a:rPr lang="en-US" sz="2000" b="1"/>
              <a:t>Test Your Diagnosis</a:t>
            </a:r>
          </a:p>
        </p:txBody>
      </p:sp>
      <p:grpSp>
        <p:nvGrpSpPr>
          <p:cNvPr id="8197" name="Group 6"/>
          <p:cNvGrpSpPr>
            <a:grpSpLocks/>
          </p:cNvGrpSpPr>
          <p:nvPr/>
        </p:nvGrpSpPr>
        <p:grpSpPr bwMode="auto">
          <a:xfrm>
            <a:off x="0" y="0"/>
            <a:ext cx="9144000" cy="6858000"/>
            <a:chOff x="0" y="0"/>
            <a:chExt cx="5760" cy="4320"/>
          </a:xfrm>
        </p:grpSpPr>
        <p:sp>
          <p:nvSpPr>
            <p:cNvPr id="8199" name="Rectangle 7"/>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8200"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pic>
        <p:nvPicPr>
          <p:cNvPr id="8198" name="Picture 9"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81000" y="1312854"/>
            <a:ext cx="8534400" cy="2800767"/>
          </a:xfrm>
          <a:noFill/>
        </p:spPr>
        <p:txBody>
          <a:bodyPr wrap="square">
            <a:spAutoFit/>
          </a:bodyPr>
          <a:lstStyle/>
          <a:p>
            <a:pPr algn="l" eaLnBrk="1" hangingPunct="1"/>
            <a:r>
              <a:rPr lang="en-US" sz="1600" b="1" dirty="0" smtClean="0">
                <a:solidFill>
                  <a:srgbClr val="870401"/>
                </a:solidFill>
              </a:rPr>
              <a:t>Tubular structure draping across the left </a:t>
            </a:r>
            <a:r>
              <a:rPr lang="en-US" sz="1600" b="1" dirty="0" err="1" smtClean="0">
                <a:solidFill>
                  <a:srgbClr val="870401"/>
                </a:solidFill>
              </a:rPr>
              <a:t>mediastinum</a:t>
            </a:r>
            <a:r>
              <a:rPr lang="en-US" sz="1600" b="1" dirty="0" smtClean="0">
                <a:solidFill>
                  <a:srgbClr val="870401"/>
                </a:solidFill>
              </a:rPr>
              <a:t> in the </a:t>
            </a:r>
            <a:r>
              <a:rPr lang="en-US" sz="1600" b="1" dirty="0" err="1" smtClean="0">
                <a:solidFill>
                  <a:srgbClr val="870401"/>
                </a:solidFill>
              </a:rPr>
              <a:t>prevascular</a:t>
            </a:r>
            <a:r>
              <a:rPr lang="en-US" sz="1600" b="1" dirty="0" smtClean="0">
                <a:solidFill>
                  <a:srgbClr val="870401"/>
                </a:solidFill>
              </a:rPr>
              <a:t> space lateral to the aorta, passing anterior to the right main bronchus and emptying into the coronary sinus. There are no feeding vessels from the lung. This vascular structure enhances intensely with IV contrast when injected from the left, but void of contrast when injected from the right. The left </a:t>
            </a:r>
            <a:r>
              <a:rPr lang="en-US" sz="1600" b="1" dirty="0" err="1" smtClean="0">
                <a:solidFill>
                  <a:srgbClr val="870401"/>
                </a:solidFill>
              </a:rPr>
              <a:t>brachiocephalic</a:t>
            </a:r>
            <a:r>
              <a:rPr lang="en-US" sz="1600" b="1" dirty="0" smtClean="0">
                <a:solidFill>
                  <a:srgbClr val="870401"/>
                </a:solidFill>
              </a:rPr>
              <a:t> vein is </a:t>
            </a:r>
            <a:r>
              <a:rPr lang="en-US" sz="1600" b="1" dirty="0" err="1" smtClean="0">
                <a:solidFill>
                  <a:srgbClr val="870401"/>
                </a:solidFill>
              </a:rPr>
              <a:t>abscent</a:t>
            </a:r>
            <a:r>
              <a:rPr lang="en-US" sz="1600" b="1" dirty="0" smtClean="0">
                <a:solidFill>
                  <a:srgbClr val="870401"/>
                </a:solidFill>
              </a:rPr>
              <a:t>.</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endParaRPr lang="en-US" sz="1600" b="1" dirty="0" smtClean="0">
              <a:solidFill>
                <a:srgbClr val="870401"/>
              </a:solidFill>
            </a:endParaRPr>
          </a:p>
        </p:txBody>
      </p:sp>
      <p:sp>
        <p:nvSpPr>
          <p:cNvPr id="9219" name="Text Box 3"/>
          <p:cNvSpPr txBox="1">
            <a:spLocks noChangeArrowheads="1"/>
          </p:cNvSpPr>
          <p:nvPr/>
        </p:nvSpPr>
        <p:spPr bwMode="auto">
          <a:xfrm>
            <a:off x="914400" y="3810000"/>
            <a:ext cx="7518400" cy="338554"/>
          </a:xfrm>
          <a:prstGeom prst="rect">
            <a:avLst/>
          </a:prstGeom>
          <a:noFill/>
          <a:ln w="9525">
            <a:noFill/>
            <a:miter lim="800000"/>
            <a:headEnd/>
            <a:tailEnd/>
          </a:ln>
        </p:spPr>
        <p:txBody>
          <a:bodyPr>
            <a:spAutoFit/>
          </a:bodyPr>
          <a:lstStyle/>
          <a:p>
            <a:pPr>
              <a:spcBef>
                <a:spcPct val="50000"/>
              </a:spcBef>
              <a:buClr>
                <a:srgbClr val="E87400"/>
              </a:buClr>
              <a:buSzPct val="200000"/>
              <a:buFontTx/>
              <a:buChar char="•"/>
            </a:pPr>
            <a:r>
              <a:rPr lang="en-US" sz="1600" b="1" dirty="0">
                <a:solidFill>
                  <a:srgbClr val="870401"/>
                </a:solidFill>
              </a:rPr>
              <a:t> </a:t>
            </a:r>
            <a:r>
              <a:rPr lang="en-US" sz="1600" b="1" dirty="0" smtClean="0">
                <a:solidFill>
                  <a:srgbClr val="9E1E00"/>
                </a:solidFill>
              </a:rPr>
              <a:t>Persistent Left Superior Vena Cava</a:t>
            </a:r>
            <a:endParaRPr lang="en-US" sz="1600" b="1" dirty="0">
              <a:solidFill>
                <a:srgbClr val="870401"/>
              </a:solidFill>
            </a:endParaRPr>
          </a:p>
        </p:txBody>
      </p:sp>
      <p:sp>
        <p:nvSpPr>
          <p:cNvPr id="9220" name="Text Box 4"/>
          <p:cNvSpPr txBox="1">
            <a:spLocks noChangeArrowheads="1"/>
          </p:cNvSpPr>
          <p:nvPr/>
        </p:nvSpPr>
        <p:spPr bwMode="auto">
          <a:xfrm>
            <a:off x="381000" y="990600"/>
            <a:ext cx="1327150" cy="396875"/>
          </a:xfrm>
          <a:prstGeom prst="rect">
            <a:avLst/>
          </a:prstGeom>
          <a:noFill/>
          <a:ln w="9525">
            <a:noFill/>
            <a:miter lim="800000"/>
            <a:headEnd/>
            <a:tailEnd/>
          </a:ln>
        </p:spPr>
        <p:txBody>
          <a:bodyPr wrap="none">
            <a:spAutoFit/>
          </a:bodyPr>
          <a:lstStyle/>
          <a:p>
            <a:r>
              <a:rPr lang="en-US" sz="2000" b="1"/>
              <a:t>Findings:</a:t>
            </a:r>
          </a:p>
        </p:txBody>
      </p:sp>
      <p:sp>
        <p:nvSpPr>
          <p:cNvPr id="9221" name="Text Box 5"/>
          <p:cNvSpPr txBox="1">
            <a:spLocks noChangeArrowheads="1"/>
          </p:cNvSpPr>
          <p:nvPr/>
        </p:nvSpPr>
        <p:spPr bwMode="auto">
          <a:xfrm>
            <a:off x="914400" y="3352800"/>
            <a:ext cx="1733550" cy="396875"/>
          </a:xfrm>
          <a:prstGeom prst="rect">
            <a:avLst/>
          </a:prstGeom>
          <a:noFill/>
          <a:ln w="9525">
            <a:noFill/>
            <a:miter lim="800000"/>
            <a:headEnd/>
            <a:tailEnd/>
          </a:ln>
        </p:spPr>
        <p:txBody>
          <a:bodyPr wrap="none">
            <a:spAutoFit/>
          </a:bodyPr>
          <a:lstStyle/>
          <a:p>
            <a:r>
              <a:rPr lang="en-US" sz="2000" b="1"/>
              <a:t>Differentials:</a:t>
            </a:r>
          </a:p>
        </p:txBody>
      </p:sp>
      <p:grpSp>
        <p:nvGrpSpPr>
          <p:cNvPr id="9222" name="Group 6"/>
          <p:cNvGrpSpPr>
            <a:grpSpLocks/>
          </p:cNvGrpSpPr>
          <p:nvPr/>
        </p:nvGrpSpPr>
        <p:grpSpPr bwMode="auto">
          <a:xfrm>
            <a:off x="0" y="0"/>
            <a:ext cx="9144000" cy="6858000"/>
            <a:chOff x="0" y="0"/>
            <a:chExt cx="5760" cy="4320"/>
          </a:xfrm>
        </p:grpSpPr>
        <p:sp>
          <p:nvSpPr>
            <p:cNvPr id="9225" name="Rectangle 7"/>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9226" name="Rectangle 8"/>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9223" name="Rectangle 10"/>
          <p:cNvSpPr>
            <a:spLocks noChangeArrowheads="1"/>
          </p:cNvSpPr>
          <p:nvPr/>
        </p:nvSpPr>
        <p:spPr bwMode="auto">
          <a:xfrm>
            <a:off x="2743200" y="228600"/>
            <a:ext cx="3581400" cy="476250"/>
          </a:xfrm>
          <a:prstGeom prst="rect">
            <a:avLst/>
          </a:prstGeom>
          <a:noFill/>
          <a:ln w="9525">
            <a:noFill/>
            <a:miter lim="800000"/>
            <a:headEnd/>
            <a:tailEnd/>
          </a:ln>
        </p:spPr>
        <p:txBody>
          <a:bodyPr/>
          <a:lstStyle/>
          <a:p>
            <a:pPr algn="ctr"/>
            <a:r>
              <a:rPr lang="en-US" sz="2000" b="1"/>
              <a:t>Findings and Differentials</a:t>
            </a:r>
          </a:p>
        </p:txBody>
      </p:sp>
      <p:pic>
        <p:nvPicPr>
          <p:cNvPr id="9224" name="Picture 11"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a:xfrm>
            <a:off x="0" y="838200"/>
            <a:ext cx="8991600" cy="4648200"/>
          </a:xfrm>
          <a:noFill/>
        </p:spPr>
        <p:txBody>
          <a:bodyPr/>
          <a:lstStyle/>
          <a:p>
            <a:pPr>
              <a:buNone/>
            </a:pPr>
            <a:r>
              <a:rPr lang="en-US" sz="1600" dirty="0" smtClean="0">
                <a:solidFill>
                  <a:srgbClr val="870401"/>
                </a:solidFill>
              </a:rPr>
              <a:t>	</a:t>
            </a:r>
            <a:r>
              <a:rPr lang="en-US" sz="1600" b="1" dirty="0" smtClean="0">
                <a:solidFill>
                  <a:srgbClr val="870401"/>
                </a:solidFill>
                <a:latin typeface="+mj-lt"/>
              </a:rPr>
              <a:t>Persistent Left Superior Vena Cava (LSVC) is a normal anatomic variant occurring in 0.2-0.4% of patients. It is more prevalent in patients with congenital heart disease. There is no known genetic predisposition.</a:t>
            </a:r>
          </a:p>
          <a:p>
            <a:pPr>
              <a:buNone/>
            </a:pPr>
            <a:endParaRPr lang="en-US" sz="1600" b="1" dirty="0" smtClean="0">
              <a:solidFill>
                <a:srgbClr val="870401"/>
              </a:solidFill>
              <a:latin typeface="+mj-lt"/>
            </a:endParaRPr>
          </a:p>
          <a:p>
            <a:pPr>
              <a:buNone/>
            </a:pPr>
            <a:r>
              <a:rPr lang="en-US" sz="1600" b="1" dirty="0" smtClean="0">
                <a:solidFill>
                  <a:srgbClr val="870401"/>
                </a:solidFill>
                <a:latin typeface="+mj-lt"/>
              </a:rPr>
              <a:t>	Etiology for LSVC stems from the persistence of the left common cardinal vein and sinus horn. It is sometimes associated with involution of right cardinal vein system.</a:t>
            </a:r>
          </a:p>
          <a:p>
            <a:pPr>
              <a:buNone/>
            </a:pPr>
            <a:endParaRPr lang="en-US" sz="1600" b="1" dirty="0" smtClean="0">
              <a:solidFill>
                <a:srgbClr val="870401"/>
              </a:solidFill>
              <a:latin typeface="+mj-lt"/>
            </a:endParaRPr>
          </a:p>
          <a:p>
            <a:pPr>
              <a:buNone/>
            </a:pPr>
            <a:r>
              <a:rPr lang="en-US" sz="1600" b="1" dirty="0" smtClean="0">
                <a:solidFill>
                  <a:srgbClr val="870401"/>
                </a:solidFill>
                <a:latin typeface="+mj-lt"/>
              </a:rPr>
              <a:t>	Image findings include a vascular structure which courses along left side of </a:t>
            </a:r>
            <a:r>
              <a:rPr lang="en-US" sz="1600" b="1" dirty="0" err="1" smtClean="0">
                <a:solidFill>
                  <a:srgbClr val="870401"/>
                </a:solidFill>
                <a:latin typeface="+mj-lt"/>
              </a:rPr>
              <a:t>mediastinum</a:t>
            </a:r>
            <a:r>
              <a:rPr lang="en-US" sz="1600" b="1" dirty="0" smtClean="0">
                <a:solidFill>
                  <a:srgbClr val="870401"/>
                </a:solidFill>
                <a:latin typeface="+mj-lt"/>
              </a:rPr>
              <a:t> usually draining into coronary sinus. The course is lateral through the </a:t>
            </a:r>
            <a:r>
              <a:rPr lang="en-US" sz="1600" b="1" dirty="0" err="1" smtClean="0">
                <a:solidFill>
                  <a:srgbClr val="870401"/>
                </a:solidFill>
                <a:latin typeface="+mj-lt"/>
              </a:rPr>
              <a:t>prevascular</a:t>
            </a:r>
            <a:r>
              <a:rPr lang="en-US" sz="1600" b="1" dirty="0" smtClean="0">
                <a:solidFill>
                  <a:srgbClr val="870401"/>
                </a:solidFill>
                <a:latin typeface="+mj-lt"/>
              </a:rPr>
              <a:t> space and anterior to the left main bronchus. Majority are associated with an absent left </a:t>
            </a:r>
            <a:r>
              <a:rPr lang="en-US" sz="1600" b="1" dirty="0" err="1" smtClean="0">
                <a:solidFill>
                  <a:srgbClr val="870401"/>
                </a:solidFill>
                <a:latin typeface="+mj-lt"/>
              </a:rPr>
              <a:t>brachiocephalic</a:t>
            </a:r>
            <a:r>
              <a:rPr lang="en-US" sz="1600" b="1" dirty="0" smtClean="0">
                <a:solidFill>
                  <a:srgbClr val="870401"/>
                </a:solidFill>
                <a:latin typeface="+mj-lt"/>
              </a:rPr>
              <a:t> vein and are usually associated with a normal to decreased right SVC. The size of the LSVC is usually inversely related to the size of the RSVC. A minority of cases will have an absent right SVC.</a:t>
            </a:r>
          </a:p>
        </p:txBody>
      </p:sp>
      <p:grpSp>
        <p:nvGrpSpPr>
          <p:cNvPr id="10243" name="Group 3"/>
          <p:cNvGrpSpPr>
            <a:grpSpLocks/>
          </p:cNvGrpSpPr>
          <p:nvPr/>
        </p:nvGrpSpPr>
        <p:grpSpPr bwMode="auto">
          <a:xfrm>
            <a:off x="0" y="0"/>
            <a:ext cx="9144000" cy="6858000"/>
            <a:chOff x="0" y="0"/>
            <a:chExt cx="5760" cy="4320"/>
          </a:xfrm>
        </p:grpSpPr>
        <p:sp>
          <p:nvSpPr>
            <p:cNvPr id="10246"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10247"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10244" name="Rectangle 7"/>
          <p:cNvSpPr>
            <a:spLocks noChangeArrowheads="1"/>
          </p:cNvSpPr>
          <p:nvPr/>
        </p:nvSpPr>
        <p:spPr bwMode="auto">
          <a:xfrm>
            <a:off x="2819400" y="152400"/>
            <a:ext cx="2895600" cy="476250"/>
          </a:xfrm>
          <a:prstGeom prst="rect">
            <a:avLst/>
          </a:prstGeom>
          <a:noFill/>
          <a:ln w="9525">
            <a:noFill/>
            <a:miter lim="800000"/>
            <a:headEnd/>
            <a:tailEnd/>
          </a:ln>
        </p:spPr>
        <p:txBody>
          <a:bodyPr/>
          <a:lstStyle/>
          <a:p>
            <a:pPr algn="ctr"/>
            <a:r>
              <a:rPr lang="en-US" sz="2000" b="1"/>
              <a:t>Discussion</a:t>
            </a:r>
          </a:p>
        </p:txBody>
      </p:sp>
      <p:pic>
        <p:nvPicPr>
          <p:cNvPr id="10245" name="Picture 8"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28600" y="898525"/>
            <a:ext cx="8686800" cy="4248150"/>
          </a:xfrm>
          <a:noFill/>
        </p:spPr>
        <p:txBody>
          <a:bodyPr>
            <a:spAutoFit/>
          </a:bodyPr>
          <a:lstStyle/>
          <a:p>
            <a:pPr algn="l" eaLnBrk="1" hangingPunct="1"/>
            <a:r>
              <a:rPr lang="en-US" sz="1600" b="1" dirty="0" smtClean="0">
                <a:solidFill>
                  <a:srgbClr val="9E1E00"/>
                </a:solidFill>
              </a:rPr>
              <a:t>Persistent Left Superior Vena Cava </a:t>
            </a: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endParaRPr lang="en-US" sz="1600" b="1" dirty="0" smtClean="0">
              <a:solidFill>
                <a:srgbClr val="870401"/>
              </a:solidFill>
            </a:endParaRPr>
          </a:p>
        </p:txBody>
      </p:sp>
      <p:grpSp>
        <p:nvGrpSpPr>
          <p:cNvPr id="11267" name="Group 3"/>
          <p:cNvGrpSpPr>
            <a:grpSpLocks/>
          </p:cNvGrpSpPr>
          <p:nvPr/>
        </p:nvGrpSpPr>
        <p:grpSpPr bwMode="auto">
          <a:xfrm>
            <a:off x="0" y="0"/>
            <a:ext cx="9144000" cy="6858000"/>
            <a:chOff x="0" y="0"/>
            <a:chExt cx="5760" cy="4320"/>
          </a:xfrm>
        </p:grpSpPr>
        <p:sp>
          <p:nvSpPr>
            <p:cNvPr id="11270"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11271"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11268" name="Rectangle 7"/>
          <p:cNvSpPr>
            <a:spLocks noChangeArrowheads="1"/>
          </p:cNvSpPr>
          <p:nvPr/>
        </p:nvSpPr>
        <p:spPr bwMode="auto">
          <a:xfrm>
            <a:off x="3124200" y="381000"/>
            <a:ext cx="2895600" cy="476250"/>
          </a:xfrm>
          <a:prstGeom prst="rect">
            <a:avLst/>
          </a:prstGeom>
          <a:noFill/>
          <a:ln w="9525">
            <a:noFill/>
            <a:miter lim="800000"/>
            <a:headEnd/>
            <a:tailEnd/>
          </a:ln>
        </p:spPr>
        <p:txBody>
          <a:bodyPr/>
          <a:lstStyle/>
          <a:p>
            <a:pPr algn="ctr"/>
            <a:r>
              <a:rPr lang="en-US" sz="2000" b="1"/>
              <a:t>Diagnosis</a:t>
            </a:r>
          </a:p>
        </p:txBody>
      </p:sp>
      <p:pic>
        <p:nvPicPr>
          <p:cNvPr id="11269" name="Picture 8"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28600" y="1295400"/>
            <a:ext cx="8686800" cy="2308324"/>
          </a:xfrm>
          <a:noFill/>
        </p:spPr>
        <p:txBody>
          <a:bodyPr wrap="square">
            <a:spAutoFit/>
          </a:bodyPr>
          <a:lstStyle/>
          <a:p>
            <a:pPr algn="l"/>
            <a:r>
              <a:rPr lang="en-US" sz="1600" b="1" dirty="0" smtClean="0">
                <a:solidFill>
                  <a:srgbClr val="870401"/>
                </a:solidFill>
              </a:rPr>
              <a:t>1. </a:t>
            </a:r>
            <a:r>
              <a:rPr lang="en-US" sz="1600" b="1" dirty="0" err="1" smtClean="0">
                <a:solidFill>
                  <a:srgbClr val="870401"/>
                </a:solidFill>
              </a:rPr>
              <a:t>Raptopoulos</a:t>
            </a:r>
            <a:r>
              <a:rPr lang="en-US" sz="1600" b="1" dirty="0" smtClean="0">
                <a:solidFill>
                  <a:srgbClr val="870401"/>
                </a:solidFill>
              </a:rPr>
              <a:t> V: Computed tomography of the superior vena cava. </a:t>
            </a:r>
            <a:r>
              <a:rPr lang="en-US" sz="1600" b="1" dirty="0" err="1" smtClean="0">
                <a:solidFill>
                  <a:srgbClr val="870401"/>
                </a:solidFill>
              </a:rPr>
              <a:t>Crit</a:t>
            </a:r>
            <a:r>
              <a:rPr lang="en-US" sz="1600" b="1" dirty="0" smtClean="0">
                <a:solidFill>
                  <a:srgbClr val="870401"/>
                </a:solidFill>
              </a:rPr>
              <a:t> Rev </a:t>
            </a:r>
            <a:r>
              <a:rPr lang="en-US" sz="1600" b="1" dirty="0" err="1" smtClean="0">
                <a:solidFill>
                  <a:srgbClr val="870401"/>
                </a:solidFill>
              </a:rPr>
              <a:t>Diagn</a:t>
            </a:r>
            <a:r>
              <a:rPr lang="en-US" sz="1600" b="1" dirty="0" smtClean="0">
                <a:solidFill>
                  <a:srgbClr val="870401"/>
                </a:solidFill>
              </a:rPr>
              <a:t> 	Imaging. 25(4):373-429, 1986</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2. Huggins TJ et al: CT appearance of persistent left superior vena cava. J </a:t>
            </a:r>
            <a:r>
              <a:rPr lang="en-US" sz="1600" b="1" dirty="0" err="1" smtClean="0">
                <a:solidFill>
                  <a:srgbClr val="870401"/>
                </a:solidFill>
              </a:rPr>
              <a:t>Comput</a:t>
            </a:r>
            <a:r>
              <a:rPr lang="en-US" sz="1600" b="1" dirty="0" smtClean="0">
                <a:solidFill>
                  <a:srgbClr val="870401"/>
                </a:solidFill>
              </a:rPr>
              <a:t> 	Assist </a:t>
            </a:r>
            <a:r>
              <a:rPr lang="en-US" sz="1600" b="1" dirty="0" err="1" smtClean="0">
                <a:solidFill>
                  <a:srgbClr val="870401"/>
                </a:solidFill>
              </a:rPr>
              <a:t>Tomogr</a:t>
            </a:r>
            <a:r>
              <a:rPr lang="en-US" sz="1600" b="1" dirty="0" smtClean="0">
                <a:solidFill>
                  <a:srgbClr val="870401"/>
                </a:solidFill>
              </a:rPr>
              <a:t>. 6(2):294-7, 1982</a:t>
            </a:r>
            <a:br>
              <a:rPr lang="en-US" sz="1600" b="1" dirty="0" smtClean="0">
                <a:solidFill>
                  <a:srgbClr val="870401"/>
                </a:solidFill>
              </a:rPr>
            </a:br>
            <a:r>
              <a:rPr lang="en-US" sz="1600" b="1" dirty="0" smtClean="0">
                <a:solidFill>
                  <a:srgbClr val="870401"/>
                </a:solidFill>
              </a:rPr>
              <a:t/>
            </a:r>
            <a:br>
              <a:rPr lang="en-US" sz="1600" b="1" dirty="0" smtClean="0">
                <a:solidFill>
                  <a:srgbClr val="870401"/>
                </a:solidFill>
              </a:rPr>
            </a:br>
            <a:r>
              <a:rPr lang="en-US" sz="1600" b="1" dirty="0" smtClean="0">
                <a:solidFill>
                  <a:srgbClr val="870401"/>
                </a:solidFill>
              </a:rPr>
              <a:t>3. Baron RL et al: CT of anomalies of the </a:t>
            </a:r>
            <a:r>
              <a:rPr lang="en-US" sz="1600" b="1" dirty="0" err="1" smtClean="0">
                <a:solidFill>
                  <a:srgbClr val="870401"/>
                </a:solidFill>
              </a:rPr>
              <a:t>mediastinal</a:t>
            </a:r>
            <a:r>
              <a:rPr lang="en-US" sz="1600" b="1" dirty="0" smtClean="0">
                <a:solidFill>
                  <a:srgbClr val="870401"/>
                </a:solidFill>
              </a:rPr>
              <a:t> vessels. AJR Am J </a:t>
            </a:r>
            <a:r>
              <a:rPr lang="en-US" sz="1600" b="1" dirty="0" err="1" smtClean="0">
                <a:solidFill>
                  <a:srgbClr val="870401"/>
                </a:solidFill>
              </a:rPr>
              <a:t>Roentgenol</a:t>
            </a:r>
            <a:r>
              <a:rPr lang="en-US" sz="1600" b="1" dirty="0" smtClean="0">
                <a:solidFill>
                  <a:srgbClr val="870401"/>
                </a:solidFill>
              </a:rPr>
              <a:t>. 	137(3):571-6, 1981</a:t>
            </a:r>
            <a:r>
              <a:rPr lang="en-US" sz="1600" dirty="0" smtClean="0">
                <a:solidFill>
                  <a:srgbClr val="870401"/>
                </a:solidFill>
              </a:rPr>
              <a:t/>
            </a:r>
            <a:br>
              <a:rPr lang="en-US" sz="1600" dirty="0" smtClean="0">
                <a:solidFill>
                  <a:srgbClr val="870401"/>
                </a:solidFill>
              </a:rPr>
            </a:br>
            <a:endParaRPr lang="en-US" sz="1600" b="1" dirty="0" smtClean="0">
              <a:solidFill>
                <a:srgbClr val="870401"/>
              </a:solidFill>
            </a:endParaRPr>
          </a:p>
        </p:txBody>
      </p:sp>
      <p:grpSp>
        <p:nvGrpSpPr>
          <p:cNvPr id="12291" name="Group 3"/>
          <p:cNvGrpSpPr>
            <a:grpSpLocks/>
          </p:cNvGrpSpPr>
          <p:nvPr/>
        </p:nvGrpSpPr>
        <p:grpSpPr bwMode="auto">
          <a:xfrm>
            <a:off x="0" y="0"/>
            <a:ext cx="9144000" cy="6858000"/>
            <a:chOff x="0" y="0"/>
            <a:chExt cx="5760" cy="4320"/>
          </a:xfrm>
        </p:grpSpPr>
        <p:sp>
          <p:nvSpPr>
            <p:cNvPr id="12294" name="Rectangle 4"/>
            <p:cNvSpPr>
              <a:spLocks noChangeArrowheads="1"/>
            </p:cNvSpPr>
            <p:nvPr/>
          </p:nvSpPr>
          <p:spPr bwMode="auto">
            <a:xfrm>
              <a:off x="0" y="0"/>
              <a:ext cx="5760" cy="4320"/>
            </a:xfrm>
            <a:prstGeom prst="rect">
              <a:avLst/>
            </a:prstGeom>
            <a:noFill/>
            <a:ln w="63500">
              <a:solidFill>
                <a:schemeClr val="tx1"/>
              </a:solidFill>
              <a:miter lim="800000"/>
              <a:headEnd/>
              <a:tailEnd/>
            </a:ln>
          </p:spPr>
          <p:txBody>
            <a:bodyPr wrap="none" anchor="ctr"/>
            <a:lstStyle/>
            <a:p>
              <a:endParaRPr lang="en-US"/>
            </a:p>
          </p:txBody>
        </p:sp>
        <p:sp>
          <p:nvSpPr>
            <p:cNvPr id="12295" name="Rectangle 5"/>
            <p:cNvSpPr>
              <a:spLocks noChangeArrowheads="1"/>
            </p:cNvSpPr>
            <p:nvPr/>
          </p:nvSpPr>
          <p:spPr bwMode="auto">
            <a:xfrm>
              <a:off x="0" y="0"/>
              <a:ext cx="5760" cy="4320"/>
            </a:xfrm>
            <a:prstGeom prst="rect">
              <a:avLst/>
            </a:prstGeom>
            <a:noFill/>
            <a:ln w="88900" cmpd="dbl">
              <a:solidFill>
                <a:srgbClr val="E87400"/>
              </a:solidFill>
              <a:miter lim="800000"/>
              <a:headEnd/>
              <a:tailEnd/>
            </a:ln>
          </p:spPr>
          <p:txBody>
            <a:bodyPr wrap="none" anchor="ctr"/>
            <a:lstStyle/>
            <a:p>
              <a:endParaRPr lang="en-US"/>
            </a:p>
          </p:txBody>
        </p:sp>
      </p:grpSp>
      <p:sp>
        <p:nvSpPr>
          <p:cNvPr id="12292" name="Rectangle 6"/>
          <p:cNvSpPr>
            <a:spLocks noChangeArrowheads="1"/>
          </p:cNvSpPr>
          <p:nvPr/>
        </p:nvSpPr>
        <p:spPr bwMode="auto">
          <a:xfrm>
            <a:off x="3124200" y="381000"/>
            <a:ext cx="2895600" cy="476250"/>
          </a:xfrm>
          <a:prstGeom prst="rect">
            <a:avLst/>
          </a:prstGeom>
          <a:noFill/>
          <a:ln w="9525">
            <a:noFill/>
            <a:miter lim="800000"/>
            <a:headEnd/>
            <a:tailEnd/>
          </a:ln>
        </p:spPr>
        <p:txBody>
          <a:bodyPr/>
          <a:lstStyle/>
          <a:p>
            <a:pPr algn="ctr"/>
            <a:r>
              <a:rPr lang="en-US" sz="2000" b="1"/>
              <a:t>References</a:t>
            </a:r>
          </a:p>
        </p:txBody>
      </p:sp>
      <p:pic>
        <p:nvPicPr>
          <p:cNvPr id="12293" name="Picture 7" descr="icf_logo4"/>
          <p:cNvPicPr>
            <a:picLocks noChangeAspect="1" noChangeArrowheads="1"/>
          </p:cNvPicPr>
          <p:nvPr/>
        </p:nvPicPr>
        <p:blipFill>
          <a:blip r:embed="rId3" cstate="print"/>
          <a:srcRect/>
          <a:stretch>
            <a:fillRect/>
          </a:stretch>
        </p:blipFill>
        <p:spPr bwMode="auto">
          <a:xfrm>
            <a:off x="5029200" y="5638800"/>
            <a:ext cx="4000500" cy="11049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Instructions for completing case reports (03 October 2002)">
  <a:themeElements>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structions for completing case reports (03 October 200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structions for completing case reports (03 October 20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nstructions for completing case reports (03 October 200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nstructions for completing case reports (03 October 200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TotalTime>
  <Words>243</Words>
  <Application>Microsoft Office PowerPoint</Application>
  <PresentationFormat>On-screen Show (4:3)</PresentationFormat>
  <Paragraphs>54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Instructions for completing case reports (03 October 2002)</vt:lpstr>
      <vt:lpstr>PowerPoint Presentation</vt:lpstr>
      <vt:lpstr>Case History</vt:lpstr>
      <vt:lpstr>PowerPoint Presentation</vt:lpstr>
      <vt:lpstr>PowerPoint Presentation</vt:lpstr>
      <vt:lpstr>PowerPoint Presentation</vt:lpstr>
      <vt:lpstr>Tubular structure draping across the left mediastinum in the prevascular space lateral to the aorta, passing anterior to the right main bronchus and emptying into the coronary sinus. There are no feeding vessels from the lung. This vascular structure enhances intensely with IV contrast when injected from the left, but void of contrast when injected from the right. The left brachiocephalic vein is abscent.      </vt:lpstr>
      <vt:lpstr>PowerPoint Presentation</vt:lpstr>
      <vt:lpstr>Persistent Left Superior Vena Cava                 </vt:lpstr>
      <vt:lpstr>1. Raptopoulos V: Computed tomography of the superior vena cava. Crit Rev Diagn  Imaging. 25(4):373-429, 1986  2. Huggins TJ et al: CT appearance of persistent left superior vena cava. J Comput  Assist Tomogr. 6(2):294-7, 1982  3. Baron RL et al: CT of anomalies of the mediastinal vessels. AJR Am J Roentgenol.  137(3):571-6, 1981 </vt:lpstr>
    </vt:vector>
  </TitlesOfParts>
  <Company>UTHHSC_Radiology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yjabir</cp:lastModifiedBy>
  <cp:revision>21</cp:revision>
  <dcterms:created xsi:type="dcterms:W3CDTF">2002-10-03T21:06:20Z</dcterms:created>
  <dcterms:modified xsi:type="dcterms:W3CDTF">2012-03-18T21:30:05Z</dcterms:modified>
</cp:coreProperties>
</file>