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1"/>
  </p:notesMasterIdLst>
  <p:sldIdLst>
    <p:sldId id="258" r:id="rId3"/>
    <p:sldId id="259" r:id="rId4"/>
    <p:sldId id="289" r:id="rId5"/>
    <p:sldId id="291" r:id="rId6"/>
    <p:sldId id="261" r:id="rId7"/>
    <p:sldId id="340" r:id="rId8"/>
    <p:sldId id="342" r:id="rId9"/>
    <p:sldId id="341" r:id="rId10"/>
    <p:sldId id="337" r:id="rId11"/>
    <p:sldId id="328" r:id="rId12"/>
    <p:sldId id="347" r:id="rId13"/>
    <p:sldId id="343" r:id="rId14"/>
    <p:sldId id="346" r:id="rId15"/>
    <p:sldId id="283" r:id="rId16"/>
    <p:sldId id="325" r:id="rId17"/>
    <p:sldId id="326" r:id="rId18"/>
    <p:sldId id="324" r:id="rId19"/>
    <p:sldId id="331" r:id="rId20"/>
    <p:sldId id="330" r:id="rId21"/>
    <p:sldId id="333" r:id="rId22"/>
    <p:sldId id="334" r:id="rId23"/>
    <p:sldId id="319" r:id="rId24"/>
    <p:sldId id="335" r:id="rId25"/>
    <p:sldId id="336" r:id="rId26"/>
    <p:sldId id="338" r:id="rId27"/>
    <p:sldId id="264" r:id="rId28"/>
    <p:sldId id="348" r:id="rId29"/>
    <p:sldId id="351" r:id="rId3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modifyVerifier cryptProviderType="rsaFull" cryptAlgorithmClass="hash" cryptAlgorithmType="typeAny" cryptAlgorithmSid="4" spinCount="100000" saltData="pFjEz6F77R5CaokX318alg==" hashData="OY8f1+VygrV4KF1TUIZ4OoIvHVM="/>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0401"/>
    <a:srgbClr val="C06810"/>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85" autoAdjust="0"/>
    <p:restoredTop sz="82892" autoAdjust="0"/>
  </p:normalViewPr>
  <p:slideViewPr>
    <p:cSldViewPr>
      <p:cViewPr>
        <p:scale>
          <a:sx n="59" d="100"/>
          <a:sy n="59" d="100"/>
        </p:scale>
        <p:origin x="-738"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dirty="0">
                <a:latin typeface="Arial" pitchFamily="34" charset="0"/>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atin typeface="Arial" pitchFamily="34" charset="0"/>
              </a:defRPr>
            </a:lvl1pPr>
          </a:lstStyle>
          <a:p>
            <a:pPr>
              <a:defRPr/>
            </a:pPr>
            <a:fld id="{DCBBD0B9-873D-4D16-9CB6-3CE8EA098FD0}" type="datetimeFigureOut">
              <a:rPr lang="en-US"/>
              <a:pPr>
                <a:defRPr/>
              </a:pPr>
              <a:t>4/9/2012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dirty="0">
                <a:latin typeface="Arial" pitchFamily="34" charset="0"/>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atin typeface="Arial" pitchFamily="34" charset="0"/>
              </a:defRPr>
            </a:lvl1pPr>
          </a:lstStyle>
          <a:p>
            <a:pPr>
              <a:defRPr/>
            </a:pPr>
            <a:fld id="{E39996E4-C572-461E-8928-8A89185A4F94}" type="slidenum">
              <a:rPr lang="en-US"/>
              <a:pPr>
                <a:defRPr/>
              </a:pPr>
              <a:t>‹#›</a:t>
            </a:fld>
            <a:endParaRPr lang="en-US" dirty="0"/>
          </a:p>
        </p:txBody>
      </p:sp>
    </p:spTree>
    <p:extLst>
      <p:ext uri="{BB962C8B-B14F-4D97-AF65-F5344CB8AC3E}">
        <p14:creationId xmlns:p14="http://schemas.microsoft.com/office/powerpoint/2010/main" val="273424052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311B4DC-4542-40FF-8F4F-1EC458FB1572}" type="slidenum">
              <a:rPr lang="en-US">
                <a:latin typeface="Arial" charset="0"/>
              </a:rPr>
              <a:pPr/>
              <a:t>1</a:t>
            </a:fld>
            <a:endParaRPr lang="en-US" dirty="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665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2ACA916-B852-463F-9B48-DE8B612F20C2}" type="slidenum">
              <a:rPr lang="en-US">
                <a:latin typeface="Arial" charset="0"/>
              </a:rPr>
              <a:pPr/>
              <a:t>10</a:t>
            </a:fld>
            <a:endParaRPr lang="en-US" dirty="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665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2ACA916-B852-463F-9B48-DE8B612F20C2}" type="slidenum">
              <a:rPr lang="en-US">
                <a:latin typeface="Arial" charset="0"/>
              </a:rPr>
              <a:pPr/>
              <a:t>11</a:t>
            </a:fld>
            <a:endParaRPr lang="en-US" dirty="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665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2ACA916-B852-463F-9B48-DE8B612F20C2}" type="slidenum">
              <a:rPr lang="en-US">
                <a:latin typeface="Arial" charset="0"/>
              </a:rPr>
              <a:pPr/>
              <a:t>12</a:t>
            </a:fld>
            <a:endParaRPr lang="en-US" dirty="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665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2ACA916-B852-463F-9B48-DE8B612F20C2}" type="slidenum">
              <a:rPr lang="en-US">
                <a:latin typeface="Arial" charset="0"/>
              </a:rPr>
              <a:pPr/>
              <a:t>13</a:t>
            </a:fld>
            <a:endParaRPr lang="en-US" dirty="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665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2ACA916-B852-463F-9B48-DE8B612F20C2}" type="slidenum">
              <a:rPr lang="en-US">
                <a:latin typeface="Arial" charset="0"/>
              </a:rPr>
              <a:pPr/>
              <a:t>14</a:t>
            </a:fld>
            <a:endParaRPr lang="en-US" dirty="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665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2ACA916-B852-463F-9B48-DE8B612F20C2}" type="slidenum">
              <a:rPr lang="en-US">
                <a:latin typeface="Arial" charset="0"/>
              </a:rPr>
              <a:pPr/>
              <a:t>15</a:t>
            </a:fld>
            <a:endParaRPr lang="en-US" dirty="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665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2ACA916-B852-463F-9B48-DE8B612F20C2}" type="slidenum">
              <a:rPr lang="en-US">
                <a:latin typeface="Arial" charset="0"/>
              </a:rPr>
              <a:pPr/>
              <a:t>16</a:t>
            </a:fld>
            <a:endParaRPr lang="en-US" dirty="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665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2ACA916-B852-463F-9B48-DE8B612F20C2}" type="slidenum">
              <a:rPr lang="en-US">
                <a:latin typeface="Arial" charset="0"/>
              </a:rPr>
              <a:pPr/>
              <a:t>17</a:t>
            </a:fld>
            <a:endParaRPr lang="en-US" dirty="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665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2ACA916-B852-463F-9B48-DE8B612F20C2}" type="slidenum">
              <a:rPr lang="en-US">
                <a:latin typeface="Arial" charset="0"/>
              </a:rPr>
              <a:pPr/>
              <a:t>18</a:t>
            </a:fld>
            <a:endParaRPr lang="en-US" dirty="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665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2ACA916-B852-463F-9B48-DE8B612F20C2}" type="slidenum">
              <a:rPr lang="en-US">
                <a:latin typeface="Arial" charset="0"/>
              </a:rPr>
              <a:pPr/>
              <a:t>19</a:t>
            </a:fld>
            <a:endParaRPr lang="en-US" dirty="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62174CC-16D7-49F0-A4A3-2978B5CD26CA}" type="slidenum">
              <a:rPr lang="en-US">
                <a:latin typeface="Arial" charset="0"/>
              </a:rPr>
              <a:pPr/>
              <a:t>2</a:t>
            </a:fld>
            <a:endParaRPr lang="en-US" dirty="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665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2ACA916-B852-463F-9B48-DE8B612F20C2}" type="slidenum">
              <a:rPr lang="en-US">
                <a:latin typeface="Arial" charset="0"/>
              </a:rPr>
              <a:pPr/>
              <a:t>20</a:t>
            </a:fld>
            <a:endParaRPr lang="en-US" dirty="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pPr fontAlgn="t"/>
            <a:endParaRPr lang="en-US" dirty="0" smtClean="0"/>
          </a:p>
          <a:p>
            <a:pPr>
              <a:spcBef>
                <a:spcPct val="0"/>
              </a:spcBef>
            </a:pPr>
            <a:endParaRPr lang="en-US" dirty="0" smtClean="0"/>
          </a:p>
        </p:txBody>
      </p:sp>
      <p:sp>
        <p:nvSpPr>
          <p:cNvPr id="665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2ACA916-B852-463F-9B48-DE8B612F20C2}" type="slidenum">
              <a:rPr lang="en-US">
                <a:latin typeface="Arial" charset="0"/>
              </a:rPr>
              <a:pPr/>
              <a:t>21</a:t>
            </a:fld>
            <a:endParaRPr lang="en-US" dirty="0">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lymphoma</a:t>
            </a:r>
          </a:p>
        </p:txBody>
      </p:sp>
      <p:sp>
        <p:nvSpPr>
          <p:cNvPr id="768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B27152D-43EC-411A-9BEF-E8479FD784DD}" type="slidenum">
              <a:rPr lang="en-US">
                <a:latin typeface="Arial" charset="0"/>
              </a:rPr>
              <a:pPr/>
              <a:t>22</a:t>
            </a:fld>
            <a:endParaRPr lang="en-US" dirty="0">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lymphoma</a:t>
            </a:r>
          </a:p>
        </p:txBody>
      </p:sp>
      <p:sp>
        <p:nvSpPr>
          <p:cNvPr id="768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B27152D-43EC-411A-9BEF-E8479FD784DD}" type="slidenum">
              <a:rPr lang="en-US">
                <a:latin typeface="Arial" charset="0"/>
              </a:rPr>
              <a:pPr/>
              <a:t>23</a:t>
            </a:fld>
            <a:endParaRPr lang="en-US" dirty="0">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lymphoma</a:t>
            </a:r>
          </a:p>
        </p:txBody>
      </p:sp>
      <p:sp>
        <p:nvSpPr>
          <p:cNvPr id="768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B27152D-43EC-411A-9BEF-E8479FD784DD}" type="slidenum">
              <a:rPr lang="en-US">
                <a:latin typeface="Arial" charset="0"/>
              </a:rPr>
              <a:pPr/>
              <a:t>24</a:t>
            </a:fld>
            <a:endParaRPr lang="en-US" dirty="0">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665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2ACA916-B852-463F-9B48-DE8B612F20C2}" type="slidenum">
              <a:rPr lang="en-US">
                <a:latin typeface="Arial" charset="0"/>
              </a:rPr>
              <a:pPr/>
              <a:t>25</a:t>
            </a:fld>
            <a:endParaRPr lang="en-US" dirty="0">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p:cNvSpPr>
          <p:nvPr>
            <p:ph type="sldImg"/>
          </p:nvPr>
        </p:nvSpPr>
        <p:spPr bwMode="auto">
          <a:noFill/>
          <a:ln>
            <a:solidFill>
              <a:srgbClr val="000000"/>
            </a:solidFill>
            <a:miter lim="800000"/>
            <a:headEnd/>
            <a:tailEnd/>
          </a:ln>
        </p:spPr>
      </p:sp>
      <p:sp>
        <p:nvSpPr>
          <p:cNvPr id="1013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013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AFF7892-D9ED-4A65-94D7-FDD5CEDF7BF8}" type="slidenum">
              <a:rPr lang="en-US">
                <a:latin typeface="Arial" charset="0"/>
              </a:rPr>
              <a:pPr/>
              <a:t>26</a:t>
            </a:fld>
            <a:endParaRPr lang="en-US" dirty="0">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p:cNvSpPr>
          <p:nvPr>
            <p:ph type="sldImg"/>
          </p:nvPr>
        </p:nvSpPr>
        <p:spPr bwMode="auto">
          <a:noFill/>
          <a:ln>
            <a:solidFill>
              <a:srgbClr val="000000"/>
            </a:solidFill>
            <a:miter lim="800000"/>
            <a:headEnd/>
            <a:tailEnd/>
          </a:ln>
        </p:spPr>
      </p:sp>
      <p:sp>
        <p:nvSpPr>
          <p:cNvPr id="1054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err="1" smtClean="0"/>
              <a:t>Hanrahan</a:t>
            </a:r>
            <a:r>
              <a:rPr lang="en-US" dirty="0" smtClean="0"/>
              <a:t> CJ, Christensen CR, </a:t>
            </a:r>
            <a:r>
              <a:rPr lang="en-US" dirty="0" err="1" smtClean="0"/>
              <a:t>Crim</a:t>
            </a:r>
            <a:r>
              <a:rPr lang="en-US" dirty="0" smtClean="0"/>
              <a:t> JR. Current concepts in the evaluation of multiple myeloma with MR imaging and FDG PET/CT. </a:t>
            </a:r>
            <a:r>
              <a:rPr lang="en-US" dirty="0" err="1" smtClean="0"/>
              <a:t>Radiographics</a:t>
            </a:r>
            <a:r>
              <a:rPr lang="en-US" dirty="0" smtClean="0"/>
              <a:t>. 2010 Jan;</a:t>
            </a:r>
            <a:r>
              <a:rPr lang="en-US" baseline="0" dirty="0" smtClean="0"/>
              <a:t> 30(1): 127-42.</a:t>
            </a:r>
          </a:p>
          <a:p>
            <a:pPr>
              <a:spcBef>
                <a:spcPct val="0"/>
              </a:spcBef>
            </a:pPr>
            <a:r>
              <a:rPr lang="en-US" baseline="0" dirty="0" smtClean="0"/>
              <a:t>Krishnan A, </a:t>
            </a:r>
            <a:r>
              <a:rPr lang="en-US" baseline="0" dirty="0" err="1" smtClean="0"/>
              <a:t>Shirkhoda</a:t>
            </a:r>
            <a:r>
              <a:rPr lang="en-US" baseline="0" dirty="0" smtClean="0"/>
              <a:t> A, </a:t>
            </a:r>
            <a:r>
              <a:rPr lang="en-US" baseline="0" dirty="0" err="1" smtClean="0"/>
              <a:t>Tehranzadeh</a:t>
            </a:r>
            <a:r>
              <a:rPr lang="en-US" baseline="0" dirty="0" smtClean="0"/>
              <a:t> J, Armin AR, Irwin R, Les K. Primary bone lymphoma radiographic-MR imaging correlation. </a:t>
            </a:r>
            <a:r>
              <a:rPr lang="en-US" baseline="0" dirty="0" err="1" smtClean="0"/>
              <a:t>Radiographics</a:t>
            </a:r>
            <a:r>
              <a:rPr lang="en-US" baseline="0" dirty="0" smtClean="0"/>
              <a:t>. 2003 Nov-Dec; 23(6): 137-83; discussion 1384-7.</a:t>
            </a:r>
          </a:p>
          <a:p>
            <a:pPr>
              <a:spcBef>
                <a:spcPct val="0"/>
              </a:spcBef>
            </a:pPr>
            <a:r>
              <a:rPr lang="en-US" baseline="0" dirty="0" err="1" smtClean="0"/>
              <a:t>Llauger</a:t>
            </a:r>
            <a:r>
              <a:rPr lang="en-US" baseline="0" dirty="0" smtClean="0"/>
              <a:t> J, Palmer J, </a:t>
            </a:r>
            <a:r>
              <a:rPr lang="en-US" baseline="0" dirty="0" err="1" smtClean="0"/>
              <a:t>Amores</a:t>
            </a:r>
            <a:r>
              <a:rPr lang="en-US" baseline="0" dirty="0" smtClean="0"/>
              <a:t> S, </a:t>
            </a:r>
            <a:r>
              <a:rPr lang="en-US" baseline="0" dirty="0" err="1" smtClean="0"/>
              <a:t>Bague</a:t>
            </a:r>
            <a:r>
              <a:rPr lang="en-US" baseline="0" dirty="0" smtClean="0"/>
              <a:t> S, </a:t>
            </a:r>
            <a:r>
              <a:rPr lang="en-US" baseline="0" dirty="0" err="1" smtClean="0"/>
              <a:t>Camins</a:t>
            </a:r>
            <a:r>
              <a:rPr lang="en-US" baseline="0" dirty="0" smtClean="0"/>
              <a:t> A. Primary tumors of the sacrum: diagnostic imaging. AJR. 2000 Feb; 174 (2):417-24.</a:t>
            </a:r>
          </a:p>
          <a:p>
            <a:pPr>
              <a:spcBef>
                <a:spcPct val="0"/>
              </a:spcBef>
            </a:pPr>
            <a:r>
              <a:rPr lang="en-US" baseline="0" dirty="0" err="1" smtClean="0"/>
              <a:t>Moulopoulos</a:t>
            </a:r>
            <a:r>
              <a:rPr lang="en-US" baseline="0" dirty="0" smtClean="0"/>
              <a:t> LA, </a:t>
            </a:r>
            <a:r>
              <a:rPr lang="en-US" baseline="0" dirty="0" err="1" smtClean="0"/>
              <a:t>Granfield</a:t>
            </a:r>
            <a:r>
              <a:rPr lang="en-US" baseline="0" dirty="0" smtClean="0"/>
              <a:t> CA, </a:t>
            </a:r>
            <a:r>
              <a:rPr lang="en-US" baseline="0" dirty="0" err="1" smtClean="0"/>
              <a:t>Dimopoulos</a:t>
            </a:r>
            <a:r>
              <a:rPr lang="en-US" baseline="0" dirty="0" smtClean="0"/>
              <a:t> MA, Kim EE, </a:t>
            </a:r>
            <a:r>
              <a:rPr lang="en-US" baseline="0" dirty="0" err="1" smtClean="0"/>
              <a:t>Alexanian</a:t>
            </a:r>
            <a:r>
              <a:rPr lang="en-US" baseline="0" dirty="0" smtClean="0"/>
              <a:t> R, </a:t>
            </a:r>
            <a:r>
              <a:rPr lang="en-US" baseline="0" dirty="0" err="1" smtClean="0"/>
              <a:t>Libshitz</a:t>
            </a:r>
            <a:r>
              <a:rPr lang="en-US" baseline="0" dirty="0" smtClean="0"/>
              <a:t> HI, </a:t>
            </a:r>
            <a:r>
              <a:rPr lang="en-US" baseline="0" dirty="0" err="1" smtClean="0"/>
              <a:t>Extraosseous</a:t>
            </a:r>
            <a:r>
              <a:rPr lang="en-US" baseline="0" dirty="0" smtClean="0"/>
              <a:t> multiple myeloma imaging features. AJR. 1993 Nov; 161 (5): 1083-7.</a:t>
            </a:r>
          </a:p>
          <a:p>
            <a:pPr>
              <a:spcBef>
                <a:spcPct val="0"/>
              </a:spcBef>
            </a:pPr>
            <a:r>
              <a:rPr lang="en-US" baseline="0" dirty="0" err="1" smtClean="0"/>
              <a:t>Murphey</a:t>
            </a:r>
            <a:r>
              <a:rPr lang="en-US" baseline="0" dirty="0" smtClean="0"/>
              <a:t> MD, </a:t>
            </a:r>
            <a:r>
              <a:rPr lang="en-US" baseline="0" dirty="0" err="1" smtClean="0"/>
              <a:t>Flemming</a:t>
            </a:r>
            <a:r>
              <a:rPr lang="en-US" baseline="0" dirty="0" smtClean="0"/>
              <a:t> DJ, </a:t>
            </a:r>
            <a:r>
              <a:rPr lang="en-US" baseline="0" dirty="0" err="1" smtClean="0"/>
              <a:t>Boyea</a:t>
            </a:r>
            <a:r>
              <a:rPr lang="en-US" baseline="0" dirty="0" smtClean="0"/>
              <a:t> SR, </a:t>
            </a:r>
            <a:r>
              <a:rPr lang="en-US" baseline="0" dirty="0" err="1" smtClean="0"/>
              <a:t>Bojescul</a:t>
            </a:r>
            <a:r>
              <a:rPr lang="en-US" baseline="0" dirty="0" smtClean="0"/>
              <a:t> JA, Sweet DE, Temple HT. </a:t>
            </a:r>
            <a:r>
              <a:rPr lang="en-US" baseline="0" dirty="0" err="1" smtClean="0"/>
              <a:t>Enchondroma</a:t>
            </a:r>
            <a:r>
              <a:rPr lang="en-US" baseline="0" dirty="0" smtClean="0"/>
              <a:t> verses </a:t>
            </a:r>
            <a:r>
              <a:rPr lang="en-US" baseline="0" dirty="0" err="1" smtClean="0"/>
              <a:t>chondrosarcoma</a:t>
            </a:r>
            <a:r>
              <a:rPr lang="en-US" baseline="0" dirty="0" smtClean="0"/>
              <a:t> in the </a:t>
            </a:r>
            <a:r>
              <a:rPr lang="en-US" baseline="0" dirty="0" err="1" smtClean="0"/>
              <a:t>appendicular</a:t>
            </a:r>
            <a:r>
              <a:rPr lang="en-US" baseline="0" dirty="0" smtClean="0"/>
              <a:t> skeleton, differentiating features. </a:t>
            </a:r>
            <a:r>
              <a:rPr lang="en-US" baseline="0" dirty="0" err="1" smtClean="0"/>
              <a:t>Radiographics</a:t>
            </a:r>
            <a:r>
              <a:rPr lang="en-US" baseline="0" dirty="0" smtClean="0"/>
              <a:t>. 1998; Sept-Oct; 18 (5): 1213-37; quiz 1244-5.</a:t>
            </a:r>
          </a:p>
          <a:p>
            <a:pPr>
              <a:spcBef>
                <a:spcPct val="0"/>
              </a:spcBef>
            </a:pPr>
            <a:endParaRPr lang="en-US" dirty="0" smtClean="0"/>
          </a:p>
        </p:txBody>
      </p:sp>
      <p:sp>
        <p:nvSpPr>
          <p:cNvPr id="1054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E7BD09D-96E3-418A-A694-D71A7DDEC14B}" type="slidenum">
              <a:rPr lang="en-US">
                <a:latin typeface="Arial" charset="0"/>
              </a:rPr>
              <a:pPr/>
              <a:t>27</a:t>
            </a:fld>
            <a:endParaRPr lang="en-US" dirty="0">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p:cNvSpPr>
          <p:nvPr>
            <p:ph type="sldImg"/>
          </p:nvPr>
        </p:nvSpPr>
        <p:spPr bwMode="auto">
          <a:noFill/>
          <a:ln>
            <a:solidFill>
              <a:srgbClr val="000000"/>
            </a:solidFill>
            <a:miter lim="800000"/>
            <a:headEnd/>
            <a:tailEnd/>
          </a:ln>
        </p:spPr>
      </p:sp>
      <p:sp>
        <p:nvSpPr>
          <p:cNvPr id="1054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err="1" smtClean="0"/>
              <a:t>Hanrahan</a:t>
            </a:r>
            <a:r>
              <a:rPr lang="en-US" dirty="0" smtClean="0"/>
              <a:t> CJ, Christensen CR, </a:t>
            </a:r>
            <a:r>
              <a:rPr lang="en-US" dirty="0" err="1" smtClean="0"/>
              <a:t>Crim</a:t>
            </a:r>
            <a:r>
              <a:rPr lang="en-US" dirty="0" smtClean="0"/>
              <a:t> JR. Current concepts in the evaluation of multiple myeloma with MR imaging and FDG PET/CT. </a:t>
            </a:r>
            <a:r>
              <a:rPr lang="en-US" dirty="0" err="1" smtClean="0"/>
              <a:t>Radiographics</a:t>
            </a:r>
            <a:r>
              <a:rPr lang="en-US" dirty="0" smtClean="0"/>
              <a:t>. 2010 Jan;</a:t>
            </a:r>
            <a:r>
              <a:rPr lang="en-US" baseline="0" dirty="0" smtClean="0"/>
              <a:t> 30(1): 127-42.</a:t>
            </a:r>
          </a:p>
          <a:p>
            <a:pPr>
              <a:spcBef>
                <a:spcPct val="0"/>
              </a:spcBef>
            </a:pPr>
            <a:r>
              <a:rPr lang="en-US" baseline="0" dirty="0" smtClean="0"/>
              <a:t>Krishnan A, </a:t>
            </a:r>
            <a:r>
              <a:rPr lang="en-US" baseline="0" dirty="0" err="1" smtClean="0"/>
              <a:t>Shirkhoda</a:t>
            </a:r>
            <a:r>
              <a:rPr lang="en-US" baseline="0" dirty="0" smtClean="0"/>
              <a:t> A, </a:t>
            </a:r>
            <a:r>
              <a:rPr lang="en-US" baseline="0" dirty="0" err="1" smtClean="0"/>
              <a:t>Tehranzadeh</a:t>
            </a:r>
            <a:r>
              <a:rPr lang="en-US" baseline="0" dirty="0" smtClean="0"/>
              <a:t> J, Armin AR, Irwin R, Les K. Primary bone lymphoma radiographic-MR imaging correlation. </a:t>
            </a:r>
            <a:r>
              <a:rPr lang="en-US" baseline="0" dirty="0" err="1" smtClean="0"/>
              <a:t>Radiographics</a:t>
            </a:r>
            <a:r>
              <a:rPr lang="en-US" baseline="0" dirty="0" smtClean="0"/>
              <a:t>. 2003 Nov-Dec; 23(6): 137-83; discussion 1384-7.</a:t>
            </a:r>
          </a:p>
          <a:p>
            <a:pPr>
              <a:spcBef>
                <a:spcPct val="0"/>
              </a:spcBef>
            </a:pPr>
            <a:r>
              <a:rPr lang="en-US" baseline="0" dirty="0" err="1" smtClean="0"/>
              <a:t>Llauger</a:t>
            </a:r>
            <a:r>
              <a:rPr lang="en-US" baseline="0" dirty="0" smtClean="0"/>
              <a:t> J, Palmer J, </a:t>
            </a:r>
            <a:r>
              <a:rPr lang="en-US" baseline="0" dirty="0" err="1" smtClean="0"/>
              <a:t>Amores</a:t>
            </a:r>
            <a:r>
              <a:rPr lang="en-US" baseline="0" dirty="0" smtClean="0"/>
              <a:t> S, </a:t>
            </a:r>
            <a:r>
              <a:rPr lang="en-US" baseline="0" dirty="0" err="1" smtClean="0"/>
              <a:t>Bague</a:t>
            </a:r>
            <a:r>
              <a:rPr lang="en-US" baseline="0" dirty="0" smtClean="0"/>
              <a:t> S, </a:t>
            </a:r>
            <a:r>
              <a:rPr lang="en-US" baseline="0" dirty="0" err="1" smtClean="0"/>
              <a:t>Camins</a:t>
            </a:r>
            <a:r>
              <a:rPr lang="en-US" baseline="0" dirty="0" smtClean="0"/>
              <a:t> A. Primary tumors of the sacrum: diagnostic imaging. AJR. 2000 Feb; 174 (2):417-24.</a:t>
            </a:r>
          </a:p>
          <a:p>
            <a:pPr>
              <a:spcBef>
                <a:spcPct val="0"/>
              </a:spcBef>
            </a:pPr>
            <a:r>
              <a:rPr lang="en-US" baseline="0" dirty="0" err="1" smtClean="0"/>
              <a:t>Moulopoulos</a:t>
            </a:r>
            <a:r>
              <a:rPr lang="en-US" baseline="0" dirty="0" smtClean="0"/>
              <a:t> LA, </a:t>
            </a:r>
            <a:r>
              <a:rPr lang="en-US" baseline="0" dirty="0" err="1" smtClean="0"/>
              <a:t>Granfield</a:t>
            </a:r>
            <a:r>
              <a:rPr lang="en-US" baseline="0" dirty="0" smtClean="0"/>
              <a:t> CA, </a:t>
            </a:r>
            <a:r>
              <a:rPr lang="en-US" baseline="0" dirty="0" err="1" smtClean="0"/>
              <a:t>Dimopoulos</a:t>
            </a:r>
            <a:r>
              <a:rPr lang="en-US" baseline="0" dirty="0" smtClean="0"/>
              <a:t> MA, Kim EE, </a:t>
            </a:r>
            <a:r>
              <a:rPr lang="en-US" baseline="0" dirty="0" err="1" smtClean="0"/>
              <a:t>Alexanian</a:t>
            </a:r>
            <a:r>
              <a:rPr lang="en-US" baseline="0" dirty="0" smtClean="0"/>
              <a:t> R, </a:t>
            </a:r>
            <a:r>
              <a:rPr lang="en-US" baseline="0" dirty="0" err="1" smtClean="0"/>
              <a:t>Libshitz</a:t>
            </a:r>
            <a:r>
              <a:rPr lang="en-US" baseline="0" dirty="0" smtClean="0"/>
              <a:t> HI, </a:t>
            </a:r>
            <a:r>
              <a:rPr lang="en-US" baseline="0" dirty="0" err="1" smtClean="0"/>
              <a:t>Extraosseous</a:t>
            </a:r>
            <a:r>
              <a:rPr lang="en-US" baseline="0" dirty="0" smtClean="0"/>
              <a:t> multiple myeloma imaging features. AJR. 1993 Nov; 161 (5): 1083-7.</a:t>
            </a:r>
          </a:p>
          <a:p>
            <a:pPr>
              <a:spcBef>
                <a:spcPct val="0"/>
              </a:spcBef>
            </a:pPr>
            <a:r>
              <a:rPr lang="en-US" baseline="0" dirty="0" err="1" smtClean="0"/>
              <a:t>Murphey</a:t>
            </a:r>
            <a:r>
              <a:rPr lang="en-US" baseline="0" dirty="0" smtClean="0"/>
              <a:t> MD, </a:t>
            </a:r>
            <a:r>
              <a:rPr lang="en-US" baseline="0" dirty="0" err="1" smtClean="0"/>
              <a:t>Flemming</a:t>
            </a:r>
            <a:r>
              <a:rPr lang="en-US" baseline="0" dirty="0" smtClean="0"/>
              <a:t> DJ, </a:t>
            </a:r>
            <a:r>
              <a:rPr lang="en-US" baseline="0" dirty="0" err="1" smtClean="0"/>
              <a:t>Boyea</a:t>
            </a:r>
            <a:r>
              <a:rPr lang="en-US" baseline="0" dirty="0" smtClean="0"/>
              <a:t> SR, </a:t>
            </a:r>
            <a:r>
              <a:rPr lang="en-US" baseline="0" dirty="0" err="1" smtClean="0"/>
              <a:t>Bojescul</a:t>
            </a:r>
            <a:r>
              <a:rPr lang="en-US" baseline="0" dirty="0" smtClean="0"/>
              <a:t> JA, Sweet DE, Temple HT. </a:t>
            </a:r>
            <a:r>
              <a:rPr lang="en-US" baseline="0" dirty="0" err="1" smtClean="0"/>
              <a:t>Enchondroma</a:t>
            </a:r>
            <a:r>
              <a:rPr lang="en-US" baseline="0" dirty="0" smtClean="0"/>
              <a:t> verses </a:t>
            </a:r>
            <a:r>
              <a:rPr lang="en-US" baseline="0" dirty="0" err="1" smtClean="0"/>
              <a:t>chondrosarcoma</a:t>
            </a:r>
            <a:r>
              <a:rPr lang="en-US" baseline="0" dirty="0" smtClean="0"/>
              <a:t> in the </a:t>
            </a:r>
            <a:r>
              <a:rPr lang="en-US" baseline="0" dirty="0" err="1" smtClean="0"/>
              <a:t>appendicular</a:t>
            </a:r>
            <a:r>
              <a:rPr lang="en-US" baseline="0" dirty="0" smtClean="0"/>
              <a:t> skeleton, differentiating features. </a:t>
            </a:r>
            <a:r>
              <a:rPr lang="en-US" baseline="0" dirty="0" err="1" smtClean="0"/>
              <a:t>Radiographics</a:t>
            </a:r>
            <a:r>
              <a:rPr lang="en-US" baseline="0" dirty="0" smtClean="0"/>
              <a:t>. 1998; Sept-Oct; 18 (5): 1213-37; quiz 1244-5.</a:t>
            </a:r>
          </a:p>
          <a:p>
            <a:pPr>
              <a:spcBef>
                <a:spcPct val="0"/>
              </a:spcBef>
            </a:pPr>
            <a:endParaRPr lang="en-US" dirty="0" smtClean="0"/>
          </a:p>
        </p:txBody>
      </p:sp>
      <p:sp>
        <p:nvSpPr>
          <p:cNvPr id="1054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E7BD09D-96E3-418A-A694-D71A7DDEC14B}" type="slidenum">
              <a:rPr lang="en-US">
                <a:latin typeface="Arial" charset="0"/>
              </a:rPr>
              <a:pPr/>
              <a:t>28</a:t>
            </a:fld>
            <a:endParaRPr lang="en-US" dirty="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F9CAAE9-EA98-48A9-B31E-B63AA32C3D73}" type="slidenum">
              <a:rPr lang="en-US">
                <a:latin typeface="Arial" charset="0"/>
              </a:rPr>
              <a:pPr/>
              <a:t>3</a:t>
            </a:fld>
            <a:endParaRPr lang="en-US" dirty="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0D4B64A-35EB-438C-BA03-4336AD7F2E60}" type="slidenum">
              <a:rPr lang="en-US">
                <a:latin typeface="Arial" charset="0"/>
              </a:rPr>
              <a:pPr/>
              <a:t>4</a:t>
            </a:fld>
            <a:endParaRPr lang="en-US" dirty="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44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59CCB83-2326-475B-AD0F-2EFE42B70CD2}" type="slidenum">
              <a:rPr lang="en-US">
                <a:latin typeface="Arial" charset="0"/>
              </a:rPr>
              <a:pPr/>
              <a:t>5</a:t>
            </a:fld>
            <a:endParaRPr lang="en-US" dirty="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F9CAAE9-EA98-48A9-B31E-B63AA32C3D73}" type="slidenum">
              <a:rPr lang="en-US">
                <a:latin typeface="Arial" charset="0"/>
              </a:rPr>
              <a:pPr/>
              <a:t>6</a:t>
            </a:fld>
            <a:endParaRPr lang="en-US" dirty="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F9CAAE9-EA98-48A9-B31E-B63AA32C3D73}" type="slidenum">
              <a:rPr lang="en-US">
                <a:latin typeface="Arial" charset="0"/>
              </a:rPr>
              <a:pPr/>
              <a:t>7</a:t>
            </a:fld>
            <a:endParaRPr lang="en-US" dirty="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0D4B64A-35EB-438C-BA03-4336AD7F2E60}" type="slidenum">
              <a:rPr lang="en-US">
                <a:latin typeface="Arial" charset="0"/>
              </a:rPr>
              <a:pPr/>
              <a:t>8</a:t>
            </a:fld>
            <a:endParaRPr lang="en-US" dirty="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665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2ACA916-B852-463F-9B48-DE8B612F20C2}" type="slidenum">
              <a:rPr lang="en-US">
                <a:latin typeface="Arial" charset="0"/>
              </a:rPr>
              <a:pPr/>
              <a:t>9</a:t>
            </a:fld>
            <a:endParaRPr lang="en-US" dirty="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13AA40A-4428-48AA-A0E9-1064076AAF1E}"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9070DDF-F76D-446F-B156-1C5DF079D3B6}"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7D638E6-FF38-444D-82CD-B1BF3AFB5E01}"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38304E5-A339-4B02-A0BE-26F6B29E1AEC}"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23887A9-CE28-41F6-AC2D-E12F1A389DE2}"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F1EC653-91EF-41C3-B118-B4B37A977B7B}"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DCA2980-6240-4278-A05D-8B09118C9D30}"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223E9C75-CB57-4DFD-B80D-8662A6BE6052}"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A8590F00-BF36-48EB-AE96-9BE0F164C480}"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6DC72FA6-B299-474C-B613-785E833A60B3}"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AD7DBCC-D0C8-477C-8ED6-C677755952E0}"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A3B59DB-8054-42E3-950C-7292E99C0391}"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067708A-6A24-4201-AE47-5E05DBEC650A}"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6F172E1-03D4-4659-A01D-8D2B56A3CD82}"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0C36869-9A9E-400E-A4B8-DA32CECFAA28}"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5EB0E02-90F2-49BE-A07B-228B74C530F9}"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CE41AD98-871C-48C8-B0EB-360BE231CB2B}"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505392C5-0F10-4392-93A0-35D4AD65BFF3}"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2138D0C4-8E38-453D-9CFF-383581903CF0}"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6B0248AF-E16C-4819-AC68-878873309A0C}"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290E9FC-CE45-48C6-BAFB-CEE34452D919}"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F38B74F-F884-4A0F-8655-9B10BD0669E9}"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85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dirty="0">
                <a:latin typeface="Arial" charset="0"/>
              </a:defRPr>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dirty="0">
                <a:latin typeface="Arial" charset="0"/>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0F118EAA-DD1C-4343-AA68-9674DB65832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3">
            <a:lumMod val="85000"/>
          </a:schemeClr>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dirty="0">
                <a:solidFill>
                  <a:srgbClr val="000000"/>
                </a:solidFill>
                <a:latin typeface="Arial" charset="0"/>
              </a:defRPr>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dirty="0">
                <a:solidFill>
                  <a:srgbClr val="000000"/>
                </a:solidFill>
                <a:latin typeface="Arial" charset="0"/>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a:defRPr/>
            </a:pPr>
            <a:fld id="{170EF3E8-AE48-43CB-AA12-F2A1FFD5B54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2" r:id="rId1"/>
    <p:sldLayoutId id="2147483681" r:id="rId2"/>
    <p:sldLayoutId id="2147483680" r:id="rId3"/>
    <p:sldLayoutId id="2147483679" r:id="rId4"/>
    <p:sldLayoutId id="2147483678" r:id="rId5"/>
    <p:sldLayoutId id="2147483677" r:id="rId6"/>
    <p:sldLayoutId id="2147483676" r:id="rId7"/>
    <p:sldLayoutId id="2147483675" r:id="rId8"/>
    <p:sldLayoutId id="2147483674" r:id="rId9"/>
    <p:sldLayoutId id="2147483673" r:id="rId10"/>
    <p:sldLayoutId id="214748367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8.xml"/><Relationship Id="rId5" Type="http://schemas.openxmlformats.org/officeDocument/2006/relationships/image" Target="../media/image8.jpe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685800" y="685800"/>
            <a:ext cx="7772400" cy="609600"/>
          </a:xfrm>
          <a:prstGeom prst="rect">
            <a:avLst/>
          </a:prstGeom>
          <a:noFill/>
          <a:ln w="9525">
            <a:noFill/>
            <a:miter lim="800000"/>
            <a:headEnd/>
            <a:tailEnd/>
          </a:ln>
        </p:spPr>
        <p:txBody>
          <a:bodyPr anchor="ctr"/>
          <a:lstStyle/>
          <a:p>
            <a:pPr algn="ctr"/>
            <a:r>
              <a:rPr lang="en-US" sz="2000" b="1" dirty="0"/>
              <a:t>Case Report </a:t>
            </a:r>
            <a:r>
              <a:rPr lang="en-US" sz="2000" b="1"/>
              <a:t># </a:t>
            </a:r>
            <a:r>
              <a:rPr lang="en-US" sz="2000" b="1" smtClean="0"/>
              <a:t>0888</a:t>
            </a:r>
            <a:endParaRPr lang="en-US" sz="2000" b="1" dirty="0"/>
          </a:p>
        </p:txBody>
      </p:sp>
      <p:sp>
        <p:nvSpPr>
          <p:cNvPr id="26627" name="Text Box 4"/>
          <p:cNvSpPr txBox="1">
            <a:spLocks noChangeArrowheads="1"/>
          </p:cNvSpPr>
          <p:nvPr/>
        </p:nvSpPr>
        <p:spPr bwMode="auto">
          <a:xfrm>
            <a:off x="304800" y="1524000"/>
            <a:ext cx="2844800" cy="336550"/>
          </a:xfrm>
          <a:prstGeom prst="rect">
            <a:avLst/>
          </a:prstGeom>
          <a:noFill/>
          <a:ln w="9525">
            <a:noFill/>
            <a:miter lim="800000"/>
            <a:headEnd/>
            <a:tailEnd/>
          </a:ln>
        </p:spPr>
        <p:txBody>
          <a:bodyPr>
            <a:spAutoFit/>
          </a:bodyPr>
          <a:lstStyle/>
          <a:p>
            <a:pPr>
              <a:spcBef>
                <a:spcPct val="50000"/>
              </a:spcBef>
            </a:pPr>
            <a:r>
              <a:rPr lang="en-US" sz="1600" b="1" dirty="0"/>
              <a:t>Submitted by:</a:t>
            </a:r>
          </a:p>
        </p:txBody>
      </p:sp>
      <p:sp>
        <p:nvSpPr>
          <p:cNvPr id="26628" name="Text Box 5"/>
          <p:cNvSpPr txBox="1">
            <a:spLocks noChangeArrowheads="1"/>
          </p:cNvSpPr>
          <p:nvPr/>
        </p:nvSpPr>
        <p:spPr bwMode="auto">
          <a:xfrm>
            <a:off x="2209800" y="1524000"/>
            <a:ext cx="5740400" cy="338138"/>
          </a:xfrm>
          <a:prstGeom prst="rect">
            <a:avLst/>
          </a:prstGeom>
          <a:noFill/>
          <a:ln w="9525">
            <a:noFill/>
            <a:miter lim="800000"/>
            <a:headEnd/>
            <a:tailEnd/>
          </a:ln>
        </p:spPr>
        <p:txBody>
          <a:bodyPr>
            <a:spAutoFit/>
          </a:bodyPr>
          <a:lstStyle/>
          <a:p>
            <a:pPr>
              <a:spcBef>
                <a:spcPct val="50000"/>
              </a:spcBef>
            </a:pPr>
            <a:r>
              <a:rPr lang="en-US" sz="1600" b="1" dirty="0">
                <a:solidFill>
                  <a:srgbClr val="870401"/>
                </a:solidFill>
              </a:rPr>
              <a:t>Cantrell, Sarah M.D.</a:t>
            </a:r>
          </a:p>
        </p:txBody>
      </p:sp>
      <p:sp>
        <p:nvSpPr>
          <p:cNvPr id="26629" name="Text Box 6"/>
          <p:cNvSpPr txBox="1">
            <a:spLocks noChangeArrowheads="1"/>
          </p:cNvSpPr>
          <p:nvPr/>
        </p:nvSpPr>
        <p:spPr bwMode="auto">
          <a:xfrm>
            <a:off x="304800" y="2133600"/>
            <a:ext cx="2997200" cy="336550"/>
          </a:xfrm>
          <a:prstGeom prst="rect">
            <a:avLst/>
          </a:prstGeom>
          <a:noFill/>
          <a:ln w="9525">
            <a:noFill/>
            <a:miter lim="800000"/>
            <a:headEnd/>
            <a:tailEnd/>
          </a:ln>
        </p:spPr>
        <p:txBody>
          <a:bodyPr>
            <a:spAutoFit/>
          </a:bodyPr>
          <a:lstStyle/>
          <a:p>
            <a:pPr>
              <a:spcBef>
                <a:spcPct val="50000"/>
              </a:spcBef>
            </a:pPr>
            <a:r>
              <a:rPr lang="en-US" sz="1600" b="1" dirty="0"/>
              <a:t>Faculty reviewer:</a:t>
            </a:r>
          </a:p>
        </p:txBody>
      </p:sp>
      <p:sp>
        <p:nvSpPr>
          <p:cNvPr id="26630" name="Text Box 7"/>
          <p:cNvSpPr txBox="1">
            <a:spLocks noChangeArrowheads="1"/>
          </p:cNvSpPr>
          <p:nvPr/>
        </p:nvSpPr>
        <p:spPr bwMode="auto">
          <a:xfrm>
            <a:off x="2209800" y="2133600"/>
            <a:ext cx="6629400" cy="338554"/>
          </a:xfrm>
          <a:prstGeom prst="rect">
            <a:avLst/>
          </a:prstGeom>
          <a:noFill/>
          <a:ln w="9525">
            <a:noFill/>
            <a:miter lim="800000"/>
            <a:headEnd/>
            <a:tailEnd/>
          </a:ln>
        </p:spPr>
        <p:txBody>
          <a:bodyPr>
            <a:spAutoFit/>
          </a:bodyPr>
          <a:lstStyle/>
          <a:p>
            <a:r>
              <a:rPr lang="en-US" sz="1600" b="1" dirty="0" smtClean="0">
                <a:solidFill>
                  <a:srgbClr val="870401"/>
                </a:solidFill>
              </a:rPr>
              <a:t>Surabhi, Venkateswar, M.D.</a:t>
            </a:r>
            <a:endParaRPr lang="en-US" sz="1600" b="1" dirty="0">
              <a:solidFill>
                <a:srgbClr val="870401"/>
              </a:solidFill>
            </a:endParaRPr>
          </a:p>
        </p:txBody>
      </p:sp>
      <p:sp>
        <p:nvSpPr>
          <p:cNvPr id="26631" name="Text Box 8"/>
          <p:cNvSpPr txBox="1">
            <a:spLocks noChangeArrowheads="1"/>
          </p:cNvSpPr>
          <p:nvPr/>
        </p:nvSpPr>
        <p:spPr bwMode="auto">
          <a:xfrm>
            <a:off x="304800" y="2743200"/>
            <a:ext cx="2489200" cy="336550"/>
          </a:xfrm>
          <a:prstGeom prst="rect">
            <a:avLst/>
          </a:prstGeom>
          <a:noFill/>
          <a:ln w="9525">
            <a:noFill/>
            <a:miter lim="800000"/>
            <a:headEnd/>
            <a:tailEnd/>
          </a:ln>
        </p:spPr>
        <p:txBody>
          <a:bodyPr>
            <a:spAutoFit/>
          </a:bodyPr>
          <a:lstStyle/>
          <a:p>
            <a:pPr>
              <a:spcBef>
                <a:spcPct val="50000"/>
              </a:spcBef>
            </a:pPr>
            <a:r>
              <a:rPr lang="en-US" sz="1600" b="1" dirty="0"/>
              <a:t>Date accepted:</a:t>
            </a:r>
          </a:p>
        </p:txBody>
      </p:sp>
      <p:sp>
        <p:nvSpPr>
          <p:cNvPr id="26632" name="Text Box 9"/>
          <p:cNvSpPr txBox="1">
            <a:spLocks noChangeArrowheads="1"/>
          </p:cNvSpPr>
          <p:nvPr/>
        </p:nvSpPr>
        <p:spPr bwMode="auto">
          <a:xfrm>
            <a:off x="2209800" y="2743200"/>
            <a:ext cx="6705600" cy="338138"/>
          </a:xfrm>
          <a:prstGeom prst="rect">
            <a:avLst/>
          </a:prstGeom>
          <a:noFill/>
          <a:ln w="9525">
            <a:noFill/>
            <a:miter lim="800000"/>
            <a:headEnd/>
            <a:tailEnd/>
          </a:ln>
        </p:spPr>
        <p:txBody>
          <a:bodyPr>
            <a:spAutoFit/>
          </a:bodyPr>
          <a:lstStyle/>
          <a:p>
            <a:pPr>
              <a:spcBef>
                <a:spcPct val="50000"/>
              </a:spcBef>
            </a:pPr>
            <a:r>
              <a:rPr lang="en-US" sz="1600" b="1" dirty="0" smtClean="0">
                <a:solidFill>
                  <a:srgbClr val="870401"/>
                </a:solidFill>
              </a:rPr>
              <a:t>15 March 2012</a:t>
            </a:r>
            <a:endParaRPr lang="en-US" sz="1600" b="1" dirty="0">
              <a:solidFill>
                <a:srgbClr val="870401"/>
              </a:solidFill>
            </a:endParaRPr>
          </a:p>
        </p:txBody>
      </p:sp>
      <p:sp>
        <p:nvSpPr>
          <p:cNvPr id="26633" name="Rectangle 11"/>
          <p:cNvSpPr>
            <a:spLocks noChangeArrowheads="1"/>
          </p:cNvSpPr>
          <p:nvPr/>
        </p:nvSpPr>
        <p:spPr bwMode="auto">
          <a:xfrm>
            <a:off x="0" y="0"/>
            <a:ext cx="9144000" cy="6858000"/>
          </a:xfrm>
          <a:prstGeom prst="rect">
            <a:avLst/>
          </a:prstGeom>
          <a:noFill/>
          <a:ln w="63500">
            <a:solidFill>
              <a:schemeClr val="tx1"/>
            </a:solidFill>
            <a:miter lim="800000"/>
            <a:headEnd/>
            <a:tailEnd/>
          </a:ln>
        </p:spPr>
        <p:txBody>
          <a:bodyPr wrap="none" anchor="ctr"/>
          <a:lstStyle/>
          <a:p>
            <a:endParaRPr lang="en-US" dirty="0"/>
          </a:p>
        </p:txBody>
      </p:sp>
      <p:sp>
        <p:nvSpPr>
          <p:cNvPr id="26634" name="Rectangle 12"/>
          <p:cNvSpPr>
            <a:spLocks noChangeArrowheads="1"/>
          </p:cNvSpPr>
          <p:nvPr/>
        </p:nvSpPr>
        <p:spPr bwMode="auto">
          <a:xfrm>
            <a:off x="0" y="0"/>
            <a:ext cx="9144000" cy="6858000"/>
          </a:xfrm>
          <a:prstGeom prst="rect">
            <a:avLst/>
          </a:prstGeom>
          <a:noFill/>
          <a:ln w="88900" cmpd="dbl">
            <a:solidFill>
              <a:srgbClr val="E87400"/>
            </a:solidFill>
            <a:miter lim="800000"/>
            <a:headEnd/>
            <a:tailEnd/>
          </a:ln>
        </p:spPr>
        <p:txBody>
          <a:bodyPr wrap="none" anchor="ctr"/>
          <a:lstStyle/>
          <a:p>
            <a:endParaRPr lang="en-US" dirty="0"/>
          </a:p>
        </p:txBody>
      </p:sp>
      <p:sp>
        <p:nvSpPr>
          <p:cNvPr id="26635" name="Text Box 13"/>
          <p:cNvSpPr txBox="1">
            <a:spLocks noChangeArrowheads="1"/>
          </p:cNvSpPr>
          <p:nvPr/>
        </p:nvSpPr>
        <p:spPr bwMode="auto">
          <a:xfrm>
            <a:off x="203200" y="114300"/>
            <a:ext cx="2032000" cy="366713"/>
          </a:xfrm>
          <a:prstGeom prst="rect">
            <a:avLst/>
          </a:prstGeom>
          <a:noFill/>
          <a:ln w="9525">
            <a:noFill/>
            <a:miter lim="800000"/>
            <a:headEnd/>
            <a:tailEnd/>
          </a:ln>
        </p:spPr>
        <p:txBody>
          <a:bodyPr>
            <a:spAutoFit/>
          </a:bodyPr>
          <a:lstStyle/>
          <a:p>
            <a:pPr>
              <a:spcBef>
                <a:spcPct val="50000"/>
              </a:spcBef>
            </a:pPr>
            <a:endParaRPr lang="en-US" dirty="0"/>
          </a:p>
        </p:txBody>
      </p:sp>
      <p:sp>
        <p:nvSpPr>
          <p:cNvPr id="26636" name="Text Box 14"/>
          <p:cNvSpPr txBox="1">
            <a:spLocks noChangeArrowheads="1"/>
          </p:cNvSpPr>
          <p:nvPr/>
        </p:nvSpPr>
        <p:spPr bwMode="auto">
          <a:xfrm>
            <a:off x="0" y="0"/>
            <a:ext cx="1905000" cy="274638"/>
          </a:xfrm>
          <a:prstGeom prst="rect">
            <a:avLst/>
          </a:prstGeom>
          <a:noFill/>
          <a:ln w="9525">
            <a:noFill/>
            <a:miter lim="800000"/>
            <a:headEnd/>
            <a:tailEnd/>
          </a:ln>
        </p:spPr>
        <p:txBody>
          <a:bodyPr>
            <a:spAutoFit/>
          </a:bodyPr>
          <a:lstStyle/>
          <a:p>
            <a:pPr>
              <a:spcBef>
                <a:spcPct val="50000"/>
              </a:spcBef>
            </a:pPr>
            <a:r>
              <a:rPr lang="en-US" sz="1200" b="1" dirty="0"/>
              <a:t>Radiological Category:</a:t>
            </a:r>
            <a:endParaRPr lang="en-US" sz="1200" b="1" dirty="0">
              <a:solidFill>
                <a:srgbClr val="EC2D00"/>
              </a:solidFill>
            </a:endParaRPr>
          </a:p>
        </p:txBody>
      </p:sp>
      <p:sp>
        <p:nvSpPr>
          <p:cNvPr id="26637" name="Text Box 15"/>
          <p:cNvSpPr txBox="1">
            <a:spLocks noChangeArrowheads="1"/>
          </p:cNvSpPr>
          <p:nvPr/>
        </p:nvSpPr>
        <p:spPr bwMode="auto">
          <a:xfrm>
            <a:off x="4191000" y="0"/>
            <a:ext cx="1828800" cy="549275"/>
          </a:xfrm>
          <a:prstGeom prst="rect">
            <a:avLst/>
          </a:prstGeom>
          <a:noFill/>
          <a:ln w="9525">
            <a:noFill/>
            <a:miter lim="800000"/>
            <a:headEnd/>
            <a:tailEnd/>
          </a:ln>
        </p:spPr>
        <p:txBody>
          <a:bodyPr>
            <a:spAutoFit/>
          </a:bodyPr>
          <a:lstStyle/>
          <a:p>
            <a:pPr>
              <a:spcBef>
                <a:spcPct val="50000"/>
              </a:spcBef>
            </a:pPr>
            <a:r>
              <a:rPr lang="en-US" sz="1200" b="1" dirty="0"/>
              <a:t>Principal Modality (1): </a:t>
            </a:r>
          </a:p>
          <a:p>
            <a:pPr>
              <a:spcBef>
                <a:spcPct val="50000"/>
              </a:spcBef>
            </a:pPr>
            <a:r>
              <a:rPr lang="en-US" sz="1200" b="1" dirty="0"/>
              <a:t>Principal Modality (2):</a:t>
            </a:r>
            <a:endParaRPr lang="en-US" sz="1200" b="1" dirty="0">
              <a:solidFill>
                <a:srgbClr val="EC2D00"/>
              </a:solidFill>
            </a:endParaRPr>
          </a:p>
        </p:txBody>
      </p:sp>
      <p:sp>
        <p:nvSpPr>
          <p:cNvPr id="26638" name="Rectangle 17"/>
          <p:cNvSpPr>
            <a:spLocks noGrp="1" noChangeArrowheads="1"/>
          </p:cNvSpPr>
          <p:nvPr>
            <p:ph type="title" idx="4294967295"/>
          </p:nvPr>
        </p:nvSpPr>
        <p:spPr>
          <a:xfrm>
            <a:off x="381000" y="3657600"/>
            <a:ext cx="8229600" cy="1143000"/>
          </a:xfrm>
        </p:spPr>
        <p:txBody>
          <a:bodyPr/>
          <a:lstStyle/>
          <a:p>
            <a:pPr algn="l"/>
            <a:r>
              <a:rPr lang="en-US" sz="1600" b="1" dirty="0" smtClean="0">
                <a:solidFill>
                  <a:srgbClr val="870401"/>
                </a:solidFill>
              </a:rPr>
              <a:t>Special thanks to Dr Clement-Kruzel of MD Anderson Pathology for providing pathology images</a:t>
            </a:r>
          </a:p>
        </p:txBody>
      </p:sp>
      <p:sp>
        <p:nvSpPr>
          <p:cNvPr id="26639" name="Rectangle 18"/>
          <p:cNvSpPr>
            <a:spLocks noGrp="1" noChangeArrowheads="1"/>
          </p:cNvSpPr>
          <p:nvPr>
            <p:ph type="body" idx="4294967295"/>
          </p:nvPr>
        </p:nvSpPr>
        <p:spPr>
          <a:xfrm>
            <a:off x="381000" y="4724400"/>
            <a:ext cx="8229600" cy="914400"/>
          </a:xfrm>
        </p:spPr>
        <p:txBody>
          <a:bodyPr/>
          <a:lstStyle/>
          <a:p>
            <a:pPr marL="0" indent="0" eaLnBrk="1" hangingPunct="1">
              <a:buFontTx/>
              <a:buNone/>
            </a:pPr>
            <a:endParaRPr lang="en-US" sz="1600" b="1" dirty="0" smtClean="0">
              <a:solidFill>
                <a:srgbClr val="870401"/>
              </a:solidFill>
            </a:endParaRPr>
          </a:p>
        </p:txBody>
      </p:sp>
      <p:sp>
        <p:nvSpPr>
          <p:cNvPr id="26640" name="Text Box 19"/>
          <p:cNvSpPr txBox="1">
            <a:spLocks noChangeArrowheads="1"/>
          </p:cNvSpPr>
          <p:nvPr/>
        </p:nvSpPr>
        <p:spPr bwMode="auto">
          <a:xfrm>
            <a:off x="1676400" y="0"/>
            <a:ext cx="1612900" cy="274638"/>
          </a:xfrm>
          <a:prstGeom prst="rect">
            <a:avLst/>
          </a:prstGeom>
          <a:noFill/>
          <a:ln w="9525">
            <a:noFill/>
            <a:miter lim="800000"/>
            <a:headEnd/>
            <a:tailEnd/>
          </a:ln>
        </p:spPr>
        <p:txBody>
          <a:bodyPr>
            <a:spAutoFit/>
          </a:bodyPr>
          <a:lstStyle/>
          <a:p>
            <a:pPr>
              <a:spcBef>
                <a:spcPct val="50000"/>
              </a:spcBef>
            </a:pPr>
            <a:r>
              <a:rPr lang="en-US" sz="1200" b="1" dirty="0" smtClean="0">
                <a:solidFill>
                  <a:srgbClr val="870401"/>
                </a:solidFill>
              </a:rPr>
              <a:t>MSK radiology</a:t>
            </a:r>
            <a:endParaRPr lang="en-US" sz="1200" dirty="0">
              <a:solidFill>
                <a:srgbClr val="870401"/>
              </a:solidFill>
            </a:endParaRPr>
          </a:p>
        </p:txBody>
      </p:sp>
      <p:sp>
        <p:nvSpPr>
          <p:cNvPr id="26641" name="Text Box 20"/>
          <p:cNvSpPr txBox="1">
            <a:spLocks noChangeArrowheads="1"/>
          </p:cNvSpPr>
          <p:nvPr/>
        </p:nvSpPr>
        <p:spPr bwMode="auto">
          <a:xfrm>
            <a:off x="5867400" y="258763"/>
            <a:ext cx="3124200" cy="274637"/>
          </a:xfrm>
          <a:prstGeom prst="rect">
            <a:avLst/>
          </a:prstGeom>
          <a:noFill/>
          <a:ln w="9525">
            <a:noFill/>
            <a:miter lim="800000"/>
            <a:headEnd/>
            <a:tailEnd/>
          </a:ln>
        </p:spPr>
        <p:txBody>
          <a:bodyPr>
            <a:spAutoFit/>
          </a:bodyPr>
          <a:lstStyle/>
          <a:p>
            <a:pPr>
              <a:spcBef>
                <a:spcPct val="50000"/>
              </a:spcBef>
            </a:pPr>
            <a:r>
              <a:rPr lang="en-US" sz="1200" b="1" dirty="0" smtClean="0">
                <a:solidFill>
                  <a:srgbClr val="870401"/>
                </a:solidFill>
              </a:rPr>
              <a:t>CT, MRI</a:t>
            </a:r>
            <a:endParaRPr lang="en-US" sz="1200" dirty="0">
              <a:solidFill>
                <a:srgbClr val="870401"/>
              </a:solidFill>
            </a:endParaRPr>
          </a:p>
        </p:txBody>
      </p:sp>
      <p:sp>
        <p:nvSpPr>
          <p:cNvPr id="26642" name="Text Box 21"/>
          <p:cNvSpPr txBox="1">
            <a:spLocks noChangeArrowheads="1"/>
          </p:cNvSpPr>
          <p:nvPr/>
        </p:nvSpPr>
        <p:spPr bwMode="auto">
          <a:xfrm>
            <a:off x="5867400" y="0"/>
            <a:ext cx="1612900" cy="274638"/>
          </a:xfrm>
          <a:prstGeom prst="rect">
            <a:avLst/>
          </a:prstGeom>
          <a:noFill/>
          <a:ln w="9525">
            <a:noFill/>
            <a:miter lim="800000"/>
            <a:headEnd/>
            <a:tailEnd/>
          </a:ln>
        </p:spPr>
        <p:txBody>
          <a:bodyPr>
            <a:spAutoFit/>
          </a:bodyPr>
          <a:lstStyle/>
          <a:p>
            <a:pPr>
              <a:spcBef>
                <a:spcPct val="50000"/>
              </a:spcBef>
            </a:pPr>
            <a:r>
              <a:rPr lang="en-US" sz="1200" b="1" dirty="0" smtClean="0">
                <a:solidFill>
                  <a:srgbClr val="870401"/>
                </a:solidFill>
              </a:rPr>
              <a:t>Radiograph</a:t>
            </a:r>
            <a:endParaRPr lang="en-US" sz="1200" dirty="0">
              <a:solidFill>
                <a:srgbClr val="870401"/>
              </a:solidFill>
            </a:endParaRPr>
          </a:p>
        </p:txBody>
      </p:sp>
      <p:pic>
        <p:nvPicPr>
          <p:cNvPr id="26643" name="Picture 22" descr="icf_logo4"/>
          <p:cNvPicPr>
            <a:picLocks noChangeAspect="1" noChangeArrowheads="1"/>
          </p:cNvPicPr>
          <p:nvPr/>
        </p:nvPicPr>
        <p:blipFill>
          <a:blip r:embed="rId3" cstate="print"/>
          <a:srcRect/>
          <a:stretch>
            <a:fillRect/>
          </a:stretch>
        </p:blipFill>
        <p:spPr bwMode="auto">
          <a:xfrm>
            <a:off x="5029200" y="5638800"/>
            <a:ext cx="4000500" cy="1104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idx="4294967295"/>
          </p:nvPr>
        </p:nvSpPr>
        <p:spPr>
          <a:xfrm>
            <a:off x="0" y="1600200"/>
            <a:ext cx="8229600" cy="4525963"/>
          </a:xfrm>
        </p:spPr>
        <p:txBody>
          <a:bodyPr/>
          <a:lstStyle/>
          <a:p>
            <a:pPr marL="457200" lvl="1" indent="0">
              <a:buFontTx/>
              <a:buNone/>
              <a:defRPr/>
            </a:pPr>
            <a:endParaRPr lang="en-US" sz="1000" dirty="0" smtClean="0"/>
          </a:p>
          <a:p>
            <a:pPr marL="457200" lvl="1" indent="0">
              <a:buFontTx/>
              <a:buNone/>
              <a:defRPr/>
            </a:pPr>
            <a:endParaRPr lang="en-US" sz="1000" dirty="0"/>
          </a:p>
        </p:txBody>
      </p:sp>
      <p:grpSp>
        <p:nvGrpSpPr>
          <p:cNvPr id="2" name="Group 3"/>
          <p:cNvGrpSpPr>
            <a:grpSpLocks/>
          </p:cNvGrpSpPr>
          <p:nvPr/>
        </p:nvGrpSpPr>
        <p:grpSpPr bwMode="auto">
          <a:xfrm>
            <a:off x="0" y="0"/>
            <a:ext cx="9144000" cy="6858000"/>
            <a:chOff x="0" y="0"/>
            <a:chExt cx="5760" cy="4320"/>
          </a:xfrm>
        </p:grpSpPr>
        <p:sp>
          <p:nvSpPr>
            <p:cNvPr id="65542" name="Rectangle 4"/>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dirty="0"/>
            </a:p>
          </p:txBody>
        </p:sp>
        <p:sp>
          <p:nvSpPr>
            <p:cNvPr id="65543" name="Rectangle 5"/>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dirty="0"/>
            </a:p>
          </p:txBody>
        </p:sp>
      </p:grpSp>
      <p:sp>
        <p:nvSpPr>
          <p:cNvPr id="65540" name="Rectangle 7"/>
          <p:cNvSpPr>
            <a:spLocks noChangeArrowheads="1"/>
          </p:cNvSpPr>
          <p:nvPr/>
        </p:nvSpPr>
        <p:spPr bwMode="auto">
          <a:xfrm>
            <a:off x="2819400" y="152400"/>
            <a:ext cx="4114800" cy="1295400"/>
          </a:xfrm>
          <a:prstGeom prst="rect">
            <a:avLst/>
          </a:prstGeom>
          <a:noFill/>
          <a:ln w="9525">
            <a:noFill/>
            <a:miter lim="800000"/>
            <a:headEnd/>
            <a:tailEnd/>
          </a:ln>
        </p:spPr>
        <p:txBody>
          <a:bodyPr/>
          <a:lstStyle/>
          <a:p>
            <a:pPr algn="ctr"/>
            <a:r>
              <a:rPr lang="en-US" sz="2000" b="1" dirty="0" smtClean="0"/>
              <a:t>Discussion: Plasmacytoma</a:t>
            </a:r>
          </a:p>
          <a:p>
            <a:pPr algn="ctr"/>
            <a:endParaRPr lang="en-US" sz="2000" b="1" dirty="0"/>
          </a:p>
        </p:txBody>
      </p:sp>
      <p:pic>
        <p:nvPicPr>
          <p:cNvPr id="65541" name="Picture 8" descr="icf_logo4"/>
          <p:cNvPicPr>
            <a:picLocks noChangeAspect="1" noChangeArrowheads="1"/>
          </p:cNvPicPr>
          <p:nvPr/>
        </p:nvPicPr>
        <p:blipFill>
          <a:blip r:embed="rId3" cstate="print"/>
          <a:srcRect/>
          <a:stretch>
            <a:fillRect/>
          </a:stretch>
        </p:blipFill>
        <p:spPr bwMode="auto">
          <a:xfrm>
            <a:off x="228600" y="5486400"/>
            <a:ext cx="4000500" cy="1104900"/>
          </a:xfrm>
          <a:prstGeom prst="rect">
            <a:avLst/>
          </a:prstGeom>
          <a:noFill/>
          <a:ln w="9525">
            <a:noFill/>
            <a:miter lim="800000"/>
            <a:headEnd/>
            <a:tailEnd/>
          </a:ln>
        </p:spPr>
      </p:pic>
      <p:sp>
        <p:nvSpPr>
          <p:cNvPr id="10" name="TextBox 9"/>
          <p:cNvSpPr txBox="1"/>
          <p:nvPr/>
        </p:nvSpPr>
        <p:spPr>
          <a:xfrm>
            <a:off x="152400" y="914400"/>
            <a:ext cx="8763000" cy="646331"/>
          </a:xfrm>
          <a:prstGeom prst="rect">
            <a:avLst/>
          </a:prstGeom>
          <a:noFill/>
        </p:spPr>
        <p:txBody>
          <a:bodyPr wrap="square" rtlCol="0">
            <a:spAutoFit/>
          </a:bodyPr>
          <a:lstStyle/>
          <a:p>
            <a:pPr lvl="1">
              <a:buFont typeface="Arial" pitchFamily="34" charset="0"/>
              <a:buChar char="•"/>
            </a:pPr>
            <a:endParaRPr lang="en-US" b="1" dirty="0" smtClean="0">
              <a:solidFill>
                <a:srgbClr val="870401"/>
              </a:solidFill>
            </a:endParaRPr>
          </a:p>
          <a:p>
            <a:r>
              <a:rPr lang="en-US" b="1" dirty="0" smtClean="0">
                <a:solidFill>
                  <a:srgbClr val="870401"/>
                </a:solidFill>
              </a:rPr>
              <a:t>	</a:t>
            </a:r>
            <a:endParaRPr lang="en-US" b="1" dirty="0">
              <a:solidFill>
                <a:srgbClr val="870401"/>
              </a:solidFill>
            </a:endParaRPr>
          </a:p>
        </p:txBody>
      </p:sp>
      <p:pic>
        <p:nvPicPr>
          <p:cNvPr id="9" name="Picture 8" descr="plas1.jpg"/>
          <p:cNvPicPr>
            <a:picLocks noChangeAspect="1"/>
          </p:cNvPicPr>
          <p:nvPr/>
        </p:nvPicPr>
        <p:blipFill>
          <a:blip r:embed="rId4" cstate="print"/>
          <a:stretch>
            <a:fillRect/>
          </a:stretch>
        </p:blipFill>
        <p:spPr>
          <a:xfrm>
            <a:off x="304800" y="609600"/>
            <a:ext cx="4800600" cy="3581400"/>
          </a:xfrm>
          <a:prstGeom prst="rect">
            <a:avLst/>
          </a:prstGeom>
        </p:spPr>
      </p:pic>
      <p:sp>
        <p:nvSpPr>
          <p:cNvPr id="11" name="TextBox 10"/>
          <p:cNvSpPr txBox="1"/>
          <p:nvPr/>
        </p:nvSpPr>
        <p:spPr>
          <a:xfrm>
            <a:off x="5257800" y="762000"/>
            <a:ext cx="3657600" cy="1631216"/>
          </a:xfrm>
          <a:prstGeom prst="rect">
            <a:avLst/>
          </a:prstGeom>
          <a:noFill/>
        </p:spPr>
        <p:txBody>
          <a:bodyPr wrap="square" rtlCol="0">
            <a:spAutoFit/>
          </a:bodyPr>
          <a:lstStyle/>
          <a:p>
            <a:r>
              <a:rPr lang="en-US" sz="1600" b="1" dirty="0" smtClean="0">
                <a:solidFill>
                  <a:srgbClr val="870401"/>
                </a:solidFill>
              </a:rPr>
              <a:t>Diff quick from FNA of sacral lesion demonstrates </a:t>
            </a:r>
            <a:r>
              <a:rPr lang="en-US" sz="1600" b="1" dirty="0" smtClean="0">
                <a:solidFill>
                  <a:srgbClr val="C06810"/>
                </a:solidFill>
              </a:rPr>
              <a:t>sheets of plasma cells </a:t>
            </a:r>
            <a:r>
              <a:rPr lang="en-US" sz="1600" b="1" dirty="0" smtClean="0">
                <a:solidFill>
                  <a:srgbClr val="870401"/>
                </a:solidFill>
              </a:rPr>
              <a:t>with characteristic </a:t>
            </a:r>
            <a:r>
              <a:rPr lang="en-US" sz="1600" b="1" dirty="0" smtClean="0">
                <a:solidFill>
                  <a:srgbClr val="C06810"/>
                </a:solidFill>
              </a:rPr>
              <a:t>basophilic cytoplasm </a:t>
            </a:r>
            <a:r>
              <a:rPr lang="en-US" sz="1600" b="1" dirty="0" smtClean="0">
                <a:solidFill>
                  <a:srgbClr val="870401"/>
                </a:solidFill>
              </a:rPr>
              <a:t>and </a:t>
            </a:r>
            <a:r>
              <a:rPr lang="en-US" sz="1600" b="1" dirty="0" smtClean="0">
                <a:solidFill>
                  <a:srgbClr val="C06810"/>
                </a:solidFill>
              </a:rPr>
              <a:t>eccentric nuclei.</a:t>
            </a:r>
          </a:p>
          <a:p>
            <a:endParaRPr lang="en-US" b="1" dirty="0" smtClean="0">
              <a:solidFill>
                <a:srgbClr val="870401"/>
              </a:solidFill>
            </a:endParaRPr>
          </a:p>
          <a:p>
            <a:endParaRPr lang="en-US" dirty="0"/>
          </a:p>
        </p:txBody>
      </p:sp>
      <p:pic>
        <p:nvPicPr>
          <p:cNvPr id="12" name="Picture 11" descr="plas1.jpg"/>
          <p:cNvPicPr>
            <a:picLocks noChangeAspect="1"/>
          </p:cNvPicPr>
          <p:nvPr/>
        </p:nvPicPr>
        <p:blipFill>
          <a:blip r:embed="rId5" cstate="print"/>
          <a:stretch>
            <a:fillRect/>
          </a:stretch>
        </p:blipFill>
        <p:spPr>
          <a:xfrm>
            <a:off x="3429000" y="2362200"/>
            <a:ext cx="3175000" cy="2819400"/>
          </a:xfrm>
          <a:prstGeom prst="rect">
            <a:avLst/>
          </a:prstGeom>
        </p:spPr>
      </p:pic>
      <p:sp>
        <p:nvSpPr>
          <p:cNvPr id="13" name="Rectangle 12"/>
          <p:cNvSpPr/>
          <p:nvPr/>
        </p:nvSpPr>
        <p:spPr>
          <a:xfrm>
            <a:off x="6705600" y="2362200"/>
            <a:ext cx="2209800" cy="2308324"/>
          </a:xfrm>
          <a:prstGeom prst="rect">
            <a:avLst/>
          </a:prstGeom>
        </p:spPr>
        <p:txBody>
          <a:bodyPr wrap="square">
            <a:spAutoFit/>
          </a:bodyPr>
          <a:lstStyle/>
          <a:p>
            <a:r>
              <a:rPr lang="en-US" sz="1600" b="1" dirty="0" smtClean="0">
                <a:solidFill>
                  <a:srgbClr val="870401"/>
                </a:solidFill>
              </a:rPr>
              <a:t>Further immunophenotyping with flow cytometry demonstrated atypical plasma cells positive for CD38, CD56, and CD138 with kappa light chain restriction. </a:t>
            </a:r>
          </a:p>
        </p:txBody>
      </p:sp>
      <p:sp>
        <p:nvSpPr>
          <p:cNvPr id="14" name="TextBox 13"/>
          <p:cNvSpPr txBox="1"/>
          <p:nvPr/>
        </p:nvSpPr>
        <p:spPr>
          <a:xfrm>
            <a:off x="4800600" y="5715000"/>
            <a:ext cx="4114800" cy="830997"/>
          </a:xfrm>
          <a:prstGeom prst="rect">
            <a:avLst/>
          </a:prstGeom>
          <a:noFill/>
        </p:spPr>
        <p:txBody>
          <a:bodyPr wrap="square" rtlCol="0">
            <a:spAutoFit/>
          </a:bodyPr>
          <a:lstStyle/>
          <a:p>
            <a:r>
              <a:rPr lang="en-US" sz="1600" b="1" dirty="0" smtClean="0">
                <a:solidFill>
                  <a:srgbClr val="870401"/>
                </a:solidFill>
              </a:rPr>
              <a:t>Thank you to Dr Clement-Kruzel, MD Anderson Department of Pathology for providing histology  </a:t>
            </a:r>
            <a:endParaRPr lang="en-US" sz="1600" b="1" dirty="0">
              <a:solidFill>
                <a:srgbClr val="87040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idx="4294967295"/>
          </p:nvPr>
        </p:nvSpPr>
        <p:spPr>
          <a:xfrm>
            <a:off x="0" y="1600200"/>
            <a:ext cx="8229600" cy="4525963"/>
          </a:xfrm>
        </p:spPr>
        <p:txBody>
          <a:bodyPr/>
          <a:lstStyle/>
          <a:p>
            <a:pPr marL="457200" lvl="1" indent="0">
              <a:buFontTx/>
              <a:buNone/>
              <a:defRPr/>
            </a:pPr>
            <a:endParaRPr lang="en-US" sz="1000" dirty="0" smtClean="0"/>
          </a:p>
          <a:p>
            <a:pPr marL="457200" lvl="1" indent="0">
              <a:buFontTx/>
              <a:buNone/>
              <a:defRPr/>
            </a:pPr>
            <a:endParaRPr lang="en-US" sz="1000" dirty="0"/>
          </a:p>
        </p:txBody>
      </p:sp>
      <p:grpSp>
        <p:nvGrpSpPr>
          <p:cNvPr id="2" name="Group 3"/>
          <p:cNvGrpSpPr>
            <a:grpSpLocks/>
          </p:cNvGrpSpPr>
          <p:nvPr/>
        </p:nvGrpSpPr>
        <p:grpSpPr bwMode="auto">
          <a:xfrm>
            <a:off x="0" y="0"/>
            <a:ext cx="9144000" cy="6858000"/>
            <a:chOff x="0" y="0"/>
            <a:chExt cx="5760" cy="4320"/>
          </a:xfrm>
        </p:grpSpPr>
        <p:sp>
          <p:nvSpPr>
            <p:cNvPr id="65542" name="Rectangle 4"/>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dirty="0"/>
            </a:p>
          </p:txBody>
        </p:sp>
        <p:sp>
          <p:nvSpPr>
            <p:cNvPr id="65543" name="Rectangle 5"/>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dirty="0"/>
            </a:p>
          </p:txBody>
        </p:sp>
      </p:grpSp>
      <p:sp>
        <p:nvSpPr>
          <p:cNvPr id="65540" name="Rectangle 7"/>
          <p:cNvSpPr>
            <a:spLocks noChangeArrowheads="1"/>
          </p:cNvSpPr>
          <p:nvPr/>
        </p:nvSpPr>
        <p:spPr bwMode="auto">
          <a:xfrm>
            <a:off x="2819400" y="152400"/>
            <a:ext cx="4114800" cy="1295400"/>
          </a:xfrm>
          <a:prstGeom prst="rect">
            <a:avLst/>
          </a:prstGeom>
          <a:noFill/>
          <a:ln w="9525">
            <a:noFill/>
            <a:miter lim="800000"/>
            <a:headEnd/>
            <a:tailEnd/>
          </a:ln>
        </p:spPr>
        <p:txBody>
          <a:bodyPr/>
          <a:lstStyle/>
          <a:p>
            <a:pPr algn="ctr"/>
            <a:r>
              <a:rPr lang="en-US" sz="2000" b="1" dirty="0" smtClean="0"/>
              <a:t>Discussion</a:t>
            </a:r>
            <a:endParaRPr lang="en-US" sz="2000" b="1" dirty="0"/>
          </a:p>
        </p:txBody>
      </p:sp>
      <p:pic>
        <p:nvPicPr>
          <p:cNvPr id="65541" name="Picture 8" descr="icf_logo4"/>
          <p:cNvPicPr>
            <a:picLocks noChangeAspect="1" noChangeArrowheads="1"/>
          </p:cNvPicPr>
          <p:nvPr/>
        </p:nvPicPr>
        <p:blipFill>
          <a:blip r:embed="rId3" cstate="print"/>
          <a:srcRect/>
          <a:stretch>
            <a:fillRect/>
          </a:stretch>
        </p:blipFill>
        <p:spPr bwMode="auto">
          <a:xfrm>
            <a:off x="228600" y="5486400"/>
            <a:ext cx="4000500" cy="1104900"/>
          </a:xfrm>
          <a:prstGeom prst="rect">
            <a:avLst/>
          </a:prstGeom>
          <a:noFill/>
          <a:ln w="9525">
            <a:noFill/>
            <a:miter lim="800000"/>
            <a:headEnd/>
            <a:tailEnd/>
          </a:ln>
        </p:spPr>
      </p:pic>
      <p:sp>
        <p:nvSpPr>
          <p:cNvPr id="10" name="TextBox 9"/>
          <p:cNvSpPr txBox="1"/>
          <p:nvPr/>
        </p:nvSpPr>
        <p:spPr>
          <a:xfrm>
            <a:off x="152400" y="914400"/>
            <a:ext cx="8763000" cy="646331"/>
          </a:xfrm>
          <a:prstGeom prst="rect">
            <a:avLst/>
          </a:prstGeom>
          <a:noFill/>
        </p:spPr>
        <p:txBody>
          <a:bodyPr wrap="square" rtlCol="0">
            <a:spAutoFit/>
          </a:bodyPr>
          <a:lstStyle/>
          <a:p>
            <a:pPr lvl="1">
              <a:buFont typeface="Arial" pitchFamily="34" charset="0"/>
              <a:buChar char="•"/>
            </a:pPr>
            <a:endParaRPr lang="en-US" b="1" dirty="0" smtClean="0">
              <a:solidFill>
                <a:srgbClr val="870401"/>
              </a:solidFill>
            </a:endParaRPr>
          </a:p>
          <a:p>
            <a:r>
              <a:rPr lang="en-US" b="1" dirty="0" smtClean="0">
                <a:solidFill>
                  <a:srgbClr val="870401"/>
                </a:solidFill>
              </a:rPr>
              <a:t>	</a:t>
            </a:r>
            <a:endParaRPr lang="en-US" b="1" dirty="0">
              <a:solidFill>
                <a:srgbClr val="870401"/>
              </a:solidFill>
            </a:endParaRPr>
          </a:p>
        </p:txBody>
      </p:sp>
      <p:pic>
        <p:nvPicPr>
          <p:cNvPr id="15" name="Picture 14" descr="myeloma.jpg"/>
          <p:cNvPicPr>
            <a:picLocks noChangeAspect="1"/>
          </p:cNvPicPr>
          <p:nvPr/>
        </p:nvPicPr>
        <p:blipFill>
          <a:blip r:embed="rId4" cstate="print"/>
          <a:stretch>
            <a:fillRect/>
          </a:stretch>
        </p:blipFill>
        <p:spPr>
          <a:xfrm>
            <a:off x="5029200" y="3048000"/>
            <a:ext cx="3853625" cy="3558159"/>
          </a:xfrm>
          <a:prstGeom prst="rect">
            <a:avLst/>
          </a:prstGeom>
        </p:spPr>
      </p:pic>
      <p:pic>
        <p:nvPicPr>
          <p:cNvPr id="16" name="Picture 15" descr="myeloma2.jpg"/>
          <p:cNvPicPr>
            <a:picLocks noChangeAspect="1"/>
          </p:cNvPicPr>
          <p:nvPr/>
        </p:nvPicPr>
        <p:blipFill>
          <a:blip r:embed="rId5" cstate="print"/>
          <a:stretch>
            <a:fillRect/>
          </a:stretch>
        </p:blipFill>
        <p:spPr>
          <a:xfrm>
            <a:off x="228600" y="609600"/>
            <a:ext cx="2590800" cy="2995613"/>
          </a:xfrm>
          <a:prstGeom prst="rect">
            <a:avLst/>
          </a:prstGeom>
        </p:spPr>
      </p:pic>
      <p:pic>
        <p:nvPicPr>
          <p:cNvPr id="17" name="Picture 16" descr="myeloma3.jpg"/>
          <p:cNvPicPr>
            <a:picLocks noChangeAspect="1"/>
          </p:cNvPicPr>
          <p:nvPr/>
        </p:nvPicPr>
        <p:blipFill>
          <a:blip r:embed="rId6" cstate="print"/>
          <a:stretch>
            <a:fillRect/>
          </a:stretch>
        </p:blipFill>
        <p:spPr>
          <a:xfrm>
            <a:off x="2971800" y="609600"/>
            <a:ext cx="2445068" cy="3003709"/>
          </a:xfrm>
          <a:prstGeom prst="rect">
            <a:avLst/>
          </a:prstGeom>
        </p:spPr>
      </p:pic>
      <p:sp>
        <p:nvSpPr>
          <p:cNvPr id="18" name="TextBox 17"/>
          <p:cNvSpPr txBox="1"/>
          <p:nvPr/>
        </p:nvSpPr>
        <p:spPr>
          <a:xfrm>
            <a:off x="5486400" y="609600"/>
            <a:ext cx="3428999" cy="1077218"/>
          </a:xfrm>
          <a:prstGeom prst="rect">
            <a:avLst/>
          </a:prstGeom>
          <a:noFill/>
        </p:spPr>
        <p:txBody>
          <a:bodyPr wrap="square" rtlCol="0">
            <a:spAutoFit/>
          </a:bodyPr>
          <a:lstStyle/>
          <a:p>
            <a:r>
              <a:rPr lang="en-US" sz="1600" b="1" dirty="0" smtClean="0">
                <a:solidFill>
                  <a:srgbClr val="870401"/>
                </a:solidFill>
              </a:rPr>
              <a:t>Skull radiograph and CT head without contrast performed  in the same patient 3 weeks post biopsy</a:t>
            </a:r>
            <a:endParaRPr lang="en-US" b="1" dirty="0">
              <a:solidFill>
                <a:srgbClr val="870401"/>
              </a:solidFill>
            </a:endParaRPr>
          </a:p>
        </p:txBody>
      </p:sp>
      <p:sp>
        <p:nvSpPr>
          <p:cNvPr id="19" name="TextBox 18"/>
          <p:cNvSpPr txBox="1"/>
          <p:nvPr/>
        </p:nvSpPr>
        <p:spPr>
          <a:xfrm>
            <a:off x="5943600" y="1752600"/>
            <a:ext cx="2895600" cy="1077218"/>
          </a:xfrm>
          <a:prstGeom prst="rect">
            <a:avLst/>
          </a:prstGeom>
          <a:noFill/>
        </p:spPr>
        <p:txBody>
          <a:bodyPr wrap="square" rtlCol="0">
            <a:spAutoFit/>
          </a:bodyPr>
          <a:lstStyle/>
          <a:p>
            <a:r>
              <a:rPr lang="en-US" sz="1600" b="1" dirty="0" smtClean="0">
                <a:solidFill>
                  <a:srgbClr val="870401"/>
                </a:solidFill>
              </a:rPr>
              <a:t>Lateral skull radiograph demonstrates well circumscribed lytic skull lesion with “beveled-edge”</a:t>
            </a:r>
            <a:endParaRPr lang="en-US" sz="1600" b="1" dirty="0">
              <a:solidFill>
                <a:srgbClr val="870401"/>
              </a:solidFill>
            </a:endParaRPr>
          </a:p>
        </p:txBody>
      </p:sp>
      <p:cxnSp>
        <p:nvCxnSpPr>
          <p:cNvPr id="21" name="Straight Arrow Connector 20"/>
          <p:cNvCxnSpPr/>
          <p:nvPr/>
        </p:nvCxnSpPr>
        <p:spPr>
          <a:xfrm flipH="1">
            <a:off x="6096000" y="2895600"/>
            <a:ext cx="1524000" cy="990600"/>
          </a:xfrm>
          <a:prstGeom prst="straightConnector1">
            <a:avLst/>
          </a:prstGeom>
          <a:ln w="44450">
            <a:solidFill>
              <a:srgbClr val="C0681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81000" y="3810000"/>
            <a:ext cx="4419600" cy="830997"/>
          </a:xfrm>
          <a:prstGeom prst="rect">
            <a:avLst/>
          </a:prstGeom>
          <a:noFill/>
        </p:spPr>
        <p:txBody>
          <a:bodyPr wrap="square" rtlCol="0">
            <a:spAutoFit/>
          </a:bodyPr>
          <a:lstStyle/>
          <a:p>
            <a:r>
              <a:rPr lang="en-US" sz="1600" b="1" dirty="0" smtClean="0">
                <a:solidFill>
                  <a:srgbClr val="870401"/>
                </a:solidFill>
              </a:rPr>
              <a:t>Axial noncontrast CT of the head demonstrates multiple punched out  lytic skull lesions </a:t>
            </a:r>
            <a:endParaRPr lang="en-US" sz="1600" b="1" dirty="0">
              <a:solidFill>
                <a:srgbClr val="870401"/>
              </a:solidFill>
            </a:endParaRPr>
          </a:p>
        </p:txBody>
      </p:sp>
      <p:cxnSp>
        <p:nvCxnSpPr>
          <p:cNvPr id="24" name="Straight Arrow Connector 23"/>
          <p:cNvCxnSpPr/>
          <p:nvPr/>
        </p:nvCxnSpPr>
        <p:spPr>
          <a:xfrm flipV="1">
            <a:off x="2057400" y="3200400"/>
            <a:ext cx="0" cy="533400"/>
          </a:xfrm>
          <a:prstGeom prst="straightConnector1">
            <a:avLst/>
          </a:prstGeom>
          <a:ln w="44450">
            <a:solidFill>
              <a:srgbClr val="C0681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914400" y="1600200"/>
            <a:ext cx="0" cy="533400"/>
          </a:xfrm>
          <a:prstGeom prst="straightConnector1">
            <a:avLst/>
          </a:prstGeom>
          <a:ln w="44450">
            <a:solidFill>
              <a:srgbClr val="C0681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8153400" y="3733800"/>
            <a:ext cx="0" cy="533400"/>
          </a:xfrm>
          <a:prstGeom prst="straightConnector1">
            <a:avLst/>
          </a:prstGeom>
          <a:ln w="44450">
            <a:solidFill>
              <a:srgbClr val="C0681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idx="4294967295"/>
          </p:nvPr>
        </p:nvSpPr>
        <p:spPr>
          <a:xfrm>
            <a:off x="0" y="1600200"/>
            <a:ext cx="8229600" cy="4525963"/>
          </a:xfrm>
        </p:spPr>
        <p:txBody>
          <a:bodyPr/>
          <a:lstStyle/>
          <a:p>
            <a:pPr marL="457200" lvl="1" indent="0">
              <a:buFontTx/>
              <a:buNone/>
              <a:defRPr/>
            </a:pPr>
            <a:endParaRPr lang="en-US" sz="1000" dirty="0" smtClean="0"/>
          </a:p>
          <a:p>
            <a:pPr marL="457200" lvl="1" indent="0">
              <a:buFontTx/>
              <a:buNone/>
              <a:defRPr/>
            </a:pPr>
            <a:endParaRPr lang="en-US" sz="1000" dirty="0"/>
          </a:p>
        </p:txBody>
      </p:sp>
      <p:grpSp>
        <p:nvGrpSpPr>
          <p:cNvPr id="2" name="Group 3"/>
          <p:cNvGrpSpPr>
            <a:grpSpLocks/>
          </p:cNvGrpSpPr>
          <p:nvPr/>
        </p:nvGrpSpPr>
        <p:grpSpPr bwMode="auto">
          <a:xfrm>
            <a:off x="0" y="0"/>
            <a:ext cx="9144000" cy="6858000"/>
            <a:chOff x="0" y="0"/>
            <a:chExt cx="5760" cy="4320"/>
          </a:xfrm>
        </p:grpSpPr>
        <p:sp>
          <p:nvSpPr>
            <p:cNvPr id="65542" name="Rectangle 4"/>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dirty="0"/>
            </a:p>
          </p:txBody>
        </p:sp>
        <p:sp>
          <p:nvSpPr>
            <p:cNvPr id="65543" name="Rectangle 5"/>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dirty="0"/>
            </a:p>
          </p:txBody>
        </p:sp>
      </p:grpSp>
      <p:sp>
        <p:nvSpPr>
          <p:cNvPr id="65540" name="Rectangle 7"/>
          <p:cNvSpPr>
            <a:spLocks noChangeArrowheads="1"/>
          </p:cNvSpPr>
          <p:nvPr/>
        </p:nvSpPr>
        <p:spPr bwMode="auto">
          <a:xfrm>
            <a:off x="2514600" y="0"/>
            <a:ext cx="3886200" cy="533400"/>
          </a:xfrm>
          <a:prstGeom prst="rect">
            <a:avLst/>
          </a:prstGeom>
          <a:noFill/>
          <a:ln w="9525">
            <a:noFill/>
            <a:miter lim="800000"/>
            <a:headEnd/>
            <a:tailEnd/>
          </a:ln>
        </p:spPr>
        <p:txBody>
          <a:bodyPr/>
          <a:lstStyle/>
          <a:p>
            <a:pPr algn="ctr"/>
            <a:r>
              <a:rPr lang="en-US" sz="2000" b="1" dirty="0" smtClean="0"/>
              <a:t>Discussion: Multiple Myeloma</a:t>
            </a:r>
          </a:p>
        </p:txBody>
      </p:sp>
      <p:pic>
        <p:nvPicPr>
          <p:cNvPr id="65541" name="Picture 8" descr="icf_logo4"/>
          <p:cNvPicPr>
            <a:picLocks noChangeAspect="1" noChangeArrowheads="1"/>
          </p:cNvPicPr>
          <p:nvPr/>
        </p:nvPicPr>
        <p:blipFill>
          <a:blip r:embed="rId3" cstate="print"/>
          <a:srcRect/>
          <a:stretch>
            <a:fillRect/>
          </a:stretch>
        </p:blipFill>
        <p:spPr bwMode="auto">
          <a:xfrm>
            <a:off x="5029200" y="5638800"/>
            <a:ext cx="4000500" cy="1104900"/>
          </a:xfrm>
          <a:prstGeom prst="rect">
            <a:avLst/>
          </a:prstGeom>
          <a:noFill/>
          <a:ln w="9525">
            <a:noFill/>
            <a:miter lim="800000"/>
            <a:headEnd/>
            <a:tailEnd/>
          </a:ln>
        </p:spPr>
      </p:pic>
      <p:sp>
        <p:nvSpPr>
          <p:cNvPr id="10" name="TextBox 9"/>
          <p:cNvSpPr txBox="1"/>
          <p:nvPr/>
        </p:nvSpPr>
        <p:spPr>
          <a:xfrm>
            <a:off x="381000" y="914400"/>
            <a:ext cx="8229600" cy="5078313"/>
          </a:xfrm>
          <a:prstGeom prst="rect">
            <a:avLst/>
          </a:prstGeom>
          <a:noFill/>
        </p:spPr>
        <p:txBody>
          <a:bodyPr wrap="square" rtlCol="0">
            <a:spAutoFit/>
          </a:bodyPr>
          <a:lstStyle/>
          <a:p>
            <a:pPr>
              <a:buFont typeface="Arial" pitchFamily="34" charset="0"/>
              <a:buChar char="•"/>
            </a:pPr>
            <a:r>
              <a:rPr lang="en-US" b="1" dirty="0" smtClean="0">
                <a:solidFill>
                  <a:srgbClr val="870401"/>
                </a:solidFill>
              </a:rPr>
              <a:t>Definition</a:t>
            </a:r>
          </a:p>
          <a:p>
            <a:pPr lvl="1">
              <a:buFont typeface="Arial" pitchFamily="34" charset="0"/>
              <a:buChar char="•"/>
            </a:pPr>
            <a:r>
              <a:rPr lang="en-US" b="1" dirty="0" smtClean="0">
                <a:solidFill>
                  <a:srgbClr val="C06810"/>
                </a:solidFill>
              </a:rPr>
              <a:t>Monoclonal</a:t>
            </a:r>
            <a:r>
              <a:rPr lang="en-US" b="1" dirty="0" smtClean="0">
                <a:solidFill>
                  <a:srgbClr val="870401"/>
                </a:solidFill>
              </a:rPr>
              <a:t> proliferation of plasma cells within bone marrow resulting in multifocal intramedullary lesions</a:t>
            </a:r>
          </a:p>
          <a:p>
            <a:pPr>
              <a:buFont typeface="Arial" pitchFamily="34" charset="0"/>
              <a:buChar char="•"/>
            </a:pPr>
            <a:endParaRPr lang="en-US" b="1" dirty="0" smtClean="0">
              <a:solidFill>
                <a:srgbClr val="870401"/>
              </a:solidFill>
            </a:endParaRPr>
          </a:p>
          <a:p>
            <a:pPr>
              <a:buFont typeface="Arial" pitchFamily="34" charset="0"/>
              <a:buChar char="•"/>
            </a:pPr>
            <a:r>
              <a:rPr lang="en-US" b="1" dirty="0" smtClean="0">
                <a:solidFill>
                  <a:srgbClr val="870401"/>
                </a:solidFill>
              </a:rPr>
              <a:t>Location: </a:t>
            </a:r>
          </a:p>
          <a:p>
            <a:pPr lvl="1">
              <a:buFont typeface="Arial" pitchFamily="34" charset="0"/>
              <a:buChar char="•"/>
            </a:pPr>
            <a:r>
              <a:rPr lang="en-US" b="1" dirty="0" smtClean="0">
                <a:solidFill>
                  <a:srgbClr val="870401"/>
                </a:solidFill>
              </a:rPr>
              <a:t>Intramedullary</a:t>
            </a:r>
          </a:p>
          <a:p>
            <a:pPr lvl="1">
              <a:buFont typeface="Arial" pitchFamily="34" charset="0"/>
              <a:buChar char="•"/>
            </a:pPr>
            <a:r>
              <a:rPr lang="en-US" b="1" dirty="0" smtClean="0">
                <a:solidFill>
                  <a:srgbClr val="870401"/>
                </a:solidFill>
              </a:rPr>
              <a:t>More commonly found in the </a:t>
            </a:r>
            <a:r>
              <a:rPr lang="en-US" b="1" dirty="0" smtClean="0">
                <a:solidFill>
                  <a:srgbClr val="C06810"/>
                </a:solidFill>
              </a:rPr>
              <a:t>axial skeleton</a:t>
            </a:r>
          </a:p>
          <a:p>
            <a:pPr lvl="1">
              <a:buFont typeface="Arial" pitchFamily="34" charset="0"/>
              <a:buChar char="•"/>
            </a:pPr>
            <a:r>
              <a:rPr lang="en-US" b="1" dirty="0" smtClean="0">
                <a:solidFill>
                  <a:srgbClr val="870401"/>
                </a:solidFill>
              </a:rPr>
              <a:t>When the appendicular skeleton may be involved, proximal lesions are more common than distal lesions</a:t>
            </a:r>
          </a:p>
          <a:p>
            <a:pPr>
              <a:buFont typeface="Arial" pitchFamily="34" charset="0"/>
              <a:buChar char="•"/>
            </a:pPr>
            <a:endParaRPr lang="en-US" b="1" dirty="0" smtClean="0">
              <a:solidFill>
                <a:srgbClr val="870401"/>
              </a:solidFill>
            </a:endParaRPr>
          </a:p>
          <a:p>
            <a:pPr>
              <a:buFont typeface="Arial" pitchFamily="34" charset="0"/>
              <a:buChar char="•"/>
            </a:pPr>
            <a:r>
              <a:rPr lang="en-US" b="1" dirty="0" smtClean="0">
                <a:solidFill>
                  <a:srgbClr val="870401"/>
                </a:solidFill>
              </a:rPr>
              <a:t>Demographics</a:t>
            </a:r>
          </a:p>
          <a:p>
            <a:pPr lvl="1">
              <a:buFont typeface="Arial" pitchFamily="34" charset="0"/>
              <a:buChar char="•"/>
            </a:pPr>
            <a:r>
              <a:rPr lang="en-US" b="1" dirty="0" smtClean="0">
                <a:solidFill>
                  <a:srgbClr val="C06810"/>
                </a:solidFill>
              </a:rPr>
              <a:t>M&gt;F</a:t>
            </a:r>
          </a:p>
          <a:p>
            <a:pPr lvl="1">
              <a:buFont typeface="Arial" pitchFamily="34" charset="0"/>
              <a:buChar char="•"/>
            </a:pPr>
            <a:r>
              <a:rPr lang="en-US" b="1" dirty="0" smtClean="0">
                <a:solidFill>
                  <a:srgbClr val="870401"/>
                </a:solidFill>
              </a:rPr>
              <a:t>Wide age range: </a:t>
            </a:r>
            <a:r>
              <a:rPr lang="en-US" b="1" dirty="0" smtClean="0">
                <a:solidFill>
                  <a:srgbClr val="C06810"/>
                </a:solidFill>
              </a:rPr>
              <a:t>mid 40s-80s</a:t>
            </a:r>
          </a:p>
          <a:p>
            <a:pPr>
              <a:buFont typeface="Arial" pitchFamily="34" charset="0"/>
              <a:buChar char="•"/>
            </a:pPr>
            <a:endParaRPr lang="en-US" b="1" dirty="0" smtClean="0">
              <a:solidFill>
                <a:srgbClr val="870401"/>
              </a:solidFill>
            </a:endParaRPr>
          </a:p>
          <a:p>
            <a:pPr>
              <a:buFont typeface="Arial" pitchFamily="34" charset="0"/>
              <a:buChar char="•"/>
            </a:pPr>
            <a:r>
              <a:rPr lang="en-US" b="1" dirty="0" smtClean="0">
                <a:solidFill>
                  <a:srgbClr val="870401"/>
                </a:solidFill>
              </a:rPr>
              <a:t>Presentation</a:t>
            </a:r>
          </a:p>
          <a:p>
            <a:pPr lvl="1">
              <a:buFont typeface="Arial" pitchFamily="34" charset="0"/>
              <a:buChar char="•"/>
            </a:pPr>
            <a:r>
              <a:rPr lang="en-US" b="1" dirty="0" smtClean="0">
                <a:solidFill>
                  <a:srgbClr val="870401"/>
                </a:solidFill>
              </a:rPr>
              <a:t>Painful skeletal  lesion</a:t>
            </a:r>
          </a:p>
          <a:p>
            <a:pPr lvl="1">
              <a:buFont typeface="Arial" pitchFamily="34" charset="0"/>
              <a:buChar char="•"/>
            </a:pPr>
            <a:r>
              <a:rPr lang="en-US" b="1" dirty="0" smtClean="0">
                <a:solidFill>
                  <a:srgbClr val="870401"/>
                </a:solidFill>
              </a:rPr>
              <a:t>Pathologic fracture</a:t>
            </a:r>
          </a:p>
          <a:p>
            <a:pPr lvl="1">
              <a:buFont typeface="Arial" pitchFamily="34" charset="0"/>
              <a:buChar char="•"/>
            </a:pPr>
            <a:r>
              <a:rPr lang="en-US" b="1" dirty="0" smtClean="0">
                <a:solidFill>
                  <a:srgbClr val="870401"/>
                </a:solidFill>
              </a:rPr>
              <a:t>Kidney failure</a:t>
            </a:r>
            <a:endParaRPr lang="en-US" b="1" dirty="0" smtClean="0">
              <a:solidFill>
                <a:srgbClr val="C0681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idx="4294967295"/>
          </p:nvPr>
        </p:nvSpPr>
        <p:spPr>
          <a:xfrm>
            <a:off x="0" y="1600200"/>
            <a:ext cx="8229600" cy="4525963"/>
          </a:xfrm>
        </p:spPr>
        <p:txBody>
          <a:bodyPr/>
          <a:lstStyle/>
          <a:p>
            <a:pPr marL="457200" lvl="1" indent="0">
              <a:buFontTx/>
              <a:buNone/>
              <a:defRPr/>
            </a:pPr>
            <a:endParaRPr lang="en-US" sz="1000" dirty="0" smtClean="0"/>
          </a:p>
          <a:p>
            <a:pPr marL="457200" lvl="1" indent="0">
              <a:buFontTx/>
              <a:buNone/>
              <a:defRPr/>
            </a:pPr>
            <a:endParaRPr lang="en-US" sz="1000" dirty="0"/>
          </a:p>
        </p:txBody>
      </p:sp>
      <p:grpSp>
        <p:nvGrpSpPr>
          <p:cNvPr id="2" name="Group 3"/>
          <p:cNvGrpSpPr>
            <a:grpSpLocks/>
          </p:cNvGrpSpPr>
          <p:nvPr/>
        </p:nvGrpSpPr>
        <p:grpSpPr bwMode="auto">
          <a:xfrm>
            <a:off x="0" y="0"/>
            <a:ext cx="9144000" cy="6858000"/>
            <a:chOff x="0" y="0"/>
            <a:chExt cx="5760" cy="4320"/>
          </a:xfrm>
        </p:grpSpPr>
        <p:sp>
          <p:nvSpPr>
            <p:cNvPr id="65542" name="Rectangle 4"/>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dirty="0"/>
            </a:p>
          </p:txBody>
        </p:sp>
        <p:sp>
          <p:nvSpPr>
            <p:cNvPr id="65543" name="Rectangle 5"/>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dirty="0"/>
            </a:p>
          </p:txBody>
        </p:sp>
      </p:grpSp>
      <p:pic>
        <p:nvPicPr>
          <p:cNvPr id="65541" name="Picture 8" descr="icf_logo4"/>
          <p:cNvPicPr>
            <a:picLocks noChangeAspect="1" noChangeArrowheads="1"/>
          </p:cNvPicPr>
          <p:nvPr/>
        </p:nvPicPr>
        <p:blipFill>
          <a:blip r:embed="rId3" cstate="print"/>
          <a:srcRect/>
          <a:stretch>
            <a:fillRect/>
          </a:stretch>
        </p:blipFill>
        <p:spPr bwMode="auto">
          <a:xfrm>
            <a:off x="5029200" y="5638800"/>
            <a:ext cx="4000500" cy="1104900"/>
          </a:xfrm>
          <a:prstGeom prst="rect">
            <a:avLst/>
          </a:prstGeom>
          <a:noFill/>
          <a:ln w="9525">
            <a:noFill/>
            <a:miter lim="800000"/>
            <a:headEnd/>
            <a:tailEnd/>
          </a:ln>
        </p:spPr>
      </p:pic>
      <p:sp>
        <p:nvSpPr>
          <p:cNvPr id="10" name="TextBox 9"/>
          <p:cNvSpPr txBox="1"/>
          <p:nvPr/>
        </p:nvSpPr>
        <p:spPr>
          <a:xfrm>
            <a:off x="228600" y="685800"/>
            <a:ext cx="8915400" cy="5078313"/>
          </a:xfrm>
          <a:prstGeom prst="rect">
            <a:avLst/>
          </a:prstGeom>
          <a:noFill/>
        </p:spPr>
        <p:txBody>
          <a:bodyPr wrap="square" rtlCol="0">
            <a:spAutoFit/>
          </a:bodyPr>
          <a:lstStyle/>
          <a:p>
            <a:pPr fontAlgn="t">
              <a:buFont typeface="Arial" pitchFamily="34" charset="0"/>
              <a:buChar char="•"/>
            </a:pPr>
            <a:r>
              <a:rPr lang="en-US" b="1" dirty="0" smtClean="0">
                <a:solidFill>
                  <a:srgbClr val="870401"/>
                </a:solidFill>
              </a:rPr>
              <a:t>Radiographic:</a:t>
            </a:r>
          </a:p>
          <a:p>
            <a:pPr lvl="1" fontAlgn="t">
              <a:buFont typeface="Arial" pitchFamily="34" charset="0"/>
              <a:buChar char="•"/>
            </a:pPr>
            <a:r>
              <a:rPr lang="en-US" b="1" dirty="0" smtClean="0">
                <a:solidFill>
                  <a:srgbClr val="C06810"/>
                </a:solidFill>
              </a:rPr>
              <a:t>Lytic</a:t>
            </a:r>
            <a:r>
              <a:rPr lang="en-US" b="1" dirty="0" smtClean="0">
                <a:solidFill>
                  <a:srgbClr val="870401"/>
                </a:solidFill>
              </a:rPr>
              <a:t> lesion with bony destruction</a:t>
            </a:r>
          </a:p>
          <a:p>
            <a:pPr lvl="1" fontAlgn="t">
              <a:buFont typeface="Arial" pitchFamily="34" charset="0"/>
              <a:buChar char="•"/>
            </a:pPr>
            <a:r>
              <a:rPr lang="en-US" b="1" dirty="0" smtClean="0">
                <a:solidFill>
                  <a:srgbClr val="C06810"/>
                </a:solidFill>
              </a:rPr>
              <a:t>No identifiable internal matrix </a:t>
            </a:r>
            <a:r>
              <a:rPr lang="en-US" b="1" dirty="0" smtClean="0">
                <a:solidFill>
                  <a:srgbClr val="870401"/>
                </a:solidFill>
              </a:rPr>
              <a:t>or sclerotic margin</a:t>
            </a:r>
          </a:p>
          <a:p>
            <a:pPr lvl="1" fontAlgn="t">
              <a:buFont typeface="Arial" pitchFamily="34" charset="0"/>
              <a:buChar char="•"/>
            </a:pPr>
            <a:r>
              <a:rPr lang="en-US" b="1" dirty="0" smtClean="0">
                <a:solidFill>
                  <a:srgbClr val="C06810"/>
                </a:solidFill>
              </a:rPr>
              <a:t>Cortical breakthrough </a:t>
            </a:r>
            <a:r>
              <a:rPr lang="en-US" b="1" dirty="0" smtClean="0">
                <a:solidFill>
                  <a:srgbClr val="870401"/>
                </a:solidFill>
              </a:rPr>
              <a:t>frequently present</a:t>
            </a:r>
          </a:p>
          <a:p>
            <a:pPr lvl="1" fontAlgn="t">
              <a:buFont typeface="Arial" pitchFamily="34" charset="0"/>
              <a:buChar char="•"/>
            </a:pPr>
            <a:r>
              <a:rPr lang="en-US" b="1" dirty="0" smtClean="0">
                <a:solidFill>
                  <a:srgbClr val="C06810"/>
                </a:solidFill>
              </a:rPr>
              <a:t>Endosteal scalloping </a:t>
            </a:r>
            <a:r>
              <a:rPr lang="en-US" b="1" dirty="0" smtClean="0">
                <a:solidFill>
                  <a:srgbClr val="870401"/>
                </a:solidFill>
              </a:rPr>
              <a:t>is characteristic but may be more apparent on CT</a:t>
            </a:r>
            <a:endParaRPr lang="en-US" b="1" dirty="0" smtClean="0">
              <a:solidFill>
                <a:srgbClr val="C06810"/>
              </a:solidFill>
            </a:endParaRPr>
          </a:p>
          <a:p>
            <a:pPr fontAlgn="t">
              <a:buFont typeface="Arial" pitchFamily="34" charset="0"/>
              <a:buChar char="•"/>
            </a:pPr>
            <a:r>
              <a:rPr lang="en-US" b="1" dirty="0" smtClean="0">
                <a:solidFill>
                  <a:srgbClr val="870401"/>
                </a:solidFill>
              </a:rPr>
              <a:t>CT</a:t>
            </a:r>
          </a:p>
          <a:p>
            <a:pPr lvl="1" fontAlgn="t">
              <a:buFont typeface="Arial" pitchFamily="34" charset="0"/>
              <a:buChar char="•"/>
            </a:pPr>
            <a:r>
              <a:rPr lang="en-US" b="1" dirty="0" smtClean="0">
                <a:solidFill>
                  <a:srgbClr val="C06810"/>
                </a:solidFill>
              </a:rPr>
              <a:t>Soft tissue mass </a:t>
            </a:r>
            <a:r>
              <a:rPr lang="en-US" b="1" dirty="0" smtClean="0">
                <a:solidFill>
                  <a:srgbClr val="870401"/>
                </a:solidFill>
              </a:rPr>
              <a:t>more conspicuous than on radiograph</a:t>
            </a:r>
          </a:p>
          <a:p>
            <a:pPr lvl="1" fontAlgn="t">
              <a:buFont typeface="Arial" pitchFamily="34" charset="0"/>
              <a:buChar char="•"/>
            </a:pPr>
            <a:r>
              <a:rPr lang="en-US" b="1" dirty="0" smtClean="0">
                <a:solidFill>
                  <a:srgbClr val="C06810"/>
                </a:solidFill>
              </a:rPr>
              <a:t>Lytic</a:t>
            </a:r>
            <a:r>
              <a:rPr lang="en-US" b="1" dirty="0" smtClean="0">
                <a:solidFill>
                  <a:srgbClr val="870401"/>
                </a:solidFill>
              </a:rPr>
              <a:t> lesion within intramedullary bone </a:t>
            </a:r>
          </a:p>
          <a:p>
            <a:pPr lvl="1" fontAlgn="t">
              <a:buFont typeface="Arial" pitchFamily="34" charset="0"/>
              <a:buChar char="•"/>
            </a:pPr>
            <a:r>
              <a:rPr lang="en-US" b="1" dirty="0" smtClean="0">
                <a:solidFill>
                  <a:srgbClr val="C06810"/>
                </a:solidFill>
              </a:rPr>
              <a:t>Endosteal scalloping </a:t>
            </a:r>
            <a:r>
              <a:rPr lang="en-US" b="1" dirty="0" smtClean="0">
                <a:solidFill>
                  <a:srgbClr val="870401"/>
                </a:solidFill>
              </a:rPr>
              <a:t>which is more easily recognized on CT</a:t>
            </a:r>
            <a:endParaRPr lang="en-US" b="1" dirty="0" smtClean="0">
              <a:solidFill>
                <a:srgbClr val="C06810"/>
              </a:solidFill>
            </a:endParaRPr>
          </a:p>
          <a:p>
            <a:pPr lvl="1" fontAlgn="t">
              <a:buFont typeface="Arial" pitchFamily="34" charset="0"/>
              <a:buChar char="•"/>
            </a:pPr>
            <a:r>
              <a:rPr lang="en-US" b="1" dirty="0" smtClean="0">
                <a:solidFill>
                  <a:srgbClr val="C06810"/>
                </a:solidFill>
              </a:rPr>
              <a:t>Cortical breakthrough </a:t>
            </a:r>
            <a:r>
              <a:rPr lang="en-US" b="1" dirty="0" smtClean="0">
                <a:solidFill>
                  <a:srgbClr val="870401"/>
                </a:solidFill>
              </a:rPr>
              <a:t> frequently present</a:t>
            </a:r>
            <a:endParaRPr lang="en-US" b="1" dirty="0" smtClean="0">
              <a:solidFill>
                <a:srgbClr val="C06810"/>
              </a:solidFill>
            </a:endParaRPr>
          </a:p>
          <a:p>
            <a:pPr fontAlgn="t">
              <a:buFont typeface="Arial" pitchFamily="34" charset="0"/>
              <a:buChar char="•"/>
            </a:pPr>
            <a:endParaRPr lang="en-US" b="1" dirty="0" smtClean="0">
              <a:solidFill>
                <a:srgbClr val="870401"/>
              </a:solidFill>
            </a:endParaRPr>
          </a:p>
          <a:p>
            <a:pPr fontAlgn="t">
              <a:buFont typeface="Arial" pitchFamily="34" charset="0"/>
              <a:buChar char="•"/>
            </a:pPr>
            <a:r>
              <a:rPr lang="en-US" b="1" dirty="0" smtClean="0">
                <a:solidFill>
                  <a:srgbClr val="870401"/>
                </a:solidFill>
              </a:rPr>
              <a:t>MR Findings: </a:t>
            </a:r>
          </a:p>
          <a:p>
            <a:pPr lvl="1" fontAlgn="t">
              <a:buFont typeface="Arial" pitchFamily="34" charset="0"/>
              <a:buChar char="•"/>
            </a:pPr>
            <a:r>
              <a:rPr lang="en-US" b="1" dirty="0" smtClean="0">
                <a:solidFill>
                  <a:srgbClr val="870401"/>
                </a:solidFill>
              </a:rPr>
              <a:t>T1WI: </a:t>
            </a:r>
            <a:r>
              <a:rPr lang="en-US" b="1" dirty="0" smtClean="0">
                <a:solidFill>
                  <a:srgbClr val="C06810"/>
                </a:solidFill>
              </a:rPr>
              <a:t>Low </a:t>
            </a:r>
            <a:r>
              <a:rPr lang="en-US" b="1" dirty="0" smtClean="0">
                <a:solidFill>
                  <a:srgbClr val="870401"/>
                </a:solidFill>
              </a:rPr>
              <a:t>signal soft tissue mass within intramedullary bone</a:t>
            </a:r>
          </a:p>
          <a:p>
            <a:pPr lvl="1" fontAlgn="t">
              <a:buFont typeface="Arial" pitchFamily="34" charset="0"/>
              <a:buChar char="•"/>
            </a:pPr>
            <a:r>
              <a:rPr lang="en-US" b="1" dirty="0" smtClean="0">
                <a:solidFill>
                  <a:srgbClr val="870401"/>
                </a:solidFill>
              </a:rPr>
              <a:t>T1WI C+: Soft tissue mass demonstrates </a:t>
            </a:r>
            <a:r>
              <a:rPr lang="en-US" b="1" dirty="0" smtClean="0">
                <a:solidFill>
                  <a:srgbClr val="C06810"/>
                </a:solidFill>
              </a:rPr>
              <a:t>enhancement</a:t>
            </a:r>
          </a:p>
          <a:p>
            <a:pPr lvl="1" fontAlgn="t">
              <a:buFont typeface="Arial" pitchFamily="34" charset="0"/>
              <a:buChar char="•"/>
            </a:pPr>
            <a:r>
              <a:rPr lang="en-US" b="1" dirty="0" smtClean="0">
                <a:solidFill>
                  <a:srgbClr val="870401"/>
                </a:solidFill>
              </a:rPr>
              <a:t>STIR: Increased signal intensity</a:t>
            </a:r>
          </a:p>
          <a:p>
            <a:pPr lvl="1" fontAlgn="t">
              <a:buFont typeface="Arial" pitchFamily="34" charset="0"/>
              <a:buChar char="•"/>
            </a:pPr>
            <a:r>
              <a:rPr lang="en-US" b="1" dirty="0" smtClean="0">
                <a:solidFill>
                  <a:srgbClr val="C06810"/>
                </a:solidFill>
              </a:rPr>
              <a:t>Whole body MR </a:t>
            </a:r>
            <a:r>
              <a:rPr lang="en-US" b="1" dirty="0" smtClean="0">
                <a:solidFill>
                  <a:srgbClr val="870401"/>
                </a:solidFill>
              </a:rPr>
              <a:t>indicated to define extent of disease</a:t>
            </a:r>
          </a:p>
          <a:p>
            <a:pPr lvl="1">
              <a:buFont typeface="Arial" pitchFamily="34" charset="0"/>
              <a:buChar char="•"/>
            </a:pPr>
            <a:endParaRPr lang="en-US" b="1" dirty="0" smtClean="0">
              <a:solidFill>
                <a:srgbClr val="870401"/>
              </a:solidFill>
            </a:endParaRPr>
          </a:p>
          <a:p>
            <a:r>
              <a:rPr lang="en-US" b="1" dirty="0" smtClean="0">
                <a:solidFill>
                  <a:srgbClr val="870401"/>
                </a:solidFill>
              </a:rPr>
              <a:t>	</a:t>
            </a:r>
            <a:endParaRPr lang="en-US" b="1" dirty="0">
              <a:solidFill>
                <a:srgbClr val="870401"/>
              </a:solidFill>
            </a:endParaRPr>
          </a:p>
        </p:txBody>
      </p:sp>
      <p:sp>
        <p:nvSpPr>
          <p:cNvPr id="9" name="Rectangle 7"/>
          <p:cNvSpPr>
            <a:spLocks noChangeArrowheads="1"/>
          </p:cNvSpPr>
          <p:nvPr/>
        </p:nvSpPr>
        <p:spPr bwMode="auto">
          <a:xfrm>
            <a:off x="2514600" y="228600"/>
            <a:ext cx="3886200" cy="533400"/>
          </a:xfrm>
          <a:prstGeom prst="rect">
            <a:avLst/>
          </a:prstGeom>
          <a:noFill/>
          <a:ln w="9525">
            <a:noFill/>
            <a:miter lim="800000"/>
            <a:headEnd/>
            <a:tailEnd/>
          </a:ln>
        </p:spPr>
        <p:txBody>
          <a:bodyPr/>
          <a:lstStyle/>
          <a:p>
            <a:pPr algn="ctr"/>
            <a:r>
              <a:rPr lang="en-US" sz="2000" b="1" dirty="0" smtClean="0"/>
              <a:t>Discussion: Multiple Myeloma</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idx="4294967295"/>
          </p:nvPr>
        </p:nvSpPr>
        <p:spPr>
          <a:xfrm>
            <a:off x="0" y="1600200"/>
            <a:ext cx="8229600" cy="4525963"/>
          </a:xfrm>
        </p:spPr>
        <p:txBody>
          <a:bodyPr/>
          <a:lstStyle/>
          <a:p>
            <a:pPr marL="457200" lvl="1" indent="0">
              <a:buFontTx/>
              <a:buNone/>
              <a:defRPr/>
            </a:pPr>
            <a:endParaRPr lang="en-US" sz="1000" dirty="0" smtClean="0"/>
          </a:p>
          <a:p>
            <a:pPr marL="457200" lvl="1" indent="0">
              <a:buFontTx/>
              <a:buNone/>
              <a:defRPr/>
            </a:pPr>
            <a:endParaRPr lang="en-US" sz="1000" dirty="0"/>
          </a:p>
        </p:txBody>
      </p:sp>
      <p:grpSp>
        <p:nvGrpSpPr>
          <p:cNvPr id="65539" name="Group 3"/>
          <p:cNvGrpSpPr>
            <a:grpSpLocks/>
          </p:cNvGrpSpPr>
          <p:nvPr/>
        </p:nvGrpSpPr>
        <p:grpSpPr bwMode="auto">
          <a:xfrm>
            <a:off x="0" y="0"/>
            <a:ext cx="9144000" cy="6858000"/>
            <a:chOff x="0" y="0"/>
            <a:chExt cx="5760" cy="4320"/>
          </a:xfrm>
        </p:grpSpPr>
        <p:sp>
          <p:nvSpPr>
            <p:cNvPr id="65542" name="Rectangle 4"/>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dirty="0"/>
            </a:p>
          </p:txBody>
        </p:sp>
        <p:sp>
          <p:nvSpPr>
            <p:cNvPr id="65543" name="Rectangle 5"/>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dirty="0"/>
            </a:p>
          </p:txBody>
        </p:sp>
      </p:grpSp>
      <p:sp>
        <p:nvSpPr>
          <p:cNvPr id="65540" name="Rectangle 7"/>
          <p:cNvSpPr>
            <a:spLocks noChangeArrowheads="1"/>
          </p:cNvSpPr>
          <p:nvPr/>
        </p:nvSpPr>
        <p:spPr bwMode="auto">
          <a:xfrm>
            <a:off x="2514600" y="0"/>
            <a:ext cx="3886200" cy="533400"/>
          </a:xfrm>
          <a:prstGeom prst="rect">
            <a:avLst/>
          </a:prstGeom>
          <a:noFill/>
          <a:ln w="9525">
            <a:noFill/>
            <a:miter lim="800000"/>
            <a:headEnd/>
            <a:tailEnd/>
          </a:ln>
        </p:spPr>
        <p:txBody>
          <a:bodyPr/>
          <a:lstStyle/>
          <a:p>
            <a:pPr algn="ctr"/>
            <a:r>
              <a:rPr lang="en-US" sz="2000" b="1" dirty="0" smtClean="0"/>
              <a:t>Discussion: Plasmacytoma</a:t>
            </a:r>
          </a:p>
        </p:txBody>
      </p:sp>
      <p:pic>
        <p:nvPicPr>
          <p:cNvPr id="65541" name="Picture 8" descr="icf_logo4"/>
          <p:cNvPicPr>
            <a:picLocks noChangeAspect="1" noChangeArrowheads="1"/>
          </p:cNvPicPr>
          <p:nvPr/>
        </p:nvPicPr>
        <p:blipFill>
          <a:blip r:embed="rId3" cstate="print"/>
          <a:srcRect/>
          <a:stretch>
            <a:fillRect/>
          </a:stretch>
        </p:blipFill>
        <p:spPr bwMode="auto">
          <a:xfrm>
            <a:off x="5029200" y="5638800"/>
            <a:ext cx="4000500" cy="1104900"/>
          </a:xfrm>
          <a:prstGeom prst="rect">
            <a:avLst/>
          </a:prstGeom>
          <a:noFill/>
          <a:ln w="9525">
            <a:noFill/>
            <a:miter lim="800000"/>
            <a:headEnd/>
            <a:tailEnd/>
          </a:ln>
        </p:spPr>
      </p:pic>
      <p:sp>
        <p:nvSpPr>
          <p:cNvPr id="10" name="TextBox 9"/>
          <p:cNvSpPr txBox="1"/>
          <p:nvPr/>
        </p:nvSpPr>
        <p:spPr>
          <a:xfrm>
            <a:off x="457200" y="381000"/>
            <a:ext cx="8229600" cy="5632311"/>
          </a:xfrm>
          <a:prstGeom prst="rect">
            <a:avLst/>
          </a:prstGeom>
          <a:noFill/>
        </p:spPr>
        <p:txBody>
          <a:bodyPr wrap="square" rtlCol="0">
            <a:spAutoFit/>
          </a:bodyPr>
          <a:lstStyle/>
          <a:p>
            <a:pPr>
              <a:buFont typeface="Arial" pitchFamily="34" charset="0"/>
              <a:buChar char="•"/>
            </a:pPr>
            <a:r>
              <a:rPr lang="en-US" b="1" dirty="0" smtClean="0">
                <a:solidFill>
                  <a:srgbClr val="870401"/>
                </a:solidFill>
              </a:rPr>
              <a:t>Definition</a:t>
            </a:r>
          </a:p>
          <a:p>
            <a:pPr lvl="1">
              <a:buFont typeface="Arial" pitchFamily="34" charset="0"/>
              <a:buChar char="•"/>
            </a:pPr>
            <a:r>
              <a:rPr lang="en-US" b="1" dirty="0" smtClean="0">
                <a:solidFill>
                  <a:srgbClr val="C06810"/>
                </a:solidFill>
              </a:rPr>
              <a:t>Monoclonal</a:t>
            </a:r>
            <a:r>
              <a:rPr lang="en-US" b="1" dirty="0" smtClean="0">
                <a:solidFill>
                  <a:srgbClr val="870401"/>
                </a:solidFill>
              </a:rPr>
              <a:t> proliferation of plasma cells</a:t>
            </a:r>
          </a:p>
          <a:p>
            <a:pPr lvl="1">
              <a:buFont typeface="Arial" pitchFamily="34" charset="0"/>
              <a:buChar char="•"/>
            </a:pPr>
            <a:r>
              <a:rPr lang="en-US" b="1" dirty="0" smtClean="0">
                <a:solidFill>
                  <a:srgbClr val="870401"/>
                </a:solidFill>
              </a:rPr>
              <a:t>Occurs in the absence of multiple myeloma, however, multiple myeloma may develop following </a:t>
            </a:r>
            <a:r>
              <a:rPr lang="en-US" b="1" dirty="0" err="1" smtClean="0">
                <a:solidFill>
                  <a:srgbClr val="870401"/>
                </a:solidFill>
              </a:rPr>
              <a:t>plasmacytoma</a:t>
            </a:r>
            <a:endParaRPr lang="en-US" b="1" dirty="0" smtClean="0">
              <a:solidFill>
                <a:srgbClr val="870401"/>
              </a:solidFill>
            </a:endParaRPr>
          </a:p>
          <a:p>
            <a:pPr lvl="1">
              <a:buFont typeface="Arial" pitchFamily="34" charset="0"/>
              <a:buChar char="•"/>
            </a:pPr>
            <a:r>
              <a:rPr lang="en-US" b="1" dirty="0" smtClean="0">
                <a:solidFill>
                  <a:srgbClr val="870401"/>
                </a:solidFill>
              </a:rPr>
              <a:t>Intramedullary (solitary bone plasmacytoma) or extramedullary (extramedullary plasmacytoma)</a:t>
            </a:r>
          </a:p>
          <a:p>
            <a:pPr>
              <a:buFont typeface="Arial" pitchFamily="34" charset="0"/>
              <a:buChar char="•"/>
            </a:pPr>
            <a:endParaRPr lang="en-US" b="1" dirty="0" smtClean="0">
              <a:solidFill>
                <a:srgbClr val="870401"/>
              </a:solidFill>
            </a:endParaRPr>
          </a:p>
          <a:p>
            <a:pPr>
              <a:buFont typeface="Arial" pitchFamily="34" charset="0"/>
              <a:buChar char="•"/>
            </a:pPr>
            <a:r>
              <a:rPr lang="en-US" b="1" dirty="0" smtClean="0">
                <a:solidFill>
                  <a:srgbClr val="870401"/>
                </a:solidFill>
              </a:rPr>
              <a:t>Location: </a:t>
            </a:r>
          </a:p>
          <a:p>
            <a:pPr lvl="1">
              <a:buFont typeface="Arial" pitchFamily="34" charset="0"/>
              <a:buChar char="•"/>
            </a:pPr>
            <a:r>
              <a:rPr lang="en-US" b="1" dirty="0" smtClean="0">
                <a:solidFill>
                  <a:srgbClr val="870401"/>
                </a:solidFill>
              </a:rPr>
              <a:t>Solitary bone plasmacytoma: </a:t>
            </a:r>
          </a:p>
          <a:p>
            <a:pPr lvl="2">
              <a:buFont typeface="Arial" pitchFamily="34" charset="0"/>
              <a:buChar char="•"/>
            </a:pPr>
            <a:r>
              <a:rPr lang="en-US" b="1" dirty="0" smtClean="0">
                <a:solidFill>
                  <a:srgbClr val="870401"/>
                </a:solidFill>
              </a:rPr>
              <a:t>Most common sites </a:t>
            </a:r>
            <a:r>
              <a:rPr lang="en-US" b="1" dirty="0" smtClean="0">
                <a:solidFill>
                  <a:srgbClr val="C06810"/>
                </a:solidFill>
              </a:rPr>
              <a:t>pelvis and spine</a:t>
            </a:r>
          </a:p>
          <a:p>
            <a:pPr lvl="2">
              <a:buFont typeface="Arial" pitchFamily="34" charset="0"/>
              <a:buChar char="•"/>
            </a:pPr>
            <a:r>
              <a:rPr lang="en-US" b="1" dirty="0" smtClean="0">
                <a:solidFill>
                  <a:srgbClr val="870401"/>
                </a:solidFill>
              </a:rPr>
              <a:t>Skull, proximal humerus, proximal femur</a:t>
            </a:r>
          </a:p>
          <a:p>
            <a:pPr lvl="1">
              <a:buFont typeface="Arial" pitchFamily="34" charset="0"/>
              <a:buChar char="•"/>
            </a:pPr>
            <a:r>
              <a:rPr lang="en-US" b="1" dirty="0" smtClean="0">
                <a:solidFill>
                  <a:srgbClr val="870401"/>
                </a:solidFill>
              </a:rPr>
              <a:t>Extramedullary plasmacytoma: </a:t>
            </a:r>
          </a:p>
          <a:p>
            <a:pPr lvl="2">
              <a:buFont typeface="Arial" pitchFamily="34" charset="0"/>
              <a:buChar char="•"/>
            </a:pPr>
            <a:r>
              <a:rPr lang="en-US" b="1" dirty="0" smtClean="0">
                <a:solidFill>
                  <a:srgbClr val="870401"/>
                </a:solidFill>
              </a:rPr>
              <a:t>most commonly in the </a:t>
            </a:r>
            <a:r>
              <a:rPr lang="en-US" b="1" dirty="0" smtClean="0">
                <a:solidFill>
                  <a:srgbClr val="C06810"/>
                </a:solidFill>
              </a:rPr>
              <a:t>upper aerodigestive tract </a:t>
            </a:r>
            <a:r>
              <a:rPr lang="en-US" b="1" dirty="0" smtClean="0">
                <a:solidFill>
                  <a:srgbClr val="870401"/>
                </a:solidFill>
              </a:rPr>
              <a:t>with predilection for </a:t>
            </a:r>
            <a:r>
              <a:rPr lang="en-US" b="1" dirty="0" smtClean="0">
                <a:solidFill>
                  <a:srgbClr val="C06810"/>
                </a:solidFill>
              </a:rPr>
              <a:t>head and neck </a:t>
            </a:r>
            <a:r>
              <a:rPr lang="en-US" b="1" dirty="0" smtClean="0">
                <a:solidFill>
                  <a:srgbClr val="870401"/>
                </a:solidFill>
              </a:rPr>
              <a:t>(approximately 80%) </a:t>
            </a:r>
          </a:p>
          <a:p>
            <a:pPr lvl="2">
              <a:buFont typeface="Arial" pitchFamily="34" charset="0"/>
              <a:buChar char="•"/>
            </a:pPr>
            <a:r>
              <a:rPr lang="en-US" b="1" dirty="0" smtClean="0">
                <a:solidFill>
                  <a:srgbClr val="870401"/>
                </a:solidFill>
              </a:rPr>
              <a:t>upper digestive tract (approximately 17%) </a:t>
            </a:r>
          </a:p>
          <a:p>
            <a:pPr lvl="2">
              <a:buFont typeface="Arial" pitchFamily="34" charset="0"/>
              <a:buChar char="•"/>
            </a:pPr>
            <a:r>
              <a:rPr lang="en-US" b="1" dirty="0" smtClean="0">
                <a:solidFill>
                  <a:srgbClr val="870401"/>
                </a:solidFill>
              </a:rPr>
              <a:t>urogenital tract, skin, lung and breast</a:t>
            </a:r>
          </a:p>
          <a:p>
            <a:pPr lvl="1" fontAlgn="t">
              <a:buFont typeface="Arial" pitchFamily="34" charset="0"/>
              <a:buChar char="•"/>
            </a:pPr>
            <a:r>
              <a:rPr lang="en-US" b="1" dirty="0" smtClean="0">
                <a:solidFill>
                  <a:srgbClr val="870401"/>
                </a:solidFill>
              </a:rPr>
              <a:t>Extramedullary plasmacytoma with known multiple myeloma</a:t>
            </a:r>
          </a:p>
          <a:p>
            <a:pPr lvl="2" fontAlgn="t">
              <a:buFont typeface="Arial" pitchFamily="34" charset="0"/>
              <a:buChar char="•"/>
            </a:pPr>
            <a:r>
              <a:rPr lang="en-US" b="1" dirty="0" smtClean="0">
                <a:solidFill>
                  <a:srgbClr val="870401"/>
                </a:solidFill>
              </a:rPr>
              <a:t>75-85% occur in </a:t>
            </a:r>
            <a:r>
              <a:rPr lang="en-US" b="1" dirty="0" smtClean="0">
                <a:solidFill>
                  <a:srgbClr val="C06810"/>
                </a:solidFill>
              </a:rPr>
              <a:t>soft tissues adjacent to axial skeleton</a:t>
            </a:r>
          </a:p>
          <a:p>
            <a:pPr lvl="2" fontAlgn="t">
              <a:buFont typeface="Arial" pitchFamily="34" charset="0"/>
              <a:buChar char="•"/>
            </a:pPr>
            <a:r>
              <a:rPr lang="en-US" b="1" dirty="0" smtClean="0">
                <a:solidFill>
                  <a:srgbClr val="870401"/>
                </a:solidFill>
              </a:rPr>
              <a:t>LN and spleen; rarely CNS and lung</a:t>
            </a:r>
          </a:p>
          <a:p>
            <a:r>
              <a:rPr lang="en-US" b="1" dirty="0" smtClean="0">
                <a:solidFill>
                  <a:srgbClr val="870401"/>
                </a:solidFill>
              </a:rPr>
              <a:t>	</a:t>
            </a:r>
            <a:endParaRPr lang="en-US" b="1" dirty="0">
              <a:solidFill>
                <a:srgbClr val="87040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idx="4294967295"/>
          </p:nvPr>
        </p:nvSpPr>
        <p:spPr>
          <a:xfrm>
            <a:off x="0" y="1600200"/>
            <a:ext cx="8229600" cy="4525963"/>
          </a:xfrm>
        </p:spPr>
        <p:txBody>
          <a:bodyPr/>
          <a:lstStyle/>
          <a:p>
            <a:pPr marL="457200" lvl="1" indent="0">
              <a:buFontTx/>
              <a:buNone/>
              <a:defRPr/>
            </a:pPr>
            <a:endParaRPr lang="en-US" sz="1000" dirty="0" smtClean="0"/>
          </a:p>
          <a:p>
            <a:pPr marL="457200" lvl="1" indent="0">
              <a:buFontTx/>
              <a:buNone/>
              <a:defRPr/>
            </a:pPr>
            <a:endParaRPr lang="en-US" sz="1000" dirty="0"/>
          </a:p>
        </p:txBody>
      </p:sp>
      <p:grpSp>
        <p:nvGrpSpPr>
          <p:cNvPr id="2" name="Group 3"/>
          <p:cNvGrpSpPr>
            <a:grpSpLocks/>
          </p:cNvGrpSpPr>
          <p:nvPr/>
        </p:nvGrpSpPr>
        <p:grpSpPr bwMode="auto">
          <a:xfrm>
            <a:off x="0" y="0"/>
            <a:ext cx="9144000" cy="6858000"/>
            <a:chOff x="0" y="0"/>
            <a:chExt cx="5760" cy="4320"/>
          </a:xfrm>
        </p:grpSpPr>
        <p:sp>
          <p:nvSpPr>
            <p:cNvPr id="65542" name="Rectangle 4"/>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dirty="0"/>
            </a:p>
          </p:txBody>
        </p:sp>
        <p:sp>
          <p:nvSpPr>
            <p:cNvPr id="65543" name="Rectangle 5"/>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dirty="0"/>
            </a:p>
          </p:txBody>
        </p:sp>
      </p:grpSp>
      <p:pic>
        <p:nvPicPr>
          <p:cNvPr id="65541" name="Picture 8" descr="icf_logo4"/>
          <p:cNvPicPr>
            <a:picLocks noChangeAspect="1" noChangeArrowheads="1"/>
          </p:cNvPicPr>
          <p:nvPr/>
        </p:nvPicPr>
        <p:blipFill>
          <a:blip r:embed="rId3" cstate="print"/>
          <a:srcRect/>
          <a:stretch>
            <a:fillRect/>
          </a:stretch>
        </p:blipFill>
        <p:spPr bwMode="auto">
          <a:xfrm>
            <a:off x="5029200" y="5638800"/>
            <a:ext cx="4000500" cy="1104900"/>
          </a:xfrm>
          <a:prstGeom prst="rect">
            <a:avLst/>
          </a:prstGeom>
          <a:noFill/>
          <a:ln w="9525">
            <a:noFill/>
            <a:miter lim="800000"/>
            <a:headEnd/>
            <a:tailEnd/>
          </a:ln>
        </p:spPr>
      </p:pic>
      <p:sp>
        <p:nvSpPr>
          <p:cNvPr id="10" name="TextBox 9"/>
          <p:cNvSpPr txBox="1"/>
          <p:nvPr/>
        </p:nvSpPr>
        <p:spPr>
          <a:xfrm>
            <a:off x="457200" y="914400"/>
            <a:ext cx="8229600" cy="4247317"/>
          </a:xfrm>
          <a:prstGeom prst="rect">
            <a:avLst/>
          </a:prstGeom>
          <a:noFill/>
        </p:spPr>
        <p:txBody>
          <a:bodyPr wrap="square" rtlCol="0">
            <a:spAutoFit/>
          </a:bodyPr>
          <a:lstStyle/>
          <a:p>
            <a:pPr>
              <a:buFont typeface="Arial" pitchFamily="34" charset="0"/>
              <a:buChar char="•"/>
            </a:pPr>
            <a:r>
              <a:rPr lang="en-US" b="1" dirty="0" smtClean="0">
                <a:solidFill>
                  <a:srgbClr val="870401"/>
                </a:solidFill>
              </a:rPr>
              <a:t>Demographics</a:t>
            </a:r>
          </a:p>
          <a:p>
            <a:pPr lvl="1">
              <a:buFont typeface="Arial" pitchFamily="34" charset="0"/>
              <a:buChar char="•"/>
            </a:pPr>
            <a:r>
              <a:rPr lang="en-US" b="1" dirty="0" smtClean="0">
                <a:solidFill>
                  <a:srgbClr val="C06810"/>
                </a:solidFill>
              </a:rPr>
              <a:t>M&gt;F</a:t>
            </a:r>
          </a:p>
          <a:p>
            <a:pPr lvl="1">
              <a:buFont typeface="Arial" pitchFamily="34" charset="0"/>
              <a:buChar char="•"/>
            </a:pPr>
            <a:r>
              <a:rPr lang="en-US" b="1" dirty="0" smtClean="0">
                <a:solidFill>
                  <a:srgbClr val="870401"/>
                </a:solidFill>
              </a:rPr>
              <a:t>Solitary bone plasmacytoma: </a:t>
            </a:r>
            <a:r>
              <a:rPr lang="en-US" b="1" dirty="0" smtClean="0">
                <a:solidFill>
                  <a:srgbClr val="C06810"/>
                </a:solidFill>
              </a:rPr>
              <a:t>50-54 yrs</a:t>
            </a:r>
          </a:p>
          <a:p>
            <a:pPr lvl="1">
              <a:buFont typeface="Arial" pitchFamily="34" charset="0"/>
              <a:buChar char="•"/>
            </a:pPr>
            <a:r>
              <a:rPr lang="en-US" b="1" dirty="0" smtClean="0">
                <a:solidFill>
                  <a:srgbClr val="870401"/>
                </a:solidFill>
              </a:rPr>
              <a:t>Extramedullary plasmacytoma: </a:t>
            </a:r>
            <a:r>
              <a:rPr lang="en-US" b="1" dirty="0" smtClean="0">
                <a:solidFill>
                  <a:srgbClr val="C06810"/>
                </a:solidFill>
              </a:rPr>
              <a:t>51-70 yrs</a:t>
            </a:r>
          </a:p>
          <a:p>
            <a:pPr>
              <a:buFont typeface="Arial" pitchFamily="34" charset="0"/>
              <a:buChar char="•"/>
            </a:pPr>
            <a:endParaRPr lang="en-US" b="1" dirty="0" smtClean="0">
              <a:solidFill>
                <a:srgbClr val="870401"/>
              </a:solidFill>
            </a:endParaRPr>
          </a:p>
          <a:p>
            <a:pPr>
              <a:buFont typeface="Arial" pitchFamily="34" charset="0"/>
              <a:buChar char="•"/>
            </a:pPr>
            <a:r>
              <a:rPr lang="en-US" b="1" dirty="0" smtClean="0">
                <a:solidFill>
                  <a:srgbClr val="870401"/>
                </a:solidFill>
              </a:rPr>
              <a:t>Presentation</a:t>
            </a:r>
          </a:p>
          <a:p>
            <a:pPr lvl="1">
              <a:buFont typeface="Arial" pitchFamily="34" charset="0"/>
              <a:buChar char="•"/>
            </a:pPr>
            <a:r>
              <a:rPr lang="en-US" b="1" dirty="0" smtClean="0">
                <a:solidFill>
                  <a:srgbClr val="870401"/>
                </a:solidFill>
              </a:rPr>
              <a:t>Solitary bone plasmacytoma: pain, cord compression if present in spine</a:t>
            </a:r>
          </a:p>
          <a:p>
            <a:pPr lvl="1">
              <a:buFont typeface="Arial" pitchFamily="34" charset="0"/>
              <a:buChar char="•"/>
            </a:pPr>
            <a:r>
              <a:rPr lang="en-US" b="1" dirty="0" smtClean="0">
                <a:solidFill>
                  <a:srgbClr val="870401"/>
                </a:solidFill>
              </a:rPr>
              <a:t>Extramedullary plasmacytoma: signs/symptoms of bleeding and/or obstruction of upper aerodigestive tract (epistaxis, nasal obstruction, hemoptysis, soar throat)</a:t>
            </a:r>
          </a:p>
          <a:p>
            <a:pPr lvl="1">
              <a:buFont typeface="Arial" pitchFamily="34" charset="0"/>
              <a:buChar char="•"/>
            </a:pPr>
            <a:r>
              <a:rPr lang="en-US" b="1" dirty="0" smtClean="0">
                <a:solidFill>
                  <a:srgbClr val="870401"/>
                </a:solidFill>
              </a:rPr>
              <a:t>Extramedullary plasmacytoma with known multiple myeloma: fever, </a:t>
            </a:r>
            <a:r>
              <a:rPr lang="en-US" b="1" dirty="0" smtClean="0">
                <a:solidFill>
                  <a:srgbClr val="C06810"/>
                </a:solidFill>
              </a:rPr>
              <a:t>symptoms of infection; elevated LDH, decreased serum paraprotein, pancytopenia</a:t>
            </a:r>
          </a:p>
          <a:p>
            <a:r>
              <a:rPr lang="en-US" b="1" dirty="0" smtClean="0">
                <a:solidFill>
                  <a:srgbClr val="870401"/>
                </a:solidFill>
              </a:rPr>
              <a:t>	</a:t>
            </a:r>
            <a:endParaRPr lang="en-US" b="1" dirty="0">
              <a:solidFill>
                <a:srgbClr val="870401"/>
              </a:solidFill>
            </a:endParaRPr>
          </a:p>
        </p:txBody>
      </p:sp>
      <p:sp>
        <p:nvSpPr>
          <p:cNvPr id="11" name="Rectangle 7"/>
          <p:cNvSpPr>
            <a:spLocks noChangeArrowheads="1"/>
          </p:cNvSpPr>
          <p:nvPr/>
        </p:nvSpPr>
        <p:spPr bwMode="auto">
          <a:xfrm>
            <a:off x="2590800" y="228600"/>
            <a:ext cx="3886200" cy="533400"/>
          </a:xfrm>
          <a:prstGeom prst="rect">
            <a:avLst/>
          </a:prstGeom>
          <a:noFill/>
          <a:ln w="9525">
            <a:noFill/>
            <a:miter lim="800000"/>
            <a:headEnd/>
            <a:tailEnd/>
          </a:ln>
        </p:spPr>
        <p:txBody>
          <a:bodyPr/>
          <a:lstStyle/>
          <a:p>
            <a:pPr algn="ctr"/>
            <a:r>
              <a:rPr lang="en-US" sz="2000" b="1" dirty="0" smtClean="0"/>
              <a:t>Discussion: Plasmacytoma</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idx="4294967295"/>
          </p:nvPr>
        </p:nvSpPr>
        <p:spPr>
          <a:xfrm>
            <a:off x="0" y="1600200"/>
            <a:ext cx="8229600" cy="4525963"/>
          </a:xfrm>
        </p:spPr>
        <p:txBody>
          <a:bodyPr/>
          <a:lstStyle/>
          <a:p>
            <a:pPr marL="457200" lvl="1" indent="0">
              <a:buFontTx/>
              <a:buNone/>
              <a:defRPr/>
            </a:pPr>
            <a:endParaRPr lang="en-US" sz="1000" dirty="0" smtClean="0"/>
          </a:p>
          <a:p>
            <a:pPr marL="457200" lvl="1" indent="0">
              <a:buFontTx/>
              <a:buNone/>
              <a:defRPr/>
            </a:pPr>
            <a:endParaRPr lang="en-US" sz="1000" dirty="0"/>
          </a:p>
        </p:txBody>
      </p:sp>
      <p:grpSp>
        <p:nvGrpSpPr>
          <p:cNvPr id="2" name="Group 3"/>
          <p:cNvGrpSpPr>
            <a:grpSpLocks/>
          </p:cNvGrpSpPr>
          <p:nvPr/>
        </p:nvGrpSpPr>
        <p:grpSpPr bwMode="auto">
          <a:xfrm>
            <a:off x="0" y="0"/>
            <a:ext cx="9144000" cy="6858000"/>
            <a:chOff x="0" y="0"/>
            <a:chExt cx="5760" cy="4320"/>
          </a:xfrm>
        </p:grpSpPr>
        <p:sp>
          <p:nvSpPr>
            <p:cNvPr id="65542" name="Rectangle 4"/>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dirty="0"/>
            </a:p>
          </p:txBody>
        </p:sp>
        <p:sp>
          <p:nvSpPr>
            <p:cNvPr id="65543" name="Rectangle 5"/>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dirty="0"/>
            </a:p>
          </p:txBody>
        </p:sp>
      </p:grpSp>
      <p:pic>
        <p:nvPicPr>
          <p:cNvPr id="65541" name="Picture 8" descr="icf_logo4"/>
          <p:cNvPicPr>
            <a:picLocks noChangeAspect="1" noChangeArrowheads="1"/>
          </p:cNvPicPr>
          <p:nvPr/>
        </p:nvPicPr>
        <p:blipFill>
          <a:blip r:embed="rId3" cstate="print"/>
          <a:srcRect/>
          <a:stretch>
            <a:fillRect/>
          </a:stretch>
        </p:blipFill>
        <p:spPr bwMode="auto">
          <a:xfrm>
            <a:off x="5029200" y="5638800"/>
            <a:ext cx="4000500" cy="1104900"/>
          </a:xfrm>
          <a:prstGeom prst="rect">
            <a:avLst/>
          </a:prstGeom>
          <a:noFill/>
          <a:ln w="9525">
            <a:noFill/>
            <a:miter lim="800000"/>
            <a:headEnd/>
            <a:tailEnd/>
          </a:ln>
        </p:spPr>
      </p:pic>
      <p:sp>
        <p:nvSpPr>
          <p:cNvPr id="10" name="TextBox 9"/>
          <p:cNvSpPr txBox="1"/>
          <p:nvPr/>
        </p:nvSpPr>
        <p:spPr>
          <a:xfrm>
            <a:off x="228600" y="381000"/>
            <a:ext cx="8915400" cy="6186309"/>
          </a:xfrm>
          <a:prstGeom prst="rect">
            <a:avLst/>
          </a:prstGeom>
          <a:noFill/>
        </p:spPr>
        <p:txBody>
          <a:bodyPr wrap="square" rtlCol="0">
            <a:spAutoFit/>
          </a:bodyPr>
          <a:lstStyle/>
          <a:p>
            <a:pPr>
              <a:buFont typeface="Arial" pitchFamily="34" charset="0"/>
              <a:buChar char="•"/>
            </a:pPr>
            <a:r>
              <a:rPr lang="en-US" b="1" dirty="0" smtClean="0">
                <a:solidFill>
                  <a:srgbClr val="870401"/>
                </a:solidFill>
              </a:rPr>
              <a:t>Presentation</a:t>
            </a:r>
          </a:p>
          <a:p>
            <a:pPr lvl="1">
              <a:buFont typeface="Arial" pitchFamily="34" charset="0"/>
              <a:buChar char="•"/>
            </a:pPr>
            <a:r>
              <a:rPr lang="en-US" b="1" dirty="0" smtClean="0">
                <a:solidFill>
                  <a:srgbClr val="870401"/>
                </a:solidFill>
              </a:rPr>
              <a:t>Solitary bone plasmacytoma: pain, cord compression if present in spine</a:t>
            </a:r>
          </a:p>
          <a:p>
            <a:pPr lvl="1">
              <a:buFont typeface="Arial" pitchFamily="34" charset="0"/>
              <a:buChar char="•"/>
            </a:pPr>
            <a:r>
              <a:rPr lang="en-US" b="1" dirty="0" smtClean="0">
                <a:solidFill>
                  <a:srgbClr val="870401"/>
                </a:solidFill>
              </a:rPr>
              <a:t>Extramedullary plasmacytoma: signs/symptoms of bleeding and/or obstruction of upper aerodigestive tract (epistaxis, nasal obstruction, hemoptysis, soar throat)</a:t>
            </a:r>
          </a:p>
          <a:p>
            <a:pPr lvl="1">
              <a:buFont typeface="Arial" pitchFamily="34" charset="0"/>
              <a:buChar char="•"/>
            </a:pPr>
            <a:r>
              <a:rPr lang="en-US" b="1" dirty="0" smtClean="0">
                <a:solidFill>
                  <a:srgbClr val="870401"/>
                </a:solidFill>
              </a:rPr>
              <a:t>Extramedullary plasmacytoma with known multiple myeloma: fever, symptoms of infection</a:t>
            </a:r>
          </a:p>
          <a:p>
            <a:pPr>
              <a:buFont typeface="Arial" pitchFamily="34" charset="0"/>
              <a:buChar char="•"/>
            </a:pPr>
            <a:endParaRPr lang="en-US" b="1" dirty="0" smtClean="0">
              <a:solidFill>
                <a:srgbClr val="870401"/>
              </a:solidFill>
            </a:endParaRPr>
          </a:p>
          <a:p>
            <a:pPr>
              <a:buFont typeface="Arial" pitchFamily="34" charset="0"/>
              <a:buChar char="•"/>
            </a:pPr>
            <a:r>
              <a:rPr lang="en-US" b="1" dirty="0" smtClean="0">
                <a:solidFill>
                  <a:srgbClr val="870401"/>
                </a:solidFill>
              </a:rPr>
              <a:t>Clinical course</a:t>
            </a:r>
          </a:p>
          <a:p>
            <a:pPr lvl="1">
              <a:buFont typeface="Arial" pitchFamily="34" charset="0"/>
              <a:buChar char="•"/>
            </a:pPr>
            <a:r>
              <a:rPr lang="en-US" b="1" dirty="0" smtClean="0">
                <a:solidFill>
                  <a:srgbClr val="870401"/>
                </a:solidFill>
              </a:rPr>
              <a:t>Solitary bone plasmacytoma: frequently progress to </a:t>
            </a:r>
            <a:r>
              <a:rPr lang="en-US" b="1" dirty="0" smtClean="0">
                <a:solidFill>
                  <a:srgbClr val="C06810"/>
                </a:solidFill>
              </a:rPr>
              <a:t>multiple myeloma within 2-4 years</a:t>
            </a:r>
          </a:p>
          <a:p>
            <a:pPr lvl="1">
              <a:buFont typeface="Arial" pitchFamily="34" charset="0"/>
              <a:buChar char="•"/>
            </a:pPr>
            <a:r>
              <a:rPr lang="en-US" b="1" dirty="0" smtClean="0">
                <a:solidFill>
                  <a:srgbClr val="870401"/>
                </a:solidFill>
              </a:rPr>
              <a:t>Extramedullary plasmacytoma: </a:t>
            </a:r>
            <a:r>
              <a:rPr lang="en-US" b="1" dirty="0" smtClean="0">
                <a:solidFill>
                  <a:srgbClr val="C06810"/>
                </a:solidFill>
              </a:rPr>
              <a:t>70% </a:t>
            </a:r>
            <a:r>
              <a:rPr lang="en-US" b="1" u="sng" dirty="0" smtClean="0">
                <a:solidFill>
                  <a:srgbClr val="C06810"/>
                </a:solidFill>
              </a:rPr>
              <a:t>do not</a:t>
            </a:r>
            <a:r>
              <a:rPr lang="en-US" b="1" dirty="0" smtClean="0">
                <a:solidFill>
                  <a:srgbClr val="C06810"/>
                </a:solidFill>
              </a:rPr>
              <a:t> progress </a:t>
            </a:r>
            <a:r>
              <a:rPr lang="en-US" b="1" dirty="0" smtClean="0">
                <a:solidFill>
                  <a:srgbClr val="870401"/>
                </a:solidFill>
              </a:rPr>
              <a:t>to multiple myeloma, 1/3 will have local recurrence</a:t>
            </a:r>
          </a:p>
          <a:p>
            <a:pPr lvl="1">
              <a:buFont typeface="Arial" pitchFamily="34" charset="0"/>
              <a:buChar char="•"/>
            </a:pPr>
            <a:r>
              <a:rPr lang="en-US" b="1" dirty="0" smtClean="0">
                <a:solidFill>
                  <a:srgbClr val="870401"/>
                </a:solidFill>
              </a:rPr>
              <a:t>Extramedullary plasmacytoma with known multiple myeloma:</a:t>
            </a:r>
          </a:p>
          <a:p>
            <a:pPr lvl="2">
              <a:buFont typeface="Arial" pitchFamily="34" charset="0"/>
              <a:buChar char="•"/>
            </a:pPr>
            <a:r>
              <a:rPr lang="en-US" b="1" dirty="0" smtClean="0">
                <a:solidFill>
                  <a:srgbClr val="870401"/>
                </a:solidFill>
              </a:rPr>
              <a:t>10-15% of patients diagnosed with multiple myeloma demonstrate extramedullary plasmacytoma at diagnosis</a:t>
            </a:r>
          </a:p>
          <a:p>
            <a:pPr lvl="2">
              <a:buFont typeface="Arial" pitchFamily="34" charset="0"/>
              <a:buChar char="•"/>
            </a:pPr>
            <a:r>
              <a:rPr lang="en-US" b="1" dirty="0" smtClean="0">
                <a:solidFill>
                  <a:srgbClr val="870401"/>
                </a:solidFill>
              </a:rPr>
              <a:t>5-10% of patients with multiple myeloma without extramedullary plasmacytoma at time of diagnosis will develop extramedullary plasmacytoma following treatment </a:t>
            </a:r>
          </a:p>
          <a:p>
            <a:pPr lvl="2">
              <a:buFont typeface="Arial" pitchFamily="34" charset="0"/>
              <a:buChar char="•"/>
            </a:pPr>
            <a:r>
              <a:rPr lang="en-US" b="1" dirty="0" smtClean="0">
                <a:solidFill>
                  <a:srgbClr val="C06810"/>
                </a:solidFill>
              </a:rPr>
              <a:t>Poor prognosis</a:t>
            </a:r>
          </a:p>
          <a:p>
            <a:pPr lvl="2">
              <a:buFont typeface="Arial" pitchFamily="34" charset="0"/>
              <a:buChar char="•"/>
            </a:pPr>
            <a:endParaRPr lang="en-US" b="1" dirty="0" smtClean="0">
              <a:solidFill>
                <a:srgbClr val="870401"/>
              </a:solidFill>
            </a:endParaRPr>
          </a:p>
          <a:p>
            <a:r>
              <a:rPr lang="en-US" b="1" dirty="0" smtClean="0">
                <a:solidFill>
                  <a:srgbClr val="870401"/>
                </a:solidFill>
              </a:rPr>
              <a:t>	</a:t>
            </a:r>
            <a:endParaRPr lang="en-US" b="1" dirty="0">
              <a:solidFill>
                <a:srgbClr val="870401"/>
              </a:solidFill>
            </a:endParaRPr>
          </a:p>
        </p:txBody>
      </p:sp>
      <p:sp>
        <p:nvSpPr>
          <p:cNvPr id="9" name="Rectangle 7"/>
          <p:cNvSpPr>
            <a:spLocks noChangeArrowheads="1"/>
          </p:cNvSpPr>
          <p:nvPr/>
        </p:nvSpPr>
        <p:spPr bwMode="auto">
          <a:xfrm>
            <a:off x="2514600" y="0"/>
            <a:ext cx="3886200" cy="533400"/>
          </a:xfrm>
          <a:prstGeom prst="rect">
            <a:avLst/>
          </a:prstGeom>
          <a:noFill/>
          <a:ln w="9525">
            <a:noFill/>
            <a:miter lim="800000"/>
            <a:headEnd/>
            <a:tailEnd/>
          </a:ln>
        </p:spPr>
        <p:txBody>
          <a:bodyPr/>
          <a:lstStyle/>
          <a:p>
            <a:pPr algn="ctr"/>
            <a:r>
              <a:rPr lang="en-US" sz="2000" b="1" dirty="0" smtClean="0"/>
              <a:t>Discussion: Plasmacytoma</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idx="4294967295"/>
          </p:nvPr>
        </p:nvSpPr>
        <p:spPr>
          <a:xfrm>
            <a:off x="0" y="1600200"/>
            <a:ext cx="8229600" cy="4525963"/>
          </a:xfrm>
        </p:spPr>
        <p:txBody>
          <a:bodyPr/>
          <a:lstStyle/>
          <a:p>
            <a:pPr marL="457200" lvl="1" indent="0">
              <a:buFontTx/>
              <a:buNone/>
              <a:defRPr/>
            </a:pPr>
            <a:endParaRPr lang="en-US" sz="1000" dirty="0" smtClean="0"/>
          </a:p>
          <a:p>
            <a:pPr marL="457200" lvl="1" indent="0">
              <a:buFontTx/>
              <a:buNone/>
              <a:defRPr/>
            </a:pPr>
            <a:endParaRPr lang="en-US" sz="1000" dirty="0"/>
          </a:p>
        </p:txBody>
      </p:sp>
      <p:grpSp>
        <p:nvGrpSpPr>
          <p:cNvPr id="2" name="Group 3"/>
          <p:cNvGrpSpPr>
            <a:grpSpLocks/>
          </p:cNvGrpSpPr>
          <p:nvPr/>
        </p:nvGrpSpPr>
        <p:grpSpPr bwMode="auto">
          <a:xfrm>
            <a:off x="0" y="0"/>
            <a:ext cx="9144000" cy="6858000"/>
            <a:chOff x="0" y="0"/>
            <a:chExt cx="5760" cy="4320"/>
          </a:xfrm>
        </p:grpSpPr>
        <p:sp>
          <p:nvSpPr>
            <p:cNvPr id="65542" name="Rectangle 4"/>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dirty="0"/>
            </a:p>
          </p:txBody>
        </p:sp>
        <p:sp>
          <p:nvSpPr>
            <p:cNvPr id="65543" name="Rectangle 5"/>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dirty="0"/>
            </a:p>
          </p:txBody>
        </p:sp>
      </p:grpSp>
      <p:pic>
        <p:nvPicPr>
          <p:cNvPr id="65541" name="Picture 8" descr="icf_logo4"/>
          <p:cNvPicPr>
            <a:picLocks noChangeAspect="1" noChangeArrowheads="1"/>
          </p:cNvPicPr>
          <p:nvPr/>
        </p:nvPicPr>
        <p:blipFill>
          <a:blip r:embed="rId3" cstate="print"/>
          <a:srcRect/>
          <a:stretch>
            <a:fillRect/>
          </a:stretch>
        </p:blipFill>
        <p:spPr bwMode="auto">
          <a:xfrm>
            <a:off x="5029200" y="5638800"/>
            <a:ext cx="4000500" cy="1104900"/>
          </a:xfrm>
          <a:prstGeom prst="rect">
            <a:avLst/>
          </a:prstGeom>
          <a:noFill/>
          <a:ln w="9525">
            <a:noFill/>
            <a:miter lim="800000"/>
            <a:headEnd/>
            <a:tailEnd/>
          </a:ln>
        </p:spPr>
      </p:pic>
      <p:sp>
        <p:nvSpPr>
          <p:cNvPr id="10" name="TextBox 9"/>
          <p:cNvSpPr txBox="1"/>
          <p:nvPr/>
        </p:nvSpPr>
        <p:spPr>
          <a:xfrm>
            <a:off x="228600" y="685800"/>
            <a:ext cx="8915400" cy="5632311"/>
          </a:xfrm>
          <a:prstGeom prst="rect">
            <a:avLst/>
          </a:prstGeom>
          <a:noFill/>
        </p:spPr>
        <p:txBody>
          <a:bodyPr wrap="square" rtlCol="0">
            <a:spAutoFit/>
          </a:bodyPr>
          <a:lstStyle/>
          <a:p>
            <a:pPr fontAlgn="t">
              <a:buFont typeface="Arial" pitchFamily="34" charset="0"/>
              <a:buChar char="•"/>
            </a:pPr>
            <a:r>
              <a:rPr lang="en-US" b="1" dirty="0" smtClean="0">
                <a:solidFill>
                  <a:srgbClr val="870401"/>
                </a:solidFill>
              </a:rPr>
              <a:t>Radiographic:</a:t>
            </a:r>
          </a:p>
          <a:p>
            <a:pPr lvl="1" fontAlgn="t">
              <a:buFont typeface="Arial" pitchFamily="34" charset="0"/>
              <a:buChar char="•"/>
            </a:pPr>
            <a:r>
              <a:rPr lang="en-US" b="1" dirty="0" smtClean="0">
                <a:solidFill>
                  <a:srgbClr val="870401"/>
                </a:solidFill>
              </a:rPr>
              <a:t>Solitary bone plasmacytoma </a:t>
            </a:r>
          </a:p>
          <a:p>
            <a:pPr lvl="2" fontAlgn="t">
              <a:buFont typeface="Arial" pitchFamily="34" charset="0"/>
              <a:buChar char="•"/>
            </a:pPr>
            <a:r>
              <a:rPr lang="en-US" b="1" dirty="0" smtClean="0">
                <a:solidFill>
                  <a:srgbClr val="C06810"/>
                </a:solidFill>
              </a:rPr>
              <a:t>Lytic</a:t>
            </a:r>
            <a:r>
              <a:rPr lang="en-US" b="1" dirty="0" smtClean="0">
                <a:solidFill>
                  <a:srgbClr val="870401"/>
                </a:solidFill>
              </a:rPr>
              <a:t> </a:t>
            </a:r>
          </a:p>
          <a:p>
            <a:pPr lvl="2" fontAlgn="t">
              <a:buFont typeface="Arial" pitchFamily="34" charset="0"/>
              <a:buChar char="•"/>
            </a:pPr>
            <a:r>
              <a:rPr lang="en-US" b="1" dirty="0" smtClean="0">
                <a:solidFill>
                  <a:srgbClr val="C06810"/>
                </a:solidFill>
              </a:rPr>
              <a:t>No identifiable matrix</a:t>
            </a:r>
          </a:p>
          <a:p>
            <a:pPr lvl="2" fontAlgn="t">
              <a:buFont typeface="Arial" pitchFamily="34" charset="0"/>
              <a:buChar char="•"/>
            </a:pPr>
            <a:r>
              <a:rPr lang="en-US" b="1" dirty="0" smtClean="0">
                <a:solidFill>
                  <a:srgbClr val="870401"/>
                </a:solidFill>
              </a:rPr>
              <a:t>May demonstrate multiseptated/loculated appearance</a:t>
            </a:r>
          </a:p>
          <a:p>
            <a:pPr lvl="2" fontAlgn="t">
              <a:buFont typeface="Arial" pitchFamily="34" charset="0"/>
              <a:buChar char="•"/>
            </a:pPr>
            <a:r>
              <a:rPr lang="en-US" b="1" dirty="0" smtClean="0">
                <a:solidFill>
                  <a:srgbClr val="C06810"/>
                </a:solidFill>
              </a:rPr>
              <a:t>Cortical break</a:t>
            </a:r>
          </a:p>
          <a:p>
            <a:pPr fontAlgn="t">
              <a:buFont typeface="Arial" pitchFamily="34" charset="0"/>
              <a:buChar char="•"/>
            </a:pPr>
            <a:r>
              <a:rPr lang="en-US" b="1" dirty="0" smtClean="0">
                <a:solidFill>
                  <a:srgbClr val="870401"/>
                </a:solidFill>
              </a:rPr>
              <a:t>CT:</a:t>
            </a:r>
          </a:p>
          <a:p>
            <a:pPr lvl="1" fontAlgn="t">
              <a:buFont typeface="Arial" pitchFamily="34" charset="0"/>
              <a:buChar char="•"/>
            </a:pPr>
            <a:r>
              <a:rPr lang="en-US" b="1" dirty="0" smtClean="0">
                <a:solidFill>
                  <a:srgbClr val="870401"/>
                </a:solidFill>
              </a:rPr>
              <a:t>Solitary bone plasmacytoma</a:t>
            </a:r>
          </a:p>
          <a:p>
            <a:pPr lvl="2" fontAlgn="t">
              <a:buFont typeface="Arial" pitchFamily="34" charset="0"/>
              <a:buChar char="•"/>
            </a:pPr>
            <a:r>
              <a:rPr lang="en-US" b="1" dirty="0" smtClean="0">
                <a:solidFill>
                  <a:srgbClr val="C06810"/>
                </a:solidFill>
              </a:rPr>
              <a:t>Lytic lesion </a:t>
            </a:r>
            <a:r>
              <a:rPr lang="en-US" b="1" dirty="0" smtClean="0">
                <a:solidFill>
                  <a:srgbClr val="870401"/>
                </a:solidFill>
              </a:rPr>
              <a:t>with </a:t>
            </a:r>
            <a:r>
              <a:rPr lang="en-US" b="1" dirty="0" smtClean="0">
                <a:solidFill>
                  <a:srgbClr val="C06810"/>
                </a:solidFill>
              </a:rPr>
              <a:t>cortical break </a:t>
            </a:r>
            <a:r>
              <a:rPr lang="en-US" b="1" dirty="0" smtClean="0">
                <a:solidFill>
                  <a:srgbClr val="870401"/>
                </a:solidFill>
              </a:rPr>
              <a:t>and </a:t>
            </a:r>
            <a:r>
              <a:rPr lang="en-US" b="1" dirty="0" smtClean="0">
                <a:solidFill>
                  <a:srgbClr val="C06810"/>
                </a:solidFill>
              </a:rPr>
              <a:t>no identifiable matrix</a:t>
            </a:r>
          </a:p>
          <a:p>
            <a:pPr lvl="2" fontAlgn="t">
              <a:buFont typeface="Arial" pitchFamily="34" charset="0"/>
              <a:buChar char="•"/>
            </a:pPr>
            <a:r>
              <a:rPr lang="en-US" b="1" dirty="0" smtClean="0">
                <a:solidFill>
                  <a:srgbClr val="C06810"/>
                </a:solidFill>
              </a:rPr>
              <a:t>Enhancing</a:t>
            </a:r>
            <a:r>
              <a:rPr lang="en-US" b="1" dirty="0" smtClean="0">
                <a:solidFill>
                  <a:srgbClr val="870401"/>
                </a:solidFill>
              </a:rPr>
              <a:t> </a:t>
            </a:r>
            <a:r>
              <a:rPr lang="en-US" b="1" dirty="0" smtClean="0">
                <a:solidFill>
                  <a:srgbClr val="C06810"/>
                </a:solidFill>
              </a:rPr>
              <a:t>soft tissue mass</a:t>
            </a:r>
          </a:p>
          <a:p>
            <a:pPr lvl="1" fontAlgn="t">
              <a:buFont typeface="Arial" pitchFamily="34" charset="0"/>
              <a:buChar char="•"/>
            </a:pPr>
            <a:r>
              <a:rPr lang="en-US" b="1" dirty="0" smtClean="0">
                <a:solidFill>
                  <a:srgbClr val="870401"/>
                </a:solidFill>
              </a:rPr>
              <a:t>Extramedullary plasmacytoma: </a:t>
            </a:r>
          </a:p>
          <a:p>
            <a:pPr lvl="2" fontAlgn="t">
              <a:buFont typeface="Arial" pitchFamily="34" charset="0"/>
              <a:buChar char="•"/>
            </a:pPr>
            <a:r>
              <a:rPr lang="en-US" b="1" dirty="0" smtClean="0">
                <a:solidFill>
                  <a:srgbClr val="C06810"/>
                </a:solidFill>
              </a:rPr>
              <a:t>Enhancing soft tissue mass</a:t>
            </a:r>
            <a:r>
              <a:rPr lang="en-US" b="1" dirty="0" smtClean="0">
                <a:solidFill>
                  <a:srgbClr val="870401"/>
                </a:solidFill>
              </a:rPr>
              <a:t>, most often in </a:t>
            </a:r>
            <a:r>
              <a:rPr lang="en-US" b="1" dirty="0" smtClean="0">
                <a:solidFill>
                  <a:srgbClr val="C06810"/>
                </a:solidFill>
              </a:rPr>
              <a:t>head/neck</a:t>
            </a:r>
          </a:p>
          <a:p>
            <a:pPr fontAlgn="t">
              <a:buFont typeface="Arial" pitchFamily="34" charset="0"/>
              <a:buChar char="•"/>
            </a:pPr>
            <a:r>
              <a:rPr lang="en-US" b="1" dirty="0" smtClean="0">
                <a:solidFill>
                  <a:srgbClr val="870401"/>
                </a:solidFill>
              </a:rPr>
              <a:t>MR Findings: solitary bone plasmacytoma and extramedullary plasmacytoma:</a:t>
            </a:r>
          </a:p>
          <a:p>
            <a:pPr lvl="1" fontAlgn="t">
              <a:buFont typeface="Arial" pitchFamily="34" charset="0"/>
              <a:buChar char="•"/>
            </a:pPr>
            <a:r>
              <a:rPr lang="en-US" b="1" dirty="0" smtClean="0">
                <a:solidFill>
                  <a:srgbClr val="870401"/>
                </a:solidFill>
              </a:rPr>
              <a:t>T1WI: </a:t>
            </a:r>
            <a:r>
              <a:rPr lang="en-US" b="1" dirty="0" smtClean="0">
                <a:solidFill>
                  <a:srgbClr val="C06810"/>
                </a:solidFill>
              </a:rPr>
              <a:t>Low </a:t>
            </a:r>
            <a:r>
              <a:rPr lang="en-US" b="1" dirty="0" smtClean="0">
                <a:solidFill>
                  <a:srgbClr val="870401"/>
                </a:solidFill>
              </a:rPr>
              <a:t>signal soft tissue mass</a:t>
            </a:r>
          </a:p>
          <a:p>
            <a:pPr lvl="1" fontAlgn="t">
              <a:buFont typeface="Arial" pitchFamily="34" charset="0"/>
              <a:buChar char="•"/>
            </a:pPr>
            <a:r>
              <a:rPr lang="en-US" b="1" dirty="0" smtClean="0">
                <a:solidFill>
                  <a:srgbClr val="870401"/>
                </a:solidFill>
              </a:rPr>
              <a:t>T1WI C+: Soft tissue mass demonstrates </a:t>
            </a:r>
            <a:r>
              <a:rPr lang="en-US" b="1" dirty="0" smtClean="0">
                <a:solidFill>
                  <a:srgbClr val="C06810"/>
                </a:solidFill>
              </a:rPr>
              <a:t>enhancement</a:t>
            </a:r>
          </a:p>
          <a:p>
            <a:pPr lvl="1" fontAlgn="t">
              <a:buFont typeface="Arial" pitchFamily="34" charset="0"/>
              <a:buChar char="•"/>
            </a:pPr>
            <a:r>
              <a:rPr lang="en-US" b="1" dirty="0" smtClean="0">
                <a:solidFill>
                  <a:srgbClr val="870401"/>
                </a:solidFill>
              </a:rPr>
              <a:t>T2: </a:t>
            </a:r>
            <a:r>
              <a:rPr lang="en-US" b="1" dirty="0" smtClean="0">
                <a:solidFill>
                  <a:srgbClr val="C06810"/>
                </a:solidFill>
              </a:rPr>
              <a:t>Intermediate</a:t>
            </a:r>
            <a:r>
              <a:rPr lang="en-US" b="1" dirty="0" smtClean="0">
                <a:solidFill>
                  <a:srgbClr val="870401"/>
                </a:solidFill>
              </a:rPr>
              <a:t> signal soft tissue mass</a:t>
            </a:r>
          </a:p>
          <a:p>
            <a:pPr lvl="1" fontAlgn="t">
              <a:buFont typeface="Arial" pitchFamily="34" charset="0"/>
              <a:buChar char="•"/>
            </a:pPr>
            <a:r>
              <a:rPr lang="en-US" b="1" dirty="0" smtClean="0">
                <a:solidFill>
                  <a:srgbClr val="C06810"/>
                </a:solidFill>
              </a:rPr>
              <a:t>Whole body MR </a:t>
            </a:r>
            <a:r>
              <a:rPr lang="en-US" b="1" dirty="0" smtClean="0">
                <a:solidFill>
                  <a:srgbClr val="870401"/>
                </a:solidFill>
              </a:rPr>
              <a:t>indicated to define extent of disease and to rule out multiple myeloma</a:t>
            </a:r>
          </a:p>
          <a:p>
            <a:pPr lvl="1">
              <a:buFont typeface="Arial" pitchFamily="34" charset="0"/>
              <a:buChar char="•"/>
            </a:pPr>
            <a:endParaRPr lang="en-US" b="1" dirty="0" smtClean="0">
              <a:solidFill>
                <a:srgbClr val="870401"/>
              </a:solidFill>
            </a:endParaRPr>
          </a:p>
          <a:p>
            <a:r>
              <a:rPr lang="en-US" b="1" dirty="0" smtClean="0">
                <a:solidFill>
                  <a:srgbClr val="870401"/>
                </a:solidFill>
              </a:rPr>
              <a:t>	</a:t>
            </a:r>
            <a:endParaRPr lang="en-US" b="1" dirty="0">
              <a:solidFill>
                <a:srgbClr val="870401"/>
              </a:solidFill>
            </a:endParaRPr>
          </a:p>
        </p:txBody>
      </p:sp>
      <p:sp>
        <p:nvSpPr>
          <p:cNvPr id="9" name="Rectangle 7"/>
          <p:cNvSpPr>
            <a:spLocks noChangeArrowheads="1"/>
          </p:cNvSpPr>
          <p:nvPr/>
        </p:nvSpPr>
        <p:spPr bwMode="auto">
          <a:xfrm>
            <a:off x="2514600" y="228600"/>
            <a:ext cx="3886200" cy="533400"/>
          </a:xfrm>
          <a:prstGeom prst="rect">
            <a:avLst/>
          </a:prstGeom>
          <a:noFill/>
          <a:ln w="9525">
            <a:noFill/>
            <a:miter lim="800000"/>
            <a:headEnd/>
            <a:tailEnd/>
          </a:ln>
        </p:spPr>
        <p:txBody>
          <a:bodyPr/>
          <a:lstStyle/>
          <a:p>
            <a:pPr algn="ctr"/>
            <a:r>
              <a:rPr lang="en-US" sz="2000" b="1" dirty="0" smtClean="0"/>
              <a:t>Discussion: Plasmacytoma</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idx="4294967295"/>
          </p:nvPr>
        </p:nvSpPr>
        <p:spPr>
          <a:xfrm>
            <a:off x="0" y="1600200"/>
            <a:ext cx="8229600" cy="4525963"/>
          </a:xfrm>
        </p:spPr>
        <p:txBody>
          <a:bodyPr/>
          <a:lstStyle/>
          <a:p>
            <a:pPr marL="457200" lvl="1" indent="0">
              <a:buFontTx/>
              <a:buNone/>
              <a:defRPr/>
            </a:pPr>
            <a:endParaRPr lang="en-US" sz="1000" dirty="0" smtClean="0"/>
          </a:p>
          <a:p>
            <a:pPr marL="457200" lvl="1" indent="0">
              <a:buFontTx/>
              <a:buNone/>
              <a:defRPr/>
            </a:pPr>
            <a:endParaRPr lang="en-US" sz="1000" dirty="0"/>
          </a:p>
        </p:txBody>
      </p:sp>
      <p:grpSp>
        <p:nvGrpSpPr>
          <p:cNvPr id="2" name="Group 3"/>
          <p:cNvGrpSpPr>
            <a:grpSpLocks/>
          </p:cNvGrpSpPr>
          <p:nvPr/>
        </p:nvGrpSpPr>
        <p:grpSpPr bwMode="auto">
          <a:xfrm>
            <a:off x="0" y="0"/>
            <a:ext cx="9144000" cy="6858000"/>
            <a:chOff x="0" y="0"/>
            <a:chExt cx="5760" cy="4320"/>
          </a:xfrm>
        </p:grpSpPr>
        <p:sp>
          <p:nvSpPr>
            <p:cNvPr id="65542" name="Rectangle 4"/>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dirty="0"/>
            </a:p>
          </p:txBody>
        </p:sp>
        <p:sp>
          <p:nvSpPr>
            <p:cNvPr id="65543" name="Rectangle 5"/>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dirty="0"/>
            </a:p>
          </p:txBody>
        </p:sp>
      </p:grpSp>
      <p:sp>
        <p:nvSpPr>
          <p:cNvPr id="65540" name="Rectangle 7"/>
          <p:cNvSpPr>
            <a:spLocks noChangeArrowheads="1"/>
          </p:cNvSpPr>
          <p:nvPr/>
        </p:nvSpPr>
        <p:spPr bwMode="auto">
          <a:xfrm>
            <a:off x="1981200" y="152400"/>
            <a:ext cx="4648200" cy="457200"/>
          </a:xfrm>
          <a:prstGeom prst="rect">
            <a:avLst/>
          </a:prstGeom>
          <a:noFill/>
          <a:ln w="9525">
            <a:noFill/>
            <a:miter lim="800000"/>
            <a:headEnd/>
            <a:tailEnd/>
          </a:ln>
        </p:spPr>
        <p:txBody>
          <a:bodyPr/>
          <a:lstStyle/>
          <a:p>
            <a:pPr algn="ctr"/>
            <a:r>
              <a:rPr lang="en-US" sz="2000" b="1" dirty="0" smtClean="0"/>
              <a:t>Discussion: Lymphoma</a:t>
            </a:r>
            <a:endParaRPr lang="en-US" sz="2000" b="1" dirty="0"/>
          </a:p>
        </p:txBody>
      </p:sp>
      <p:pic>
        <p:nvPicPr>
          <p:cNvPr id="65541" name="Picture 8" descr="icf_logo4"/>
          <p:cNvPicPr>
            <a:picLocks noChangeAspect="1" noChangeArrowheads="1"/>
          </p:cNvPicPr>
          <p:nvPr/>
        </p:nvPicPr>
        <p:blipFill>
          <a:blip r:embed="rId3" cstate="print"/>
          <a:srcRect/>
          <a:stretch>
            <a:fillRect/>
          </a:stretch>
        </p:blipFill>
        <p:spPr bwMode="auto">
          <a:xfrm>
            <a:off x="5029200" y="5638800"/>
            <a:ext cx="4000500" cy="1104900"/>
          </a:xfrm>
          <a:prstGeom prst="rect">
            <a:avLst/>
          </a:prstGeom>
          <a:noFill/>
          <a:ln w="9525">
            <a:noFill/>
            <a:miter lim="800000"/>
            <a:headEnd/>
            <a:tailEnd/>
          </a:ln>
        </p:spPr>
      </p:pic>
      <p:sp>
        <p:nvSpPr>
          <p:cNvPr id="10" name="TextBox 9"/>
          <p:cNvSpPr txBox="1"/>
          <p:nvPr/>
        </p:nvSpPr>
        <p:spPr>
          <a:xfrm>
            <a:off x="152400" y="914400"/>
            <a:ext cx="8763000" cy="5324535"/>
          </a:xfrm>
          <a:prstGeom prst="rect">
            <a:avLst/>
          </a:prstGeom>
          <a:noFill/>
        </p:spPr>
        <p:txBody>
          <a:bodyPr wrap="square" rtlCol="0">
            <a:spAutoFit/>
          </a:bodyPr>
          <a:lstStyle/>
          <a:p>
            <a:pPr fontAlgn="t">
              <a:buFont typeface="Arial" pitchFamily="34" charset="0"/>
              <a:buChar char="•"/>
            </a:pPr>
            <a:r>
              <a:rPr lang="en-US" sz="1600" b="1" dirty="0" smtClean="0">
                <a:solidFill>
                  <a:srgbClr val="870401"/>
                </a:solidFill>
              </a:rPr>
              <a:t>Definition:</a:t>
            </a:r>
          </a:p>
          <a:p>
            <a:pPr lvl="1" fontAlgn="t">
              <a:buFont typeface="Arial" pitchFamily="34" charset="0"/>
              <a:buChar char="•"/>
            </a:pPr>
            <a:r>
              <a:rPr lang="en-US" sz="1600" b="1" dirty="0" smtClean="0">
                <a:solidFill>
                  <a:srgbClr val="870401"/>
                </a:solidFill>
              </a:rPr>
              <a:t>Primary:</a:t>
            </a:r>
          </a:p>
          <a:p>
            <a:pPr lvl="2" fontAlgn="t">
              <a:buFont typeface="Arial" pitchFamily="34" charset="0"/>
              <a:buChar char="•"/>
            </a:pPr>
            <a:r>
              <a:rPr lang="en-US" sz="1600" b="1" dirty="0" smtClean="0">
                <a:solidFill>
                  <a:srgbClr val="870401"/>
                </a:solidFill>
              </a:rPr>
              <a:t>Single bone lesion +/- involvement of regional lymph nodes</a:t>
            </a:r>
          </a:p>
          <a:p>
            <a:pPr lvl="2" fontAlgn="t">
              <a:buFont typeface="Arial" pitchFamily="34" charset="0"/>
              <a:buChar char="•"/>
            </a:pPr>
            <a:r>
              <a:rPr lang="en-US" sz="1600" b="1" dirty="0" smtClean="0">
                <a:solidFill>
                  <a:srgbClr val="870401"/>
                </a:solidFill>
              </a:rPr>
              <a:t>Multiple bony lesions without lymph node involvement</a:t>
            </a:r>
          </a:p>
          <a:p>
            <a:pPr lvl="1" fontAlgn="t">
              <a:buFont typeface="Arial" pitchFamily="34" charset="0"/>
              <a:buChar char="•"/>
            </a:pPr>
            <a:r>
              <a:rPr lang="en-US" sz="1600" b="1" dirty="0" smtClean="0">
                <a:solidFill>
                  <a:srgbClr val="870401"/>
                </a:solidFill>
              </a:rPr>
              <a:t>Secondary:</a:t>
            </a:r>
          </a:p>
          <a:p>
            <a:pPr lvl="2" fontAlgn="t">
              <a:buFont typeface="Arial" pitchFamily="34" charset="0"/>
              <a:buChar char="•"/>
            </a:pPr>
            <a:r>
              <a:rPr lang="en-US" sz="1600" b="1" dirty="0" smtClean="0">
                <a:solidFill>
                  <a:srgbClr val="870401"/>
                </a:solidFill>
              </a:rPr>
              <a:t>Secondary involvement of bone from adjacent soft tissue lymphoma</a:t>
            </a:r>
          </a:p>
          <a:p>
            <a:pPr lvl="2" fontAlgn="t">
              <a:buFont typeface="Arial" pitchFamily="34" charset="0"/>
              <a:buChar char="•"/>
            </a:pPr>
            <a:r>
              <a:rPr lang="en-US" sz="1600" b="1" dirty="0" smtClean="0">
                <a:solidFill>
                  <a:srgbClr val="870401"/>
                </a:solidFill>
              </a:rPr>
              <a:t>Multiple regional/visceral lymph nodes positive for lymphoma with initial presentation for bony lesion</a:t>
            </a:r>
          </a:p>
          <a:p>
            <a:pPr fontAlgn="t">
              <a:buFont typeface="Arial" pitchFamily="34" charset="0"/>
              <a:buChar char="•"/>
            </a:pPr>
            <a:r>
              <a:rPr lang="en-US" sz="1600" b="1" dirty="0" smtClean="0">
                <a:solidFill>
                  <a:srgbClr val="870401"/>
                </a:solidFill>
              </a:rPr>
              <a:t>Location: </a:t>
            </a:r>
            <a:r>
              <a:rPr lang="en-US" sz="1600" b="1" dirty="0" smtClean="0">
                <a:solidFill>
                  <a:srgbClr val="C06810"/>
                </a:solidFill>
              </a:rPr>
              <a:t>long bones, flat bones</a:t>
            </a:r>
          </a:p>
          <a:p>
            <a:pPr fontAlgn="t">
              <a:buFont typeface="Arial" pitchFamily="34" charset="0"/>
              <a:buChar char="•"/>
            </a:pPr>
            <a:r>
              <a:rPr lang="en-US" sz="1600" b="1" dirty="0" smtClean="0">
                <a:solidFill>
                  <a:srgbClr val="870401"/>
                </a:solidFill>
              </a:rPr>
              <a:t>Demographics: </a:t>
            </a:r>
          </a:p>
          <a:p>
            <a:pPr lvl="1" fontAlgn="t">
              <a:buFont typeface="Arial" pitchFamily="34" charset="0"/>
              <a:buChar char="•"/>
            </a:pPr>
            <a:r>
              <a:rPr lang="en-US" sz="1600" b="1" dirty="0" smtClean="0">
                <a:solidFill>
                  <a:srgbClr val="870401"/>
                </a:solidFill>
              </a:rPr>
              <a:t>wide age distribution with peak incidence </a:t>
            </a:r>
            <a:r>
              <a:rPr lang="en-US" sz="1600" b="1" dirty="0" smtClean="0">
                <a:solidFill>
                  <a:srgbClr val="C06810"/>
                </a:solidFill>
              </a:rPr>
              <a:t>50s-60s </a:t>
            </a:r>
            <a:endParaRPr lang="en-US" sz="1600" b="1" dirty="0" smtClean="0">
              <a:solidFill>
                <a:srgbClr val="870401"/>
              </a:solidFill>
            </a:endParaRPr>
          </a:p>
          <a:p>
            <a:pPr lvl="1" fontAlgn="t">
              <a:buFont typeface="Arial" pitchFamily="34" charset="0"/>
              <a:buChar char="•"/>
            </a:pPr>
            <a:r>
              <a:rPr lang="en-US" sz="1600" b="1" dirty="0" smtClean="0">
                <a:solidFill>
                  <a:srgbClr val="870401"/>
                </a:solidFill>
              </a:rPr>
              <a:t> </a:t>
            </a:r>
            <a:r>
              <a:rPr lang="en-US" sz="1600" b="1" dirty="0" smtClean="0">
                <a:solidFill>
                  <a:srgbClr val="C06810"/>
                </a:solidFill>
              </a:rPr>
              <a:t>M&gt;F</a:t>
            </a:r>
          </a:p>
          <a:p>
            <a:pPr fontAlgn="t">
              <a:buFont typeface="Arial" pitchFamily="34" charset="0"/>
              <a:buChar char="•"/>
            </a:pPr>
            <a:r>
              <a:rPr lang="en-US" sz="1600" b="1" dirty="0" smtClean="0">
                <a:solidFill>
                  <a:srgbClr val="870401"/>
                </a:solidFill>
              </a:rPr>
              <a:t>Clinical Presentation:</a:t>
            </a:r>
          </a:p>
          <a:p>
            <a:pPr lvl="1" fontAlgn="t">
              <a:buFont typeface="Arial" pitchFamily="34" charset="0"/>
              <a:buChar char="•"/>
            </a:pPr>
            <a:r>
              <a:rPr lang="en-US" sz="1600" b="1" dirty="0" smtClean="0">
                <a:solidFill>
                  <a:srgbClr val="870401"/>
                </a:solidFill>
              </a:rPr>
              <a:t>most common presenting symptom is </a:t>
            </a:r>
            <a:r>
              <a:rPr lang="en-US" sz="1600" b="1" dirty="0" smtClean="0">
                <a:solidFill>
                  <a:srgbClr val="C06810"/>
                </a:solidFill>
              </a:rPr>
              <a:t>bone pain</a:t>
            </a:r>
          </a:p>
          <a:p>
            <a:pPr lvl="1" fontAlgn="t">
              <a:buFont typeface="Arial" pitchFamily="34" charset="0"/>
              <a:buChar char="•"/>
            </a:pPr>
            <a:r>
              <a:rPr lang="en-US" sz="1600" b="1" dirty="0" smtClean="0">
                <a:solidFill>
                  <a:srgbClr val="870401"/>
                </a:solidFill>
              </a:rPr>
              <a:t>rarely </a:t>
            </a:r>
            <a:r>
              <a:rPr lang="en-US" sz="1600" b="1" dirty="0" smtClean="0">
                <a:solidFill>
                  <a:srgbClr val="C06810"/>
                </a:solidFill>
              </a:rPr>
              <a:t>hypercalcemia</a:t>
            </a:r>
            <a:r>
              <a:rPr lang="en-US" sz="1600" b="1" dirty="0" smtClean="0">
                <a:solidFill>
                  <a:srgbClr val="870401"/>
                </a:solidFill>
              </a:rPr>
              <a:t> or </a:t>
            </a:r>
            <a:r>
              <a:rPr lang="en-US" sz="1600" b="1" dirty="0" smtClean="0">
                <a:solidFill>
                  <a:srgbClr val="C06810"/>
                </a:solidFill>
              </a:rPr>
              <a:t>B symptoms </a:t>
            </a:r>
            <a:r>
              <a:rPr lang="en-US" sz="1600" b="1" dirty="0" smtClean="0">
                <a:solidFill>
                  <a:srgbClr val="870401"/>
                </a:solidFill>
              </a:rPr>
              <a:t>(fever, night sweats)</a:t>
            </a:r>
          </a:p>
          <a:p>
            <a:pPr fontAlgn="t">
              <a:buFont typeface="Arial" pitchFamily="34" charset="0"/>
              <a:buChar char="•"/>
            </a:pPr>
            <a:r>
              <a:rPr lang="en-US" sz="1600" b="1" dirty="0" smtClean="0">
                <a:solidFill>
                  <a:srgbClr val="870401"/>
                </a:solidFill>
              </a:rPr>
              <a:t>Clinical course/prognosis</a:t>
            </a:r>
          </a:p>
          <a:p>
            <a:pPr lvl="1" fontAlgn="t">
              <a:buFont typeface="Arial" pitchFamily="34" charset="0"/>
              <a:buChar char="•"/>
            </a:pPr>
            <a:r>
              <a:rPr lang="en-US" sz="1600" b="1" dirty="0" smtClean="0">
                <a:solidFill>
                  <a:srgbClr val="870401"/>
                </a:solidFill>
              </a:rPr>
              <a:t>Overall excellent prognosis with overall 5 year survival reported up to 90%</a:t>
            </a:r>
          </a:p>
          <a:p>
            <a:pPr lvl="1" fontAlgn="t">
              <a:buFont typeface="Arial" pitchFamily="34" charset="0"/>
              <a:buChar char="•"/>
            </a:pPr>
            <a:r>
              <a:rPr lang="en-US" sz="1600" b="1" dirty="0" smtClean="0">
                <a:solidFill>
                  <a:srgbClr val="870401"/>
                </a:solidFill>
              </a:rPr>
              <a:t>Progression free survival at 5 years in approximately 45 % patients</a:t>
            </a:r>
          </a:p>
          <a:p>
            <a:pPr fontAlgn="t">
              <a:buFont typeface="Arial" pitchFamily="34" charset="0"/>
              <a:buChar char="•"/>
            </a:pPr>
            <a:endParaRPr lang="en-US" sz="1600" b="1" dirty="0" smtClean="0">
              <a:solidFill>
                <a:srgbClr val="870401"/>
              </a:solidFill>
            </a:endParaRPr>
          </a:p>
          <a:p>
            <a:pPr fontAlgn="t">
              <a:buFont typeface="Arial" pitchFamily="34" charset="0"/>
              <a:buChar char="•"/>
            </a:pPr>
            <a:endParaRPr lang="en-US" b="1" dirty="0" smtClean="0">
              <a:solidFill>
                <a:srgbClr val="870401"/>
              </a:solidFill>
            </a:endParaRPr>
          </a:p>
          <a:p>
            <a:r>
              <a:rPr lang="en-US" b="1" dirty="0" smtClean="0">
                <a:solidFill>
                  <a:srgbClr val="870401"/>
                </a:solidFill>
              </a:rPr>
              <a:t>	</a:t>
            </a:r>
            <a:endParaRPr lang="en-US" b="1" dirty="0">
              <a:solidFill>
                <a:srgbClr val="87040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idx="4294967295"/>
          </p:nvPr>
        </p:nvSpPr>
        <p:spPr>
          <a:xfrm>
            <a:off x="0" y="1600200"/>
            <a:ext cx="8229600" cy="4525963"/>
          </a:xfrm>
        </p:spPr>
        <p:txBody>
          <a:bodyPr/>
          <a:lstStyle/>
          <a:p>
            <a:pPr marL="457200" lvl="1" indent="0">
              <a:buFontTx/>
              <a:buNone/>
              <a:defRPr/>
            </a:pPr>
            <a:endParaRPr lang="en-US" sz="1000" dirty="0" smtClean="0"/>
          </a:p>
          <a:p>
            <a:pPr marL="457200" lvl="1" indent="0">
              <a:buFontTx/>
              <a:buNone/>
              <a:defRPr/>
            </a:pPr>
            <a:endParaRPr lang="en-US" sz="1000" dirty="0"/>
          </a:p>
        </p:txBody>
      </p:sp>
      <p:grpSp>
        <p:nvGrpSpPr>
          <p:cNvPr id="2" name="Group 3"/>
          <p:cNvGrpSpPr>
            <a:grpSpLocks/>
          </p:cNvGrpSpPr>
          <p:nvPr/>
        </p:nvGrpSpPr>
        <p:grpSpPr bwMode="auto">
          <a:xfrm>
            <a:off x="0" y="0"/>
            <a:ext cx="9144000" cy="6858000"/>
            <a:chOff x="0" y="0"/>
            <a:chExt cx="5760" cy="4320"/>
          </a:xfrm>
        </p:grpSpPr>
        <p:sp>
          <p:nvSpPr>
            <p:cNvPr id="65542" name="Rectangle 4"/>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dirty="0"/>
            </a:p>
          </p:txBody>
        </p:sp>
        <p:sp>
          <p:nvSpPr>
            <p:cNvPr id="65543" name="Rectangle 5"/>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dirty="0"/>
            </a:p>
          </p:txBody>
        </p:sp>
      </p:grpSp>
      <p:pic>
        <p:nvPicPr>
          <p:cNvPr id="65541" name="Picture 8" descr="icf_logo4"/>
          <p:cNvPicPr>
            <a:picLocks noChangeAspect="1" noChangeArrowheads="1"/>
          </p:cNvPicPr>
          <p:nvPr/>
        </p:nvPicPr>
        <p:blipFill>
          <a:blip r:embed="rId3" cstate="print"/>
          <a:srcRect/>
          <a:stretch>
            <a:fillRect/>
          </a:stretch>
        </p:blipFill>
        <p:spPr bwMode="auto">
          <a:xfrm>
            <a:off x="5029200" y="5638800"/>
            <a:ext cx="4000500" cy="1104900"/>
          </a:xfrm>
          <a:prstGeom prst="rect">
            <a:avLst/>
          </a:prstGeom>
          <a:noFill/>
          <a:ln w="9525">
            <a:noFill/>
            <a:miter lim="800000"/>
            <a:headEnd/>
            <a:tailEnd/>
          </a:ln>
        </p:spPr>
      </p:pic>
      <p:sp>
        <p:nvSpPr>
          <p:cNvPr id="10" name="TextBox 9"/>
          <p:cNvSpPr txBox="1"/>
          <p:nvPr/>
        </p:nvSpPr>
        <p:spPr>
          <a:xfrm>
            <a:off x="152400" y="914400"/>
            <a:ext cx="8763000" cy="4770537"/>
          </a:xfrm>
          <a:prstGeom prst="rect">
            <a:avLst/>
          </a:prstGeom>
          <a:noFill/>
        </p:spPr>
        <p:txBody>
          <a:bodyPr wrap="square" rtlCol="0">
            <a:spAutoFit/>
          </a:bodyPr>
          <a:lstStyle/>
          <a:p>
            <a:pPr fontAlgn="t">
              <a:buFont typeface="Arial" pitchFamily="34" charset="0"/>
              <a:buChar char="•"/>
            </a:pPr>
            <a:r>
              <a:rPr lang="en-US" sz="1600" b="1" dirty="0" smtClean="0">
                <a:solidFill>
                  <a:srgbClr val="870401"/>
                </a:solidFill>
              </a:rPr>
              <a:t>Radiograph:</a:t>
            </a:r>
          </a:p>
          <a:p>
            <a:pPr lvl="1" fontAlgn="t">
              <a:buFont typeface="Arial" pitchFamily="34" charset="0"/>
              <a:buChar char="•"/>
            </a:pPr>
            <a:r>
              <a:rPr lang="en-US" sz="1600" b="1" dirty="0" smtClean="0">
                <a:solidFill>
                  <a:srgbClr val="C06810"/>
                </a:solidFill>
              </a:rPr>
              <a:t>Permeative</a:t>
            </a:r>
            <a:r>
              <a:rPr lang="en-US" sz="1600" b="1" dirty="0" smtClean="0">
                <a:solidFill>
                  <a:srgbClr val="870401"/>
                </a:solidFill>
              </a:rPr>
              <a:t> lesions, can present with no apparent radiographic abnormality except subtle endosteal thickening</a:t>
            </a:r>
          </a:p>
          <a:p>
            <a:pPr lvl="1" fontAlgn="t">
              <a:buFont typeface="Arial" pitchFamily="34" charset="0"/>
              <a:buChar char="•"/>
            </a:pPr>
            <a:r>
              <a:rPr lang="en-US" sz="1600" b="1" dirty="0" smtClean="0">
                <a:solidFill>
                  <a:srgbClr val="870401"/>
                </a:solidFill>
              </a:rPr>
              <a:t>Wide zone of transition</a:t>
            </a:r>
          </a:p>
          <a:p>
            <a:pPr lvl="1" fontAlgn="t">
              <a:buFont typeface="Arial" pitchFamily="34" charset="0"/>
              <a:buChar char="•"/>
            </a:pPr>
            <a:r>
              <a:rPr lang="en-US" sz="1600" b="1" dirty="0" smtClean="0">
                <a:solidFill>
                  <a:srgbClr val="C06810"/>
                </a:solidFill>
              </a:rPr>
              <a:t>Lytic lesion without identifiable matrix</a:t>
            </a:r>
          </a:p>
          <a:p>
            <a:pPr lvl="1" fontAlgn="t">
              <a:buFont typeface="Arial" pitchFamily="34" charset="0"/>
              <a:buChar char="•"/>
            </a:pPr>
            <a:r>
              <a:rPr lang="en-US" sz="1600" b="1" dirty="0" smtClean="0">
                <a:solidFill>
                  <a:srgbClr val="C06810"/>
                </a:solidFill>
              </a:rPr>
              <a:t>Cortical destruction may be subtle </a:t>
            </a:r>
            <a:r>
              <a:rPr lang="en-US" sz="1600" b="1" dirty="0" smtClean="0">
                <a:solidFill>
                  <a:srgbClr val="870401"/>
                </a:solidFill>
              </a:rPr>
              <a:t>on radiograph</a:t>
            </a:r>
          </a:p>
          <a:p>
            <a:pPr lvl="1" fontAlgn="t">
              <a:buFont typeface="Arial" pitchFamily="34" charset="0"/>
              <a:buChar char="•"/>
            </a:pPr>
            <a:r>
              <a:rPr lang="en-US" sz="1600" b="1" dirty="0" smtClean="0">
                <a:solidFill>
                  <a:srgbClr val="C06810"/>
                </a:solidFill>
              </a:rPr>
              <a:t>Lamellated</a:t>
            </a:r>
            <a:r>
              <a:rPr lang="en-US" sz="1600" b="1" dirty="0" smtClean="0">
                <a:solidFill>
                  <a:srgbClr val="870401"/>
                </a:solidFill>
              </a:rPr>
              <a:t> periosteal reaction may be present</a:t>
            </a:r>
          </a:p>
          <a:p>
            <a:pPr fontAlgn="t">
              <a:buFont typeface="Arial" pitchFamily="34" charset="0"/>
              <a:buChar char="•"/>
            </a:pPr>
            <a:r>
              <a:rPr lang="en-US" sz="1600" b="1" dirty="0" smtClean="0">
                <a:solidFill>
                  <a:srgbClr val="870401"/>
                </a:solidFill>
              </a:rPr>
              <a:t>CT:</a:t>
            </a:r>
          </a:p>
          <a:p>
            <a:pPr lvl="1" fontAlgn="t">
              <a:buFont typeface="Arial" pitchFamily="34" charset="0"/>
              <a:buChar char="•"/>
            </a:pPr>
            <a:r>
              <a:rPr lang="en-US" sz="1600" b="1" dirty="0" smtClean="0">
                <a:solidFill>
                  <a:srgbClr val="870401"/>
                </a:solidFill>
              </a:rPr>
              <a:t>Differentiates primary verses secondary lymphoma of bone</a:t>
            </a:r>
          </a:p>
          <a:p>
            <a:pPr lvl="1" fontAlgn="t">
              <a:buFont typeface="Arial" pitchFamily="34" charset="0"/>
              <a:buChar char="•"/>
            </a:pPr>
            <a:r>
              <a:rPr lang="en-US" sz="1600" b="1" dirty="0" smtClean="0">
                <a:solidFill>
                  <a:srgbClr val="870401"/>
                </a:solidFill>
              </a:rPr>
              <a:t>Lytic lesion without identifiable matrix</a:t>
            </a:r>
          </a:p>
          <a:p>
            <a:pPr lvl="1" fontAlgn="t">
              <a:buFont typeface="Arial" pitchFamily="34" charset="0"/>
              <a:buChar char="•"/>
            </a:pPr>
            <a:r>
              <a:rPr lang="en-US" sz="1600" b="1" dirty="0" smtClean="0">
                <a:solidFill>
                  <a:srgbClr val="870401"/>
                </a:solidFill>
              </a:rPr>
              <a:t>May demonstrate radiographically occult sequestrum and cortical involvement</a:t>
            </a:r>
          </a:p>
          <a:p>
            <a:pPr fontAlgn="t">
              <a:buFont typeface="Arial" pitchFamily="34" charset="0"/>
              <a:buChar char="•"/>
            </a:pPr>
            <a:r>
              <a:rPr lang="en-US" sz="1600" b="1" dirty="0" smtClean="0">
                <a:solidFill>
                  <a:srgbClr val="870401"/>
                </a:solidFill>
              </a:rPr>
              <a:t>MRI:</a:t>
            </a:r>
          </a:p>
          <a:p>
            <a:pPr lvl="1" fontAlgn="t">
              <a:buFont typeface="Arial" pitchFamily="34" charset="0"/>
              <a:buChar char="•"/>
            </a:pPr>
            <a:r>
              <a:rPr lang="en-US" sz="1600" b="1" dirty="0" smtClean="0">
                <a:solidFill>
                  <a:srgbClr val="870401"/>
                </a:solidFill>
              </a:rPr>
              <a:t>T1: </a:t>
            </a:r>
            <a:r>
              <a:rPr lang="en-US" sz="1600" b="1" dirty="0" smtClean="0">
                <a:solidFill>
                  <a:srgbClr val="C06810"/>
                </a:solidFill>
              </a:rPr>
              <a:t>low</a:t>
            </a:r>
            <a:r>
              <a:rPr lang="en-US" sz="1600" b="1" dirty="0" smtClean="0">
                <a:solidFill>
                  <a:srgbClr val="870401"/>
                </a:solidFill>
              </a:rPr>
              <a:t> signal intensity</a:t>
            </a:r>
          </a:p>
          <a:p>
            <a:pPr lvl="1" fontAlgn="t">
              <a:buFont typeface="Arial" pitchFamily="34" charset="0"/>
              <a:buChar char="•"/>
            </a:pPr>
            <a:r>
              <a:rPr lang="en-US" sz="1600" b="1" dirty="0" smtClean="0">
                <a:solidFill>
                  <a:srgbClr val="870401"/>
                </a:solidFill>
              </a:rPr>
              <a:t>T2: </a:t>
            </a:r>
            <a:r>
              <a:rPr lang="en-US" sz="1600" b="1" dirty="0" smtClean="0">
                <a:solidFill>
                  <a:srgbClr val="C06810"/>
                </a:solidFill>
              </a:rPr>
              <a:t>high</a:t>
            </a:r>
            <a:r>
              <a:rPr lang="en-US" sz="1600" b="1" dirty="0" smtClean="0">
                <a:solidFill>
                  <a:srgbClr val="870401"/>
                </a:solidFill>
              </a:rPr>
              <a:t> signal intensity</a:t>
            </a:r>
          </a:p>
          <a:p>
            <a:pPr lvl="1" fontAlgn="t">
              <a:buFont typeface="Arial" pitchFamily="34" charset="0"/>
              <a:buChar char="•"/>
            </a:pPr>
            <a:r>
              <a:rPr lang="en-US" sz="1600" b="1" dirty="0" smtClean="0">
                <a:solidFill>
                  <a:srgbClr val="870401"/>
                </a:solidFill>
              </a:rPr>
              <a:t>Demonstrates transition between normal and abnormal marrow signal</a:t>
            </a:r>
          </a:p>
          <a:p>
            <a:pPr lvl="1" fontAlgn="t">
              <a:buFont typeface="Arial" pitchFamily="34" charset="0"/>
              <a:buChar char="•"/>
            </a:pPr>
            <a:r>
              <a:rPr lang="en-US" sz="1600" b="1" dirty="0" smtClean="0">
                <a:solidFill>
                  <a:srgbClr val="870401"/>
                </a:solidFill>
              </a:rPr>
              <a:t>Better demonstrates soft tissue component which may show heterogenous enhancement secondary to necrosis</a:t>
            </a:r>
          </a:p>
          <a:p>
            <a:pPr lvl="1" fontAlgn="t">
              <a:buFont typeface="Arial" pitchFamily="34" charset="0"/>
              <a:buChar char="•"/>
            </a:pPr>
            <a:r>
              <a:rPr lang="en-US" sz="1600" b="1" dirty="0" smtClean="0">
                <a:solidFill>
                  <a:srgbClr val="870401"/>
                </a:solidFill>
              </a:rPr>
              <a:t>Better delineation of primary multifocal osseous lymphoma which is characterized by low T1 signal intensity in serpigenous pattern and heterogenous T2 signal</a:t>
            </a:r>
          </a:p>
        </p:txBody>
      </p:sp>
      <p:sp>
        <p:nvSpPr>
          <p:cNvPr id="9" name="Rectangle 7"/>
          <p:cNvSpPr>
            <a:spLocks noChangeArrowheads="1"/>
          </p:cNvSpPr>
          <p:nvPr/>
        </p:nvSpPr>
        <p:spPr bwMode="auto">
          <a:xfrm>
            <a:off x="1981200" y="152400"/>
            <a:ext cx="4648200" cy="457200"/>
          </a:xfrm>
          <a:prstGeom prst="rect">
            <a:avLst/>
          </a:prstGeom>
          <a:noFill/>
          <a:ln w="9525">
            <a:noFill/>
            <a:miter lim="800000"/>
            <a:headEnd/>
            <a:tailEnd/>
          </a:ln>
        </p:spPr>
        <p:txBody>
          <a:bodyPr/>
          <a:lstStyle/>
          <a:p>
            <a:pPr algn="ctr"/>
            <a:r>
              <a:rPr lang="en-US" sz="2000" b="1" dirty="0" smtClean="0"/>
              <a:t>Discussion: Lymphoma</a:t>
            </a:r>
            <a:endParaRPr lang="en-US" sz="20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Grp="1" noChangeArrowheads="1"/>
          </p:cNvSpPr>
          <p:nvPr>
            <p:ph type="title" idx="4294967295"/>
          </p:nvPr>
        </p:nvSpPr>
        <p:spPr>
          <a:xfrm>
            <a:off x="457200" y="304800"/>
            <a:ext cx="8229600" cy="533400"/>
          </a:xfrm>
        </p:spPr>
        <p:txBody>
          <a:bodyPr/>
          <a:lstStyle/>
          <a:p>
            <a:pPr eaLnBrk="1" hangingPunct="1"/>
            <a:r>
              <a:rPr lang="en-US" sz="2000" b="1" dirty="0" smtClean="0"/>
              <a:t>Case History</a:t>
            </a:r>
          </a:p>
        </p:txBody>
      </p:sp>
      <p:sp>
        <p:nvSpPr>
          <p:cNvPr id="28675" name="Rectangle 5"/>
          <p:cNvSpPr>
            <a:spLocks noGrp="1" noChangeArrowheads="1"/>
          </p:cNvSpPr>
          <p:nvPr>
            <p:ph type="body" idx="4294967295"/>
          </p:nvPr>
        </p:nvSpPr>
        <p:spPr>
          <a:xfrm>
            <a:off x="381000" y="1219200"/>
            <a:ext cx="8229600" cy="4267200"/>
          </a:xfrm>
        </p:spPr>
        <p:txBody>
          <a:bodyPr/>
          <a:lstStyle/>
          <a:p>
            <a:pPr eaLnBrk="1" hangingPunct="1">
              <a:buFontTx/>
              <a:buNone/>
            </a:pPr>
            <a:r>
              <a:rPr lang="en-US" sz="2400" b="1" dirty="0" smtClean="0">
                <a:solidFill>
                  <a:srgbClr val="870401"/>
                </a:solidFill>
              </a:rPr>
              <a:t>49yo radiation safety worker with PMH of gout and low back pain.</a:t>
            </a:r>
          </a:p>
          <a:p>
            <a:pPr eaLnBrk="1" hangingPunct="1">
              <a:buFontTx/>
              <a:buNone/>
            </a:pPr>
            <a:endParaRPr lang="en-US" sz="1600" b="1" dirty="0" smtClean="0">
              <a:solidFill>
                <a:srgbClr val="870401"/>
              </a:solidFill>
            </a:endParaRPr>
          </a:p>
        </p:txBody>
      </p:sp>
      <p:grpSp>
        <p:nvGrpSpPr>
          <p:cNvPr id="28676" name="Group 6"/>
          <p:cNvGrpSpPr>
            <a:grpSpLocks/>
          </p:cNvGrpSpPr>
          <p:nvPr/>
        </p:nvGrpSpPr>
        <p:grpSpPr bwMode="auto">
          <a:xfrm>
            <a:off x="0" y="0"/>
            <a:ext cx="9144000" cy="6858000"/>
            <a:chOff x="0" y="0"/>
            <a:chExt cx="5760" cy="4320"/>
          </a:xfrm>
        </p:grpSpPr>
        <p:sp>
          <p:nvSpPr>
            <p:cNvPr id="28678" name="Rectangle 7"/>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dirty="0"/>
            </a:p>
          </p:txBody>
        </p:sp>
        <p:sp>
          <p:nvSpPr>
            <p:cNvPr id="28679" name="Rectangle 8"/>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dirty="0"/>
            </a:p>
          </p:txBody>
        </p:sp>
      </p:grpSp>
      <p:pic>
        <p:nvPicPr>
          <p:cNvPr id="28677" name="Picture 9" descr="icf_logo4"/>
          <p:cNvPicPr>
            <a:picLocks noChangeAspect="1" noChangeArrowheads="1"/>
          </p:cNvPicPr>
          <p:nvPr/>
        </p:nvPicPr>
        <p:blipFill>
          <a:blip r:embed="rId3" cstate="print"/>
          <a:srcRect/>
          <a:stretch>
            <a:fillRect/>
          </a:stretch>
        </p:blipFill>
        <p:spPr bwMode="auto">
          <a:xfrm>
            <a:off x="5029200" y="5638800"/>
            <a:ext cx="4000500" cy="110490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idx="4294967295"/>
          </p:nvPr>
        </p:nvSpPr>
        <p:spPr>
          <a:xfrm>
            <a:off x="0" y="1600200"/>
            <a:ext cx="8229600" cy="4525963"/>
          </a:xfrm>
        </p:spPr>
        <p:txBody>
          <a:bodyPr/>
          <a:lstStyle/>
          <a:p>
            <a:pPr marL="457200" lvl="1" indent="0">
              <a:buFontTx/>
              <a:buNone/>
              <a:defRPr/>
            </a:pPr>
            <a:endParaRPr lang="en-US" sz="1000" dirty="0" smtClean="0"/>
          </a:p>
          <a:p>
            <a:pPr marL="457200" lvl="1" indent="0">
              <a:buFontTx/>
              <a:buNone/>
              <a:defRPr/>
            </a:pPr>
            <a:endParaRPr lang="en-US" sz="1000" dirty="0"/>
          </a:p>
        </p:txBody>
      </p:sp>
      <p:grpSp>
        <p:nvGrpSpPr>
          <p:cNvPr id="2" name="Group 3"/>
          <p:cNvGrpSpPr>
            <a:grpSpLocks/>
          </p:cNvGrpSpPr>
          <p:nvPr/>
        </p:nvGrpSpPr>
        <p:grpSpPr bwMode="auto">
          <a:xfrm>
            <a:off x="0" y="0"/>
            <a:ext cx="9144000" cy="6858000"/>
            <a:chOff x="0" y="0"/>
            <a:chExt cx="5760" cy="4320"/>
          </a:xfrm>
        </p:grpSpPr>
        <p:sp>
          <p:nvSpPr>
            <p:cNvPr id="65542" name="Rectangle 4"/>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dirty="0"/>
            </a:p>
          </p:txBody>
        </p:sp>
        <p:sp>
          <p:nvSpPr>
            <p:cNvPr id="65543" name="Rectangle 5"/>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dirty="0"/>
            </a:p>
          </p:txBody>
        </p:sp>
      </p:grpSp>
      <p:sp>
        <p:nvSpPr>
          <p:cNvPr id="65540" name="Rectangle 7"/>
          <p:cNvSpPr>
            <a:spLocks noChangeArrowheads="1"/>
          </p:cNvSpPr>
          <p:nvPr/>
        </p:nvSpPr>
        <p:spPr bwMode="auto">
          <a:xfrm>
            <a:off x="2286000" y="152400"/>
            <a:ext cx="4191000" cy="762000"/>
          </a:xfrm>
          <a:prstGeom prst="rect">
            <a:avLst/>
          </a:prstGeom>
          <a:noFill/>
          <a:ln w="9525">
            <a:noFill/>
            <a:miter lim="800000"/>
            <a:headEnd/>
            <a:tailEnd/>
          </a:ln>
        </p:spPr>
        <p:txBody>
          <a:bodyPr/>
          <a:lstStyle/>
          <a:p>
            <a:pPr algn="ctr"/>
            <a:r>
              <a:rPr lang="en-US" sz="2000" b="1" dirty="0" smtClean="0"/>
              <a:t>Discussion: Chrondrosarcoma</a:t>
            </a:r>
            <a:endParaRPr lang="en-US" sz="2000" b="1" dirty="0"/>
          </a:p>
        </p:txBody>
      </p:sp>
      <p:pic>
        <p:nvPicPr>
          <p:cNvPr id="65541" name="Picture 8" descr="icf_logo4"/>
          <p:cNvPicPr>
            <a:picLocks noChangeAspect="1" noChangeArrowheads="1"/>
          </p:cNvPicPr>
          <p:nvPr/>
        </p:nvPicPr>
        <p:blipFill>
          <a:blip r:embed="rId3" cstate="print"/>
          <a:srcRect/>
          <a:stretch>
            <a:fillRect/>
          </a:stretch>
        </p:blipFill>
        <p:spPr bwMode="auto">
          <a:xfrm>
            <a:off x="5029200" y="5638800"/>
            <a:ext cx="4000500" cy="1104900"/>
          </a:xfrm>
          <a:prstGeom prst="rect">
            <a:avLst/>
          </a:prstGeom>
          <a:noFill/>
          <a:ln w="9525">
            <a:noFill/>
            <a:miter lim="800000"/>
            <a:headEnd/>
            <a:tailEnd/>
          </a:ln>
        </p:spPr>
      </p:pic>
      <p:sp>
        <p:nvSpPr>
          <p:cNvPr id="10" name="TextBox 9"/>
          <p:cNvSpPr txBox="1"/>
          <p:nvPr/>
        </p:nvSpPr>
        <p:spPr>
          <a:xfrm>
            <a:off x="381000" y="457200"/>
            <a:ext cx="8763000" cy="6063198"/>
          </a:xfrm>
          <a:prstGeom prst="rect">
            <a:avLst/>
          </a:prstGeom>
          <a:noFill/>
        </p:spPr>
        <p:txBody>
          <a:bodyPr wrap="square" rtlCol="0">
            <a:spAutoFit/>
          </a:bodyPr>
          <a:lstStyle/>
          <a:p>
            <a:pPr fontAlgn="t">
              <a:buFont typeface="Arial" pitchFamily="34" charset="0"/>
              <a:buChar char="•"/>
            </a:pPr>
            <a:r>
              <a:rPr lang="en-US" sz="1600" b="1" dirty="0" smtClean="0">
                <a:solidFill>
                  <a:srgbClr val="870401"/>
                </a:solidFill>
              </a:rPr>
              <a:t>Definition:</a:t>
            </a:r>
          </a:p>
          <a:p>
            <a:pPr lvl="1" fontAlgn="t">
              <a:buFont typeface="Arial" pitchFamily="34" charset="0"/>
              <a:buChar char="•"/>
            </a:pPr>
            <a:r>
              <a:rPr lang="en-US" sz="1600" b="1" dirty="0" smtClean="0">
                <a:solidFill>
                  <a:srgbClr val="870401"/>
                </a:solidFill>
              </a:rPr>
              <a:t>Malignant tumor of hyaline cartilage</a:t>
            </a:r>
          </a:p>
          <a:p>
            <a:pPr lvl="1" fontAlgn="t">
              <a:buFont typeface="Arial" pitchFamily="34" charset="0"/>
              <a:buChar char="•"/>
            </a:pPr>
            <a:r>
              <a:rPr lang="en-US" sz="1600" b="1" dirty="0" smtClean="0">
                <a:solidFill>
                  <a:srgbClr val="870401"/>
                </a:solidFill>
              </a:rPr>
              <a:t>May arise from cartilagenous lesion (osteochondroma, enchondroma) or de novo from normal bone</a:t>
            </a:r>
          </a:p>
          <a:p>
            <a:pPr fontAlgn="t">
              <a:buFont typeface="Arial" pitchFamily="34" charset="0"/>
              <a:buChar char="•"/>
            </a:pPr>
            <a:endParaRPr lang="en-US" sz="1600" b="1" dirty="0" smtClean="0">
              <a:solidFill>
                <a:srgbClr val="870401"/>
              </a:solidFill>
            </a:endParaRPr>
          </a:p>
          <a:p>
            <a:pPr fontAlgn="t">
              <a:buFont typeface="Arial" pitchFamily="34" charset="0"/>
              <a:buChar char="•"/>
            </a:pPr>
            <a:r>
              <a:rPr lang="en-US" sz="1600" b="1" dirty="0" smtClean="0">
                <a:solidFill>
                  <a:srgbClr val="870401"/>
                </a:solidFill>
              </a:rPr>
              <a:t>Location: </a:t>
            </a:r>
          </a:p>
          <a:p>
            <a:pPr lvl="1" fontAlgn="t">
              <a:buFont typeface="Arial" pitchFamily="34" charset="0"/>
              <a:buChar char="•"/>
            </a:pPr>
            <a:r>
              <a:rPr lang="en-US" sz="1600" b="1" dirty="0" smtClean="0">
                <a:solidFill>
                  <a:srgbClr val="870401"/>
                </a:solidFill>
              </a:rPr>
              <a:t>most commonly within the pelvis, specifically the iliac wing</a:t>
            </a:r>
          </a:p>
          <a:p>
            <a:pPr lvl="1" fontAlgn="t">
              <a:buFont typeface="Arial" pitchFamily="34" charset="0"/>
              <a:buChar char="•"/>
            </a:pPr>
            <a:r>
              <a:rPr lang="en-US" sz="1600" b="1" dirty="0" smtClean="0">
                <a:solidFill>
                  <a:srgbClr val="870401"/>
                </a:solidFill>
              </a:rPr>
              <a:t>Other common sites include the proximal femur, proximal humerus and distal femur</a:t>
            </a:r>
          </a:p>
          <a:p>
            <a:pPr lvl="1" fontAlgn="t">
              <a:buFont typeface="Arial" pitchFamily="34" charset="0"/>
              <a:buChar char="•"/>
            </a:pPr>
            <a:r>
              <a:rPr lang="en-US" sz="1600" b="1" dirty="0" smtClean="0">
                <a:solidFill>
                  <a:srgbClr val="870401"/>
                </a:solidFill>
              </a:rPr>
              <a:t>Metaphyseal location is characteristic</a:t>
            </a:r>
          </a:p>
          <a:p>
            <a:pPr fontAlgn="t">
              <a:buFont typeface="Arial" pitchFamily="34" charset="0"/>
              <a:buChar char="•"/>
            </a:pPr>
            <a:endParaRPr lang="en-US" sz="1600" b="1" dirty="0" smtClean="0">
              <a:solidFill>
                <a:srgbClr val="870401"/>
              </a:solidFill>
            </a:endParaRPr>
          </a:p>
          <a:p>
            <a:pPr fontAlgn="t">
              <a:buFont typeface="Arial" pitchFamily="34" charset="0"/>
              <a:buChar char="•"/>
            </a:pPr>
            <a:r>
              <a:rPr lang="en-US" sz="1600" b="1" dirty="0" smtClean="0">
                <a:solidFill>
                  <a:srgbClr val="870401"/>
                </a:solidFill>
              </a:rPr>
              <a:t>Demographics: </a:t>
            </a:r>
          </a:p>
          <a:p>
            <a:pPr lvl="1" fontAlgn="t">
              <a:buFont typeface="Arial" pitchFamily="34" charset="0"/>
              <a:buChar char="•"/>
            </a:pPr>
            <a:r>
              <a:rPr lang="en-US" sz="1600" b="1" dirty="0" smtClean="0">
                <a:solidFill>
                  <a:srgbClr val="870401"/>
                </a:solidFill>
              </a:rPr>
              <a:t>Peak incidence </a:t>
            </a:r>
            <a:r>
              <a:rPr lang="en-US" sz="1600" b="1" dirty="0" smtClean="0">
                <a:solidFill>
                  <a:srgbClr val="C06810"/>
                </a:solidFill>
              </a:rPr>
              <a:t>50s-70s </a:t>
            </a:r>
            <a:endParaRPr lang="en-US" sz="1600" b="1" dirty="0" smtClean="0">
              <a:solidFill>
                <a:srgbClr val="870401"/>
              </a:solidFill>
            </a:endParaRPr>
          </a:p>
          <a:p>
            <a:pPr lvl="1" fontAlgn="t">
              <a:buFont typeface="Arial" pitchFamily="34" charset="0"/>
              <a:buChar char="•"/>
            </a:pPr>
            <a:r>
              <a:rPr lang="en-US" sz="1600" b="1" dirty="0" smtClean="0">
                <a:solidFill>
                  <a:srgbClr val="870401"/>
                </a:solidFill>
              </a:rPr>
              <a:t> </a:t>
            </a:r>
            <a:r>
              <a:rPr lang="en-US" sz="1600" b="1" dirty="0" smtClean="0">
                <a:solidFill>
                  <a:srgbClr val="C06810"/>
                </a:solidFill>
              </a:rPr>
              <a:t>M&gt;F</a:t>
            </a:r>
          </a:p>
          <a:p>
            <a:pPr fontAlgn="t">
              <a:buFont typeface="Arial" pitchFamily="34" charset="0"/>
              <a:buChar char="•"/>
            </a:pPr>
            <a:endParaRPr lang="en-US" sz="1600" b="1" dirty="0" smtClean="0">
              <a:solidFill>
                <a:srgbClr val="870401"/>
              </a:solidFill>
            </a:endParaRPr>
          </a:p>
          <a:p>
            <a:pPr fontAlgn="t">
              <a:buFont typeface="Arial" pitchFamily="34" charset="0"/>
              <a:buChar char="•"/>
            </a:pPr>
            <a:r>
              <a:rPr lang="en-US" sz="1600" b="1" dirty="0" smtClean="0">
                <a:solidFill>
                  <a:srgbClr val="870401"/>
                </a:solidFill>
              </a:rPr>
              <a:t>Clinical Presentation:</a:t>
            </a:r>
          </a:p>
          <a:p>
            <a:pPr lvl="1" fontAlgn="t">
              <a:buFont typeface="Arial" pitchFamily="34" charset="0"/>
              <a:buChar char="•"/>
            </a:pPr>
            <a:r>
              <a:rPr lang="en-US" sz="1600" b="1" dirty="0" smtClean="0">
                <a:solidFill>
                  <a:srgbClr val="870401"/>
                </a:solidFill>
              </a:rPr>
              <a:t>most common presenting symptom is </a:t>
            </a:r>
            <a:r>
              <a:rPr lang="en-US" sz="1600" b="1" dirty="0" smtClean="0">
                <a:solidFill>
                  <a:srgbClr val="C06810"/>
                </a:solidFill>
              </a:rPr>
              <a:t>bone pain</a:t>
            </a:r>
          </a:p>
          <a:p>
            <a:pPr fontAlgn="t">
              <a:buFont typeface="Arial" pitchFamily="34" charset="0"/>
              <a:buChar char="•"/>
            </a:pPr>
            <a:endParaRPr lang="en-US" sz="1600" b="1" dirty="0" smtClean="0">
              <a:solidFill>
                <a:srgbClr val="870401"/>
              </a:solidFill>
            </a:endParaRPr>
          </a:p>
          <a:p>
            <a:pPr fontAlgn="t">
              <a:buFont typeface="Arial" pitchFamily="34" charset="0"/>
              <a:buChar char="•"/>
            </a:pPr>
            <a:r>
              <a:rPr lang="en-US" sz="1600" b="1" dirty="0" smtClean="0">
                <a:solidFill>
                  <a:srgbClr val="870401"/>
                </a:solidFill>
              </a:rPr>
              <a:t>Clinical course/prognosis</a:t>
            </a:r>
          </a:p>
          <a:p>
            <a:pPr lvl="1" fontAlgn="t">
              <a:buFont typeface="Arial" pitchFamily="34" charset="0"/>
              <a:buChar char="•"/>
            </a:pPr>
            <a:r>
              <a:rPr lang="en-US" sz="1600" b="1" dirty="0" smtClean="0">
                <a:solidFill>
                  <a:srgbClr val="870401"/>
                </a:solidFill>
              </a:rPr>
              <a:t>Ranges from 50-90% 5 year survival </a:t>
            </a:r>
          </a:p>
          <a:p>
            <a:pPr lvl="1" fontAlgn="t">
              <a:buFont typeface="Arial" pitchFamily="34" charset="0"/>
              <a:buChar char="•"/>
            </a:pPr>
            <a:r>
              <a:rPr lang="en-US" sz="1600" b="1" dirty="0" smtClean="0">
                <a:solidFill>
                  <a:srgbClr val="870401"/>
                </a:solidFill>
              </a:rPr>
              <a:t>Higher grade portends a worse prognosis</a:t>
            </a:r>
          </a:p>
          <a:p>
            <a:pPr fontAlgn="t">
              <a:buFont typeface="Arial" pitchFamily="34" charset="0"/>
              <a:buChar char="•"/>
            </a:pPr>
            <a:endParaRPr lang="en-US" sz="1600" b="1" dirty="0" smtClean="0">
              <a:solidFill>
                <a:srgbClr val="870401"/>
              </a:solidFill>
            </a:endParaRPr>
          </a:p>
          <a:p>
            <a:pPr fontAlgn="t">
              <a:buFont typeface="Arial" pitchFamily="34" charset="0"/>
              <a:buChar char="•"/>
            </a:pPr>
            <a:endParaRPr lang="en-US" b="1" dirty="0" smtClean="0">
              <a:solidFill>
                <a:srgbClr val="870401"/>
              </a:solidFill>
            </a:endParaRPr>
          </a:p>
          <a:p>
            <a:r>
              <a:rPr lang="en-US" b="1" dirty="0" smtClean="0">
                <a:solidFill>
                  <a:srgbClr val="870401"/>
                </a:solidFill>
              </a:rPr>
              <a:t>	</a:t>
            </a:r>
            <a:endParaRPr lang="en-US" b="1" dirty="0">
              <a:solidFill>
                <a:srgbClr val="87040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idx="4294967295"/>
          </p:nvPr>
        </p:nvSpPr>
        <p:spPr>
          <a:xfrm>
            <a:off x="0" y="1600200"/>
            <a:ext cx="8229600" cy="4525963"/>
          </a:xfrm>
        </p:spPr>
        <p:txBody>
          <a:bodyPr/>
          <a:lstStyle/>
          <a:p>
            <a:pPr marL="457200" lvl="1" indent="0">
              <a:buFontTx/>
              <a:buNone/>
              <a:defRPr/>
            </a:pPr>
            <a:endParaRPr lang="en-US" sz="1000" dirty="0" smtClean="0"/>
          </a:p>
          <a:p>
            <a:pPr marL="457200" lvl="1" indent="0">
              <a:buFontTx/>
              <a:buNone/>
              <a:defRPr/>
            </a:pPr>
            <a:endParaRPr lang="en-US" sz="1000" dirty="0"/>
          </a:p>
        </p:txBody>
      </p:sp>
      <p:grpSp>
        <p:nvGrpSpPr>
          <p:cNvPr id="2" name="Group 3"/>
          <p:cNvGrpSpPr>
            <a:grpSpLocks/>
          </p:cNvGrpSpPr>
          <p:nvPr/>
        </p:nvGrpSpPr>
        <p:grpSpPr bwMode="auto">
          <a:xfrm>
            <a:off x="0" y="0"/>
            <a:ext cx="9144000" cy="6858000"/>
            <a:chOff x="0" y="0"/>
            <a:chExt cx="5760" cy="4320"/>
          </a:xfrm>
        </p:grpSpPr>
        <p:sp>
          <p:nvSpPr>
            <p:cNvPr id="65542" name="Rectangle 4"/>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dirty="0"/>
            </a:p>
          </p:txBody>
        </p:sp>
        <p:sp>
          <p:nvSpPr>
            <p:cNvPr id="65543" name="Rectangle 5"/>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dirty="0"/>
            </a:p>
          </p:txBody>
        </p:sp>
      </p:grpSp>
      <p:pic>
        <p:nvPicPr>
          <p:cNvPr id="65541" name="Picture 8" descr="icf_logo4"/>
          <p:cNvPicPr>
            <a:picLocks noChangeAspect="1" noChangeArrowheads="1"/>
          </p:cNvPicPr>
          <p:nvPr/>
        </p:nvPicPr>
        <p:blipFill>
          <a:blip r:embed="rId3" cstate="print"/>
          <a:srcRect/>
          <a:stretch>
            <a:fillRect/>
          </a:stretch>
        </p:blipFill>
        <p:spPr bwMode="auto">
          <a:xfrm>
            <a:off x="5143500" y="5753100"/>
            <a:ext cx="4000500" cy="1104900"/>
          </a:xfrm>
          <a:prstGeom prst="rect">
            <a:avLst/>
          </a:prstGeom>
          <a:noFill/>
          <a:ln w="9525">
            <a:noFill/>
            <a:miter lim="800000"/>
            <a:headEnd/>
            <a:tailEnd/>
          </a:ln>
        </p:spPr>
      </p:pic>
      <p:sp>
        <p:nvSpPr>
          <p:cNvPr id="10" name="TextBox 9"/>
          <p:cNvSpPr txBox="1"/>
          <p:nvPr/>
        </p:nvSpPr>
        <p:spPr>
          <a:xfrm>
            <a:off x="152400" y="762000"/>
            <a:ext cx="8991600" cy="5262979"/>
          </a:xfrm>
          <a:prstGeom prst="rect">
            <a:avLst/>
          </a:prstGeom>
          <a:noFill/>
        </p:spPr>
        <p:txBody>
          <a:bodyPr wrap="square" rtlCol="0">
            <a:spAutoFit/>
          </a:bodyPr>
          <a:lstStyle/>
          <a:p>
            <a:pPr fontAlgn="t">
              <a:buFont typeface="Arial" pitchFamily="34" charset="0"/>
              <a:buChar char="•"/>
            </a:pPr>
            <a:r>
              <a:rPr lang="en-US" sz="1400" b="1" dirty="0" smtClean="0">
                <a:solidFill>
                  <a:srgbClr val="870401"/>
                </a:solidFill>
              </a:rPr>
              <a:t>Radiograph and CT:</a:t>
            </a:r>
          </a:p>
          <a:p>
            <a:pPr lvl="1" fontAlgn="t">
              <a:buFont typeface="Arial" pitchFamily="34" charset="0"/>
              <a:buChar char="•"/>
            </a:pPr>
            <a:r>
              <a:rPr lang="en-US" sz="1400" b="1" dirty="0" smtClean="0">
                <a:solidFill>
                  <a:srgbClr val="870401"/>
                </a:solidFill>
              </a:rPr>
              <a:t>Primary chondrosarcoma</a:t>
            </a:r>
          </a:p>
          <a:p>
            <a:pPr lvl="2" fontAlgn="t">
              <a:buFont typeface="Arial" pitchFamily="34" charset="0"/>
              <a:buChar char="•"/>
            </a:pPr>
            <a:r>
              <a:rPr lang="en-US" sz="1400" b="1" dirty="0" smtClean="0">
                <a:solidFill>
                  <a:srgbClr val="C06810"/>
                </a:solidFill>
              </a:rPr>
              <a:t>Medullary</a:t>
            </a:r>
            <a:r>
              <a:rPr lang="en-US" sz="1400" b="1" dirty="0" smtClean="0">
                <a:solidFill>
                  <a:srgbClr val="870401"/>
                </a:solidFill>
              </a:rPr>
              <a:t> lesions within </a:t>
            </a:r>
            <a:r>
              <a:rPr lang="en-US" sz="1400" b="1" dirty="0" smtClean="0">
                <a:solidFill>
                  <a:srgbClr val="C06810"/>
                </a:solidFill>
              </a:rPr>
              <a:t>iliac wing, femoral metaphysis or proximal humerus</a:t>
            </a:r>
          </a:p>
          <a:p>
            <a:pPr lvl="2" fontAlgn="t">
              <a:buFont typeface="Arial" pitchFamily="34" charset="0"/>
              <a:buChar char="•"/>
            </a:pPr>
            <a:r>
              <a:rPr lang="en-US" sz="1400" b="1" dirty="0" smtClean="0">
                <a:solidFill>
                  <a:srgbClr val="C06810"/>
                </a:solidFill>
              </a:rPr>
              <a:t>Lytic lesion</a:t>
            </a:r>
            <a:r>
              <a:rPr lang="en-US" sz="1400" b="1" dirty="0" smtClean="0">
                <a:solidFill>
                  <a:srgbClr val="870401"/>
                </a:solidFill>
              </a:rPr>
              <a:t>, frequently with </a:t>
            </a:r>
            <a:r>
              <a:rPr lang="en-US" sz="1400" b="1" dirty="0" smtClean="0">
                <a:solidFill>
                  <a:srgbClr val="C06810"/>
                </a:solidFill>
              </a:rPr>
              <a:t>endosteal scalloping</a:t>
            </a:r>
            <a:r>
              <a:rPr lang="en-US" sz="1400" b="1" dirty="0" smtClean="0">
                <a:solidFill>
                  <a:srgbClr val="870401"/>
                </a:solidFill>
              </a:rPr>
              <a:t>, without sclerotic margin</a:t>
            </a:r>
          </a:p>
          <a:p>
            <a:pPr lvl="2" fontAlgn="t">
              <a:buFont typeface="Arial" pitchFamily="34" charset="0"/>
              <a:buChar char="•"/>
            </a:pPr>
            <a:r>
              <a:rPr lang="en-US" sz="1400" b="1" dirty="0" smtClean="0">
                <a:solidFill>
                  <a:srgbClr val="870401"/>
                </a:solidFill>
              </a:rPr>
              <a:t>May cause cortical thinning/scalloping</a:t>
            </a:r>
          </a:p>
          <a:p>
            <a:pPr lvl="2" fontAlgn="t">
              <a:buFont typeface="Arial" pitchFamily="34" charset="0"/>
              <a:buChar char="•"/>
            </a:pPr>
            <a:r>
              <a:rPr lang="en-US" sz="1400" b="1" dirty="0" smtClean="0">
                <a:solidFill>
                  <a:srgbClr val="870401"/>
                </a:solidFill>
              </a:rPr>
              <a:t>No periosteal reaction</a:t>
            </a:r>
          </a:p>
          <a:p>
            <a:pPr lvl="2" fontAlgn="t">
              <a:buFont typeface="Arial" pitchFamily="34" charset="0"/>
              <a:buChar char="•"/>
            </a:pPr>
            <a:r>
              <a:rPr lang="en-US" sz="1400" b="1" dirty="0" smtClean="0">
                <a:solidFill>
                  <a:srgbClr val="C06810"/>
                </a:solidFill>
              </a:rPr>
              <a:t>Rings and arcs</a:t>
            </a:r>
            <a:r>
              <a:rPr lang="en-US" sz="1400" b="1" dirty="0" smtClean="0">
                <a:solidFill>
                  <a:srgbClr val="870401"/>
                </a:solidFill>
              </a:rPr>
              <a:t> are characteristic of </a:t>
            </a:r>
            <a:r>
              <a:rPr lang="en-US" sz="1400" b="1" dirty="0" smtClean="0">
                <a:solidFill>
                  <a:srgbClr val="C06810"/>
                </a:solidFill>
              </a:rPr>
              <a:t>chondroid matrix</a:t>
            </a:r>
          </a:p>
          <a:p>
            <a:pPr lvl="1" fontAlgn="t">
              <a:buFont typeface="Arial" pitchFamily="34" charset="0"/>
              <a:buChar char="•"/>
            </a:pPr>
            <a:r>
              <a:rPr lang="en-US" sz="1400" b="1" dirty="0" smtClean="0">
                <a:solidFill>
                  <a:srgbClr val="870401"/>
                </a:solidFill>
              </a:rPr>
              <a:t>Secondary chondrosarcoma</a:t>
            </a:r>
          </a:p>
          <a:p>
            <a:pPr lvl="2" fontAlgn="t">
              <a:buFont typeface="Arial" pitchFamily="34" charset="0"/>
              <a:buChar char="•"/>
            </a:pPr>
            <a:r>
              <a:rPr lang="en-US" sz="1400" b="1" dirty="0" smtClean="0">
                <a:solidFill>
                  <a:srgbClr val="870401"/>
                </a:solidFill>
              </a:rPr>
              <a:t>Within existing osteochondroma but with adjacent soft tissue mass, osseous destruction and obliteration of fat planes</a:t>
            </a:r>
          </a:p>
          <a:p>
            <a:pPr fontAlgn="t">
              <a:buFont typeface="Arial" pitchFamily="34" charset="0"/>
              <a:buChar char="•"/>
            </a:pPr>
            <a:r>
              <a:rPr lang="en-US" sz="1400" b="1" dirty="0" smtClean="0">
                <a:solidFill>
                  <a:srgbClr val="870401"/>
                </a:solidFill>
              </a:rPr>
              <a:t>MRI:</a:t>
            </a:r>
          </a:p>
          <a:p>
            <a:pPr lvl="1" fontAlgn="t">
              <a:buFont typeface="Arial" pitchFamily="34" charset="0"/>
              <a:buChar char="•"/>
            </a:pPr>
            <a:r>
              <a:rPr lang="en-US" sz="1400" b="1" dirty="0" smtClean="0">
                <a:solidFill>
                  <a:srgbClr val="870401"/>
                </a:solidFill>
              </a:rPr>
              <a:t>Primary chondrosarcoma</a:t>
            </a:r>
          </a:p>
          <a:p>
            <a:pPr lvl="2" fontAlgn="t">
              <a:buFont typeface="Arial" pitchFamily="34" charset="0"/>
              <a:buChar char="•"/>
            </a:pPr>
            <a:r>
              <a:rPr lang="en-US" sz="1400" b="1" dirty="0" smtClean="0">
                <a:solidFill>
                  <a:srgbClr val="C06810"/>
                </a:solidFill>
              </a:rPr>
              <a:t>Imaging findings vary with grade of lesion</a:t>
            </a:r>
          </a:p>
          <a:p>
            <a:pPr lvl="2" fontAlgn="t">
              <a:buFont typeface="Arial" pitchFamily="34" charset="0"/>
              <a:buChar char="•"/>
            </a:pPr>
            <a:r>
              <a:rPr lang="en-US" sz="1400" b="1" dirty="0" smtClean="0">
                <a:solidFill>
                  <a:srgbClr val="C06810"/>
                </a:solidFill>
              </a:rPr>
              <a:t>Endosteal scalloping, chondroid matrix and soft tissue mass </a:t>
            </a:r>
            <a:r>
              <a:rPr lang="en-US" sz="1400" b="1" dirty="0" smtClean="0">
                <a:solidFill>
                  <a:srgbClr val="870401"/>
                </a:solidFill>
              </a:rPr>
              <a:t>are characteristic, found in &gt;75% of lesions</a:t>
            </a:r>
          </a:p>
          <a:p>
            <a:pPr lvl="2" fontAlgn="t">
              <a:buFont typeface="Arial" pitchFamily="34" charset="0"/>
              <a:buChar char="•"/>
            </a:pPr>
            <a:r>
              <a:rPr lang="en-US" sz="1400" b="1" dirty="0" smtClean="0">
                <a:solidFill>
                  <a:srgbClr val="870401"/>
                </a:solidFill>
              </a:rPr>
              <a:t>T1WI: </a:t>
            </a:r>
            <a:r>
              <a:rPr lang="en-US" sz="1400" b="1" dirty="0" smtClean="0">
                <a:solidFill>
                  <a:srgbClr val="C06810"/>
                </a:solidFill>
              </a:rPr>
              <a:t>soft tissue mass </a:t>
            </a:r>
            <a:r>
              <a:rPr lang="en-US" sz="1400" b="1" dirty="0" smtClean="0">
                <a:solidFill>
                  <a:srgbClr val="870401"/>
                </a:solidFill>
              </a:rPr>
              <a:t>is isointense to skeletal muscle; </a:t>
            </a:r>
            <a:r>
              <a:rPr lang="en-US" sz="1400" b="1" dirty="0" smtClean="0">
                <a:solidFill>
                  <a:srgbClr val="C06810"/>
                </a:solidFill>
              </a:rPr>
              <a:t>cartilagenous</a:t>
            </a:r>
            <a:r>
              <a:rPr lang="en-US" sz="1400" b="1" dirty="0" smtClean="0">
                <a:solidFill>
                  <a:srgbClr val="870401"/>
                </a:solidFill>
              </a:rPr>
              <a:t> </a:t>
            </a:r>
            <a:r>
              <a:rPr lang="en-US" sz="1400" b="1" dirty="0" smtClean="0">
                <a:solidFill>
                  <a:srgbClr val="C06810"/>
                </a:solidFill>
              </a:rPr>
              <a:t>matrix demonstrates low T1 signal</a:t>
            </a:r>
          </a:p>
          <a:p>
            <a:pPr lvl="2" fontAlgn="t">
              <a:buFont typeface="Arial" pitchFamily="34" charset="0"/>
              <a:buChar char="•"/>
            </a:pPr>
            <a:r>
              <a:rPr lang="en-US" sz="1400" b="1" dirty="0" smtClean="0">
                <a:solidFill>
                  <a:srgbClr val="870401"/>
                </a:solidFill>
              </a:rPr>
              <a:t>T2WI: </a:t>
            </a:r>
            <a:r>
              <a:rPr lang="en-US" sz="1400" b="1" dirty="0" smtClean="0">
                <a:solidFill>
                  <a:srgbClr val="C06810"/>
                </a:solidFill>
              </a:rPr>
              <a:t>increased</a:t>
            </a:r>
            <a:r>
              <a:rPr lang="en-US" sz="1400" b="1" dirty="0" smtClean="0">
                <a:solidFill>
                  <a:srgbClr val="870401"/>
                </a:solidFill>
              </a:rPr>
              <a:t> T2 signal within regions of chondroid matrix that demonstrate characteristic </a:t>
            </a:r>
            <a:r>
              <a:rPr lang="en-US" sz="1400" b="1" dirty="0" smtClean="0">
                <a:solidFill>
                  <a:srgbClr val="C06810"/>
                </a:solidFill>
              </a:rPr>
              <a:t>lobulations</a:t>
            </a:r>
          </a:p>
          <a:p>
            <a:pPr lvl="2" fontAlgn="t">
              <a:buFont typeface="Arial" pitchFamily="34" charset="0"/>
              <a:buChar char="•"/>
            </a:pPr>
            <a:r>
              <a:rPr lang="en-US" sz="1400" b="1" dirty="0" smtClean="0">
                <a:solidFill>
                  <a:srgbClr val="870401"/>
                </a:solidFill>
              </a:rPr>
              <a:t>FST1WI +C: </a:t>
            </a:r>
            <a:r>
              <a:rPr lang="en-US" sz="1400" b="1" dirty="0" smtClean="0">
                <a:solidFill>
                  <a:srgbClr val="C06810"/>
                </a:solidFill>
              </a:rPr>
              <a:t>Enhancement surrounding low intensity chondroid matrix</a:t>
            </a:r>
          </a:p>
          <a:p>
            <a:pPr lvl="1" fontAlgn="t">
              <a:buFont typeface="Arial" pitchFamily="34" charset="0"/>
              <a:buChar char="•"/>
            </a:pPr>
            <a:r>
              <a:rPr lang="en-US" sz="1400" b="1" dirty="0" smtClean="0">
                <a:solidFill>
                  <a:srgbClr val="870401"/>
                </a:solidFill>
              </a:rPr>
              <a:t>Secondary chondrosarcoma:</a:t>
            </a:r>
          </a:p>
          <a:p>
            <a:pPr lvl="2" fontAlgn="t">
              <a:buFont typeface="Arial" pitchFamily="34" charset="0"/>
              <a:buChar char="•"/>
            </a:pPr>
            <a:r>
              <a:rPr lang="en-US" sz="1400" b="1" dirty="0" smtClean="0">
                <a:solidFill>
                  <a:srgbClr val="870401"/>
                </a:solidFill>
              </a:rPr>
              <a:t>Cartilagenous matrix demonstrates decreased T1 and T2 signal</a:t>
            </a:r>
          </a:p>
          <a:p>
            <a:pPr lvl="2" fontAlgn="t">
              <a:buFont typeface="Arial" pitchFamily="34" charset="0"/>
              <a:buChar char="•"/>
            </a:pPr>
            <a:r>
              <a:rPr lang="en-US" sz="1400" b="1" dirty="0" smtClean="0">
                <a:solidFill>
                  <a:srgbClr val="870401"/>
                </a:solidFill>
              </a:rPr>
              <a:t>Prominent soft tissue mass with osseous destruction</a:t>
            </a:r>
          </a:p>
          <a:p>
            <a:pPr lvl="1" fontAlgn="t">
              <a:buFont typeface="Arial" pitchFamily="34" charset="0"/>
              <a:buChar char="•"/>
            </a:pPr>
            <a:endParaRPr lang="en-US" sz="1400" b="1" dirty="0" smtClean="0">
              <a:solidFill>
                <a:srgbClr val="870401"/>
              </a:solidFill>
            </a:endParaRPr>
          </a:p>
        </p:txBody>
      </p:sp>
      <p:sp>
        <p:nvSpPr>
          <p:cNvPr id="9" name="Rectangle 7"/>
          <p:cNvSpPr>
            <a:spLocks noChangeArrowheads="1"/>
          </p:cNvSpPr>
          <p:nvPr/>
        </p:nvSpPr>
        <p:spPr bwMode="auto">
          <a:xfrm>
            <a:off x="2286000" y="152400"/>
            <a:ext cx="4191000" cy="762000"/>
          </a:xfrm>
          <a:prstGeom prst="rect">
            <a:avLst/>
          </a:prstGeom>
          <a:noFill/>
          <a:ln w="9525">
            <a:noFill/>
            <a:miter lim="800000"/>
            <a:headEnd/>
            <a:tailEnd/>
          </a:ln>
        </p:spPr>
        <p:txBody>
          <a:bodyPr/>
          <a:lstStyle/>
          <a:p>
            <a:pPr algn="ctr"/>
            <a:r>
              <a:rPr lang="en-US" sz="2000" b="1" dirty="0" smtClean="0"/>
              <a:t>Discussion: Chrondrosarcoma</a:t>
            </a:r>
            <a:endParaRPr lang="en-US" sz="2000"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body" idx="4294967295"/>
          </p:nvPr>
        </p:nvSpPr>
        <p:spPr>
          <a:xfrm>
            <a:off x="457200" y="838200"/>
            <a:ext cx="8229600" cy="4648200"/>
          </a:xfrm>
        </p:spPr>
        <p:txBody>
          <a:bodyPr/>
          <a:lstStyle/>
          <a:p>
            <a:pPr fontAlgn="t">
              <a:buNone/>
            </a:pPr>
            <a:endParaRPr lang="en-US" sz="1600" b="1" dirty="0" smtClean="0">
              <a:solidFill>
                <a:srgbClr val="870401"/>
              </a:solidFill>
            </a:endParaRPr>
          </a:p>
        </p:txBody>
      </p:sp>
      <p:grpSp>
        <p:nvGrpSpPr>
          <p:cNvPr id="75779" name="Group 3"/>
          <p:cNvGrpSpPr>
            <a:grpSpLocks/>
          </p:cNvGrpSpPr>
          <p:nvPr/>
        </p:nvGrpSpPr>
        <p:grpSpPr bwMode="auto">
          <a:xfrm>
            <a:off x="0" y="0"/>
            <a:ext cx="9144000" cy="6858000"/>
            <a:chOff x="0" y="0"/>
            <a:chExt cx="5760" cy="4320"/>
          </a:xfrm>
        </p:grpSpPr>
        <p:sp>
          <p:nvSpPr>
            <p:cNvPr id="75782" name="Rectangle 4"/>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dirty="0"/>
            </a:p>
          </p:txBody>
        </p:sp>
        <p:sp>
          <p:nvSpPr>
            <p:cNvPr id="75783" name="Rectangle 5"/>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dirty="0"/>
            </a:p>
          </p:txBody>
        </p:sp>
      </p:grpSp>
      <p:sp>
        <p:nvSpPr>
          <p:cNvPr id="75780" name="Rectangle 7"/>
          <p:cNvSpPr>
            <a:spLocks noChangeArrowheads="1"/>
          </p:cNvSpPr>
          <p:nvPr/>
        </p:nvSpPr>
        <p:spPr bwMode="auto">
          <a:xfrm>
            <a:off x="2590800" y="0"/>
            <a:ext cx="4343400" cy="762000"/>
          </a:xfrm>
          <a:prstGeom prst="rect">
            <a:avLst/>
          </a:prstGeom>
          <a:noFill/>
          <a:ln w="9525">
            <a:noFill/>
            <a:miter lim="800000"/>
            <a:headEnd/>
            <a:tailEnd/>
          </a:ln>
        </p:spPr>
        <p:txBody>
          <a:bodyPr/>
          <a:lstStyle/>
          <a:p>
            <a:pPr algn="ctr"/>
            <a:r>
              <a:rPr lang="en-US" sz="2000" b="1" dirty="0" smtClean="0"/>
              <a:t>Discussion: Chondrosarcoma</a:t>
            </a:r>
          </a:p>
        </p:txBody>
      </p:sp>
      <p:pic>
        <p:nvPicPr>
          <p:cNvPr id="75781" name="Picture 8" descr="icf_logo4"/>
          <p:cNvPicPr>
            <a:picLocks noChangeAspect="1" noChangeArrowheads="1"/>
          </p:cNvPicPr>
          <p:nvPr/>
        </p:nvPicPr>
        <p:blipFill>
          <a:blip r:embed="rId3" cstate="print"/>
          <a:srcRect/>
          <a:stretch>
            <a:fillRect/>
          </a:stretch>
        </p:blipFill>
        <p:spPr bwMode="auto">
          <a:xfrm>
            <a:off x="5524500" y="5943600"/>
            <a:ext cx="3619500" cy="914400"/>
          </a:xfrm>
          <a:prstGeom prst="rect">
            <a:avLst/>
          </a:prstGeom>
          <a:noFill/>
          <a:ln w="9525">
            <a:noFill/>
            <a:miter lim="800000"/>
            <a:headEnd/>
            <a:tailEnd/>
          </a:ln>
        </p:spPr>
      </p:pic>
      <p:pic>
        <p:nvPicPr>
          <p:cNvPr id="9" name="Picture 8" descr="chondro.jpg"/>
          <p:cNvPicPr>
            <a:picLocks noChangeAspect="1"/>
          </p:cNvPicPr>
          <p:nvPr/>
        </p:nvPicPr>
        <p:blipFill>
          <a:blip r:embed="rId4" cstate="print"/>
          <a:stretch>
            <a:fillRect/>
          </a:stretch>
        </p:blipFill>
        <p:spPr>
          <a:xfrm>
            <a:off x="228600" y="457200"/>
            <a:ext cx="6156960" cy="5337048"/>
          </a:xfrm>
          <a:prstGeom prst="rect">
            <a:avLst/>
          </a:prstGeom>
        </p:spPr>
      </p:pic>
      <p:sp>
        <p:nvSpPr>
          <p:cNvPr id="10" name="TextBox 9"/>
          <p:cNvSpPr txBox="1"/>
          <p:nvPr/>
        </p:nvSpPr>
        <p:spPr>
          <a:xfrm>
            <a:off x="6553200" y="1905000"/>
            <a:ext cx="2590800" cy="2585323"/>
          </a:xfrm>
          <a:prstGeom prst="rect">
            <a:avLst/>
          </a:prstGeom>
          <a:noFill/>
        </p:spPr>
        <p:txBody>
          <a:bodyPr wrap="square" rtlCol="0">
            <a:spAutoFit/>
          </a:bodyPr>
          <a:lstStyle/>
          <a:p>
            <a:r>
              <a:rPr lang="en-US" b="1" dirty="0" smtClean="0">
                <a:solidFill>
                  <a:srgbClr val="870401"/>
                </a:solidFill>
              </a:rPr>
              <a:t>AP radiograph of 23yoF with pelvic pain demonstrating  15cm lytic lesion of right inferior pubic ramus with bony destruction and </a:t>
            </a:r>
            <a:r>
              <a:rPr lang="en-US" b="1" dirty="0" smtClean="0">
                <a:solidFill>
                  <a:srgbClr val="C06810"/>
                </a:solidFill>
              </a:rPr>
              <a:t>“ring and arc” </a:t>
            </a:r>
            <a:r>
              <a:rPr lang="en-US" b="1" dirty="0" smtClean="0">
                <a:solidFill>
                  <a:srgbClr val="870401"/>
                </a:solidFill>
              </a:rPr>
              <a:t>pattern of </a:t>
            </a:r>
            <a:r>
              <a:rPr lang="en-US" b="1" dirty="0" smtClean="0">
                <a:solidFill>
                  <a:srgbClr val="C06810"/>
                </a:solidFill>
              </a:rPr>
              <a:t>chondroid matrix</a:t>
            </a:r>
            <a:endParaRPr lang="en-US" b="1" dirty="0">
              <a:solidFill>
                <a:srgbClr val="C06810"/>
              </a:solidFill>
            </a:endParaRPr>
          </a:p>
        </p:txBody>
      </p:sp>
      <p:sp>
        <p:nvSpPr>
          <p:cNvPr id="11" name="Oval 10"/>
          <p:cNvSpPr/>
          <p:nvPr/>
        </p:nvSpPr>
        <p:spPr>
          <a:xfrm>
            <a:off x="1905000" y="2590800"/>
            <a:ext cx="2590800" cy="3429000"/>
          </a:xfrm>
          <a:prstGeom prst="ellipse">
            <a:avLst/>
          </a:prstGeom>
          <a:noFill/>
          <a:ln w="34925">
            <a:solidFill>
              <a:srgbClr val="C0681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body" idx="4294967295"/>
          </p:nvPr>
        </p:nvSpPr>
        <p:spPr>
          <a:xfrm>
            <a:off x="457200" y="838200"/>
            <a:ext cx="8229600" cy="4648200"/>
          </a:xfrm>
        </p:spPr>
        <p:txBody>
          <a:bodyPr/>
          <a:lstStyle/>
          <a:p>
            <a:pPr fontAlgn="t">
              <a:buNone/>
            </a:pPr>
            <a:r>
              <a:rPr lang="en-US" sz="1600" b="1" dirty="0" smtClean="0">
                <a:solidFill>
                  <a:srgbClr val="870401"/>
                </a:solidFill>
              </a:rPr>
              <a:t>A</a:t>
            </a:r>
          </a:p>
        </p:txBody>
      </p:sp>
      <p:grpSp>
        <p:nvGrpSpPr>
          <p:cNvPr id="2" name="Group 3"/>
          <p:cNvGrpSpPr>
            <a:grpSpLocks/>
          </p:cNvGrpSpPr>
          <p:nvPr/>
        </p:nvGrpSpPr>
        <p:grpSpPr bwMode="auto">
          <a:xfrm>
            <a:off x="0" y="0"/>
            <a:ext cx="9144000" cy="6858000"/>
            <a:chOff x="0" y="0"/>
            <a:chExt cx="5760" cy="4320"/>
          </a:xfrm>
        </p:grpSpPr>
        <p:sp>
          <p:nvSpPr>
            <p:cNvPr id="75782" name="Rectangle 4"/>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dirty="0"/>
            </a:p>
          </p:txBody>
        </p:sp>
        <p:sp>
          <p:nvSpPr>
            <p:cNvPr id="75783" name="Rectangle 5"/>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dirty="0"/>
            </a:p>
          </p:txBody>
        </p:sp>
      </p:grpSp>
      <p:sp>
        <p:nvSpPr>
          <p:cNvPr id="75780" name="Rectangle 7"/>
          <p:cNvSpPr>
            <a:spLocks noChangeArrowheads="1"/>
          </p:cNvSpPr>
          <p:nvPr/>
        </p:nvSpPr>
        <p:spPr bwMode="auto">
          <a:xfrm>
            <a:off x="2590800" y="0"/>
            <a:ext cx="4343400" cy="762000"/>
          </a:xfrm>
          <a:prstGeom prst="rect">
            <a:avLst/>
          </a:prstGeom>
          <a:noFill/>
          <a:ln w="9525">
            <a:noFill/>
            <a:miter lim="800000"/>
            <a:headEnd/>
            <a:tailEnd/>
          </a:ln>
        </p:spPr>
        <p:txBody>
          <a:bodyPr/>
          <a:lstStyle/>
          <a:p>
            <a:pPr algn="ctr"/>
            <a:r>
              <a:rPr lang="en-US" sz="2000" b="1" dirty="0" smtClean="0"/>
              <a:t>Discussion: Chondrosarcoma</a:t>
            </a:r>
          </a:p>
        </p:txBody>
      </p:sp>
      <p:pic>
        <p:nvPicPr>
          <p:cNvPr id="75781" name="Picture 8" descr="icf_logo4"/>
          <p:cNvPicPr>
            <a:picLocks noChangeAspect="1" noChangeArrowheads="1"/>
          </p:cNvPicPr>
          <p:nvPr/>
        </p:nvPicPr>
        <p:blipFill>
          <a:blip r:embed="rId3" cstate="print"/>
          <a:srcRect/>
          <a:stretch>
            <a:fillRect/>
          </a:stretch>
        </p:blipFill>
        <p:spPr bwMode="auto">
          <a:xfrm>
            <a:off x="5524500" y="5943600"/>
            <a:ext cx="3619500" cy="914400"/>
          </a:xfrm>
          <a:prstGeom prst="rect">
            <a:avLst/>
          </a:prstGeom>
          <a:noFill/>
          <a:ln w="9525">
            <a:noFill/>
            <a:miter lim="800000"/>
            <a:headEnd/>
            <a:tailEnd/>
          </a:ln>
        </p:spPr>
      </p:pic>
      <p:sp>
        <p:nvSpPr>
          <p:cNvPr id="10" name="TextBox 9"/>
          <p:cNvSpPr txBox="1"/>
          <p:nvPr/>
        </p:nvSpPr>
        <p:spPr>
          <a:xfrm>
            <a:off x="5638800" y="533400"/>
            <a:ext cx="3276600" cy="2585323"/>
          </a:xfrm>
          <a:prstGeom prst="rect">
            <a:avLst/>
          </a:prstGeom>
          <a:noFill/>
        </p:spPr>
        <p:txBody>
          <a:bodyPr wrap="square" rtlCol="0">
            <a:spAutoFit/>
          </a:bodyPr>
          <a:lstStyle/>
          <a:p>
            <a:r>
              <a:rPr lang="en-US" b="1" dirty="0" smtClean="0">
                <a:solidFill>
                  <a:srgbClr val="870401"/>
                </a:solidFill>
              </a:rPr>
              <a:t>MRI from the same patient </a:t>
            </a:r>
          </a:p>
          <a:p>
            <a:endParaRPr lang="en-US" b="1" dirty="0" smtClean="0">
              <a:solidFill>
                <a:srgbClr val="870401"/>
              </a:solidFill>
            </a:endParaRPr>
          </a:p>
          <a:p>
            <a:r>
              <a:rPr lang="en-US" b="1" dirty="0" smtClean="0">
                <a:solidFill>
                  <a:srgbClr val="870401"/>
                </a:solidFill>
              </a:rPr>
              <a:t>(A,B) T1W1 demonstrate low signal 15cm soft tissue mass arising from the right inferior pubic ramus, extending into the pelvis and crossing midline with bone destruction</a:t>
            </a:r>
            <a:endParaRPr lang="en-US" b="1" dirty="0">
              <a:solidFill>
                <a:srgbClr val="C06810"/>
              </a:solidFill>
            </a:endParaRPr>
          </a:p>
        </p:txBody>
      </p:sp>
      <p:pic>
        <p:nvPicPr>
          <p:cNvPr id="12" name="Picture 11" descr="t1chondro1.jpg"/>
          <p:cNvPicPr>
            <a:picLocks noChangeAspect="1"/>
          </p:cNvPicPr>
          <p:nvPr/>
        </p:nvPicPr>
        <p:blipFill>
          <a:blip r:embed="rId4" cstate="print"/>
          <a:stretch>
            <a:fillRect/>
          </a:stretch>
        </p:blipFill>
        <p:spPr>
          <a:xfrm>
            <a:off x="2895600" y="609600"/>
            <a:ext cx="2438400" cy="2438400"/>
          </a:xfrm>
          <a:prstGeom prst="rect">
            <a:avLst/>
          </a:prstGeom>
        </p:spPr>
      </p:pic>
      <p:pic>
        <p:nvPicPr>
          <p:cNvPr id="13" name="Picture 12" descr="T1chondro2.jpg"/>
          <p:cNvPicPr>
            <a:picLocks noChangeAspect="1"/>
          </p:cNvPicPr>
          <p:nvPr/>
        </p:nvPicPr>
        <p:blipFill>
          <a:blip r:embed="rId5" cstate="print"/>
          <a:stretch>
            <a:fillRect/>
          </a:stretch>
        </p:blipFill>
        <p:spPr>
          <a:xfrm>
            <a:off x="304800" y="609600"/>
            <a:ext cx="2438400" cy="2438400"/>
          </a:xfrm>
          <a:prstGeom prst="rect">
            <a:avLst/>
          </a:prstGeom>
        </p:spPr>
      </p:pic>
      <p:pic>
        <p:nvPicPr>
          <p:cNvPr id="14" name="Picture 13" descr="T2chondro1.jpg"/>
          <p:cNvPicPr>
            <a:picLocks noChangeAspect="1"/>
          </p:cNvPicPr>
          <p:nvPr/>
        </p:nvPicPr>
        <p:blipFill>
          <a:blip r:embed="rId6" cstate="print"/>
          <a:stretch>
            <a:fillRect/>
          </a:stretch>
        </p:blipFill>
        <p:spPr>
          <a:xfrm>
            <a:off x="304800" y="3505200"/>
            <a:ext cx="2438400" cy="2438400"/>
          </a:xfrm>
          <a:prstGeom prst="rect">
            <a:avLst/>
          </a:prstGeom>
        </p:spPr>
      </p:pic>
      <p:pic>
        <p:nvPicPr>
          <p:cNvPr id="15" name="Picture 14" descr="T2chondro2.jpg"/>
          <p:cNvPicPr>
            <a:picLocks noChangeAspect="1"/>
          </p:cNvPicPr>
          <p:nvPr/>
        </p:nvPicPr>
        <p:blipFill>
          <a:blip r:embed="rId7" cstate="print"/>
          <a:stretch>
            <a:fillRect/>
          </a:stretch>
        </p:blipFill>
        <p:spPr>
          <a:xfrm>
            <a:off x="2895600" y="3505200"/>
            <a:ext cx="2438400" cy="2438400"/>
          </a:xfrm>
          <a:prstGeom prst="rect">
            <a:avLst/>
          </a:prstGeom>
        </p:spPr>
      </p:pic>
      <p:sp>
        <p:nvSpPr>
          <p:cNvPr id="16" name="TextBox 15"/>
          <p:cNvSpPr txBox="1"/>
          <p:nvPr/>
        </p:nvSpPr>
        <p:spPr>
          <a:xfrm>
            <a:off x="1295400" y="3048000"/>
            <a:ext cx="457200" cy="400110"/>
          </a:xfrm>
          <a:prstGeom prst="rect">
            <a:avLst/>
          </a:prstGeom>
          <a:noFill/>
        </p:spPr>
        <p:txBody>
          <a:bodyPr wrap="square" rtlCol="0">
            <a:spAutoFit/>
          </a:bodyPr>
          <a:lstStyle/>
          <a:p>
            <a:r>
              <a:rPr lang="en-US" sz="2000" b="1" dirty="0" smtClean="0">
                <a:solidFill>
                  <a:srgbClr val="870401"/>
                </a:solidFill>
              </a:rPr>
              <a:t>A</a:t>
            </a:r>
            <a:endParaRPr lang="en-US" sz="2000" b="1" dirty="0">
              <a:solidFill>
                <a:srgbClr val="870401"/>
              </a:solidFill>
            </a:endParaRPr>
          </a:p>
        </p:txBody>
      </p:sp>
      <p:sp>
        <p:nvSpPr>
          <p:cNvPr id="17" name="TextBox 16"/>
          <p:cNvSpPr txBox="1"/>
          <p:nvPr/>
        </p:nvSpPr>
        <p:spPr>
          <a:xfrm>
            <a:off x="3886200" y="3048000"/>
            <a:ext cx="457200" cy="400110"/>
          </a:xfrm>
          <a:prstGeom prst="rect">
            <a:avLst/>
          </a:prstGeom>
          <a:noFill/>
        </p:spPr>
        <p:txBody>
          <a:bodyPr wrap="square" rtlCol="0">
            <a:spAutoFit/>
          </a:bodyPr>
          <a:lstStyle/>
          <a:p>
            <a:r>
              <a:rPr lang="en-US" sz="2000" b="1" dirty="0" smtClean="0">
                <a:solidFill>
                  <a:srgbClr val="870401"/>
                </a:solidFill>
              </a:rPr>
              <a:t>B</a:t>
            </a:r>
            <a:endParaRPr lang="en-US" sz="2000" b="1" dirty="0">
              <a:solidFill>
                <a:srgbClr val="870401"/>
              </a:solidFill>
            </a:endParaRPr>
          </a:p>
        </p:txBody>
      </p:sp>
      <p:sp>
        <p:nvSpPr>
          <p:cNvPr id="18" name="TextBox 17"/>
          <p:cNvSpPr txBox="1"/>
          <p:nvPr/>
        </p:nvSpPr>
        <p:spPr>
          <a:xfrm>
            <a:off x="3886200" y="6019800"/>
            <a:ext cx="457200" cy="400110"/>
          </a:xfrm>
          <a:prstGeom prst="rect">
            <a:avLst/>
          </a:prstGeom>
          <a:noFill/>
        </p:spPr>
        <p:txBody>
          <a:bodyPr wrap="square" rtlCol="0">
            <a:spAutoFit/>
          </a:bodyPr>
          <a:lstStyle/>
          <a:p>
            <a:r>
              <a:rPr lang="en-US" sz="2000" b="1" dirty="0" smtClean="0">
                <a:solidFill>
                  <a:srgbClr val="870401"/>
                </a:solidFill>
              </a:rPr>
              <a:t>D</a:t>
            </a:r>
            <a:endParaRPr lang="en-US" sz="2000" b="1" dirty="0">
              <a:solidFill>
                <a:srgbClr val="870401"/>
              </a:solidFill>
            </a:endParaRPr>
          </a:p>
        </p:txBody>
      </p:sp>
      <p:sp>
        <p:nvSpPr>
          <p:cNvPr id="19" name="TextBox 18"/>
          <p:cNvSpPr txBox="1"/>
          <p:nvPr/>
        </p:nvSpPr>
        <p:spPr>
          <a:xfrm>
            <a:off x="1295400" y="6019800"/>
            <a:ext cx="457200" cy="400110"/>
          </a:xfrm>
          <a:prstGeom prst="rect">
            <a:avLst/>
          </a:prstGeom>
          <a:noFill/>
        </p:spPr>
        <p:txBody>
          <a:bodyPr wrap="square" rtlCol="0">
            <a:spAutoFit/>
          </a:bodyPr>
          <a:lstStyle/>
          <a:p>
            <a:r>
              <a:rPr lang="en-US" sz="2000" b="1" dirty="0" smtClean="0">
                <a:solidFill>
                  <a:srgbClr val="870401"/>
                </a:solidFill>
              </a:rPr>
              <a:t>C</a:t>
            </a:r>
            <a:endParaRPr lang="en-US" sz="2000" b="1" dirty="0">
              <a:solidFill>
                <a:srgbClr val="870401"/>
              </a:solidFill>
            </a:endParaRPr>
          </a:p>
        </p:txBody>
      </p:sp>
      <p:sp>
        <p:nvSpPr>
          <p:cNvPr id="21" name="TextBox 20"/>
          <p:cNvSpPr txBox="1"/>
          <p:nvPr/>
        </p:nvSpPr>
        <p:spPr>
          <a:xfrm>
            <a:off x="5638800" y="3505200"/>
            <a:ext cx="3276600" cy="1754326"/>
          </a:xfrm>
          <a:prstGeom prst="rect">
            <a:avLst/>
          </a:prstGeom>
          <a:noFill/>
        </p:spPr>
        <p:txBody>
          <a:bodyPr wrap="square" rtlCol="0">
            <a:spAutoFit/>
          </a:bodyPr>
          <a:lstStyle/>
          <a:p>
            <a:r>
              <a:rPr lang="en-US" b="1" dirty="0" smtClean="0">
                <a:solidFill>
                  <a:srgbClr val="870401"/>
                </a:solidFill>
              </a:rPr>
              <a:t>(C,D) T2W1 demonstrate increased T2 signal with characteristic lobulated appearance of chondroid matrix arising from the right inferior pubic ramus</a:t>
            </a:r>
            <a:endParaRPr lang="en-US" b="1" dirty="0">
              <a:solidFill>
                <a:srgbClr val="C0681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body" idx="4294967295"/>
          </p:nvPr>
        </p:nvSpPr>
        <p:spPr>
          <a:xfrm>
            <a:off x="457200" y="838200"/>
            <a:ext cx="8229600" cy="4648200"/>
          </a:xfrm>
        </p:spPr>
        <p:txBody>
          <a:bodyPr/>
          <a:lstStyle/>
          <a:p>
            <a:pPr fontAlgn="t">
              <a:buNone/>
            </a:pPr>
            <a:endParaRPr lang="en-US" sz="1600" b="1" dirty="0" smtClean="0">
              <a:solidFill>
                <a:srgbClr val="870401"/>
              </a:solidFill>
            </a:endParaRPr>
          </a:p>
        </p:txBody>
      </p:sp>
      <p:grpSp>
        <p:nvGrpSpPr>
          <p:cNvPr id="2" name="Group 3"/>
          <p:cNvGrpSpPr>
            <a:grpSpLocks/>
          </p:cNvGrpSpPr>
          <p:nvPr/>
        </p:nvGrpSpPr>
        <p:grpSpPr bwMode="auto">
          <a:xfrm>
            <a:off x="0" y="0"/>
            <a:ext cx="9144000" cy="6858000"/>
            <a:chOff x="0" y="0"/>
            <a:chExt cx="5760" cy="4320"/>
          </a:xfrm>
        </p:grpSpPr>
        <p:sp>
          <p:nvSpPr>
            <p:cNvPr id="75782" name="Rectangle 4"/>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dirty="0"/>
            </a:p>
          </p:txBody>
        </p:sp>
        <p:sp>
          <p:nvSpPr>
            <p:cNvPr id="75783" name="Rectangle 5"/>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dirty="0"/>
            </a:p>
          </p:txBody>
        </p:sp>
      </p:grpSp>
      <p:sp>
        <p:nvSpPr>
          <p:cNvPr id="75780" name="Rectangle 7"/>
          <p:cNvSpPr>
            <a:spLocks noChangeArrowheads="1"/>
          </p:cNvSpPr>
          <p:nvPr/>
        </p:nvSpPr>
        <p:spPr bwMode="auto">
          <a:xfrm>
            <a:off x="2590800" y="0"/>
            <a:ext cx="4343400" cy="762000"/>
          </a:xfrm>
          <a:prstGeom prst="rect">
            <a:avLst/>
          </a:prstGeom>
          <a:noFill/>
          <a:ln w="9525">
            <a:noFill/>
            <a:miter lim="800000"/>
            <a:headEnd/>
            <a:tailEnd/>
          </a:ln>
        </p:spPr>
        <p:txBody>
          <a:bodyPr/>
          <a:lstStyle/>
          <a:p>
            <a:pPr algn="ctr"/>
            <a:r>
              <a:rPr lang="en-US" sz="2000" b="1" dirty="0" smtClean="0"/>
              <a:t>Discussion: Chondrosarcoma</a:t>
            </a:r>
          </a:p>
        </p:txBody>
      </p:sp>
      <p:pic>
        <p:nvPicPr>
          <p:cNvPr id="75781" name="Picture 8" descr="icf_logo4"/>
          <p:cNvPicPr>
            <a:picLocks noChangeAspect="1" noChangeArrowheads="1"/>
          </p:cNvPicPr>
          <p:nvPr/>
        </p:nvPicPr>
        <p:blipFill>
          <a:blip r:embed="rId3" cstate="print"/>
          <a:srcRect/>
          <a:stretch>
            <a:fillRect/>
          </a:stretch>
        </p:blipFill>
        <p:spPr bwMode="auto">
          <a:xfrm>
            <a:off x="5257800" y="5638800"/>
            <a:ext cx="3619500" cy="914400"/>
          </a:xfrm>
          <a:prstGeom prst="rect">
            <a:avLst/>
          </a:prstGeom>
          <a:noFill/>
          <a:ln w="9525">
            <a:noFill/>
            <a:miter lim="800000"/>
            <a:headEnd/>
            <a:tailEnd/>
          </a:ln>
        </p:spPr>
      </p:pic>
      <p:sp>
        <p:nvSpPr>
          <p:cNvPr id="10" name="TextBox 9"/>
          <p:cNvSpPr txBox="1"/>
          <p:nvPr/>
        </p:nvSpPr>
        <p:spPr>
          <a:xfrm>
            <a:off x="5715000" y="1524000"/>
            <a:ext cx="3429000" cy="2308324"/>
          </a:xfrm>
          <a:prstGeom prst="rect">
            <a:avLst/>
          </a:prstGeom>
          <a:noFill/>
        </p:spPr>
        <p:txBody>
          <a:bodyPr wrap="square" rtlCol="0">
            <a:spAutoFit/>
          </a:bodyPr>
          <a:lstStyle/>
          <a:p>
            <a:r>
              <a:rPr lang="en-US" b="1" dirty="0" smtClean="0">
                <a:solidFill>
                  <a:srgbClr val="870401"/>
                </a:solidFill>
              </a:rPr>
              <a:t>Axial T1 fat-saturated post contrast images demonstrate contrast enhancement surrounding low signal intensity chondroid matrix within 15cm soft tissue mass arising from the right inferior pubic ramus</a:t>
            </a:r>
            <a:endParaRPr lang="en-US" b="1" dirty="0">
              <a:solidFill>
                <a:srgbClr val="C06810"/>
              </a:solidFill>
            </a:endParaRPr>
          </a:p>
        </p:txBody>
      </p:sp>
      <p:pic>
        <p:nvPicPr>
          <p:cNvPr id="25" name="Picture 24" descr="t1postchondro1.jpg"/>
          <p:cNvPicPr>
            <a:picLocks noChangeAspect="1"/>
          </p:cNvPicPr>
          <p:nvPr/>
        </p:nvPicPr>
        <p:blipFill>
          <a:blip r:embed="rId4" cstate="print"/>
          <a:stretch>
            <a:fillRect/>
          </a:stretch>
        </p:blipFill>
        <p:spPr>
          <a:xfrm>
            <a:off x="457200" y="762000"/>
            <a:ext cx="4953191" cy="3934016"/>
          </a:xfrm>
          <a:prstGeom prst="rect">
            <a:avLst/>
          </a:prstGeom>
        </p:spPr>
      </p:pic>
      <p:sp>
        <p:nvSpPr>
          <p:cNvPr id="27" name="TextBox 26"/>
          <p:cNvSpPr txBox="1"/>
          <p:nvPr/>
        </p:nvSpPr>
        <p:spPr>
          <a:xfrm>
            <a:off x="457200" y="4800600"/>
            <a:ext cx="4724400" cy="646331"/>
          </a:xfrm>
          <a:prstGeom prst="rect">
            <a:avLst/>
          </a:prstGeom>
          <a:noFill/>
        </p:spPr>
        <p:txBody>
          <a:bodyPr wrap="square" rtlCol="0">
            <a:spAutoFit/>
          </a:bodyPr>
          <a:lstStyle/>
          <a:p>
            <a:r>
              <a:rPr lang="en-US" b="1" dirty="0" smtClean="0">
                <a:solidFill>
                  <a:srgbClr val="870401"/>
                </a:solidFill>
              </a:rPr>
              <a:t>MRI from the same patient </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idx="4294967295"/>
          </p:nvPr>
        </p:nvSpPr>
        <p:spPr>
          <a:xfrm>
            <a:off x="0" y="1600200"/>
            <a:ext cx="8229600" cy="4525963"/>
          </a:xfrm>
        </p:spPr>
        <p:txBody>
          <a:bodyPr/>
          <a:lstStyle/>
          <a:p>
            <a:pPr marL="457200" lvl="1" indent="0">
              <a:buFontTx/>
              <a:buNone/>
              <a:defRPr/>
            </a:pPr>
            <a:endParaRPr lang="en-US" sz="1000" dirty="0" smtClean="0"/>
          </a:p>
          <a:p>
            <a:pPr marL="457200" lvl="1" indent="0">
              <a:buFontTx/>
              <a:buNone/>
              <a:defRPr/>
            </a:pPr>
            <a:endParaRPr lang="en-US" sz="1000" dirty="0"/>
          </a:p>
        </p:txBody>
      </p:sp>
      <p:grpSp>
        <p:nvGrpSpPr>
          <p:cNvPr id="2" name="Group 3"/>
          <p:cNvGrpSpPr>
            <a:grpSpLocks/>
          </p:cNvGrpSpPr>
          <p:nvPr/>
        </p:nvGrpSpPr>
        <p:grpSpPr bwMode="auto">
          <a:xfrm>
            <a:off x="0" y="0"/>
            <a:ext cx="9144000" cy="6858000"/>
            <a:chOff x="0" y="0"/>
            <a:chExt cx="5760" cy="4320"/>
          </a:xfrm>
        </p:grpSpPr>
        <p:sp>
          <p:nvSpPr>
            <p:cNvPr id="65542" name="Rectangle 4"/>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dirty="0"/>
            </a:p>
          </p:txBody>
        </p:sp>
        <p:sp>
          <p:nvSpPr>
            <p:cNvPr id="65543" name="Rectangle 5"/>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dirty="0"/>
            </a:p>
          </p:txBody>
        </p:sp>
      </p:grpSp>
      <p:sp>
        <p:nvSpPr>
          <p:cNvPr id="65540" name="Rectangle 7"/>
          <p:cNvSpPr>
            <a:spLocks noChangeArrowheads="1"/>
          </p:cNvSpPr>
          <p:nvPr/>
        </p:nvSpPr>
        <p:spPr bwMode="auto">
          <a:xfrm>
            <a:off x="2286000" y="152400"/>
            <a:ext cx="4724400" cy="762000"/>
          </a:xfrm>
          <a:prstGeom prst="rect">
            <a:avLst/>
          </a:prstGeom>
          <a:noFill/>
          <a:ln w="9525">
            <a:noFill/>
            <a:miter lim="800000"/>
            <a:headEnd/>
            <a:tailEnd/>
          </a:ln>
        </p:spPr>
        <p:txBody>
          <a:bodyPr/>
          <a:lstStyle/>
          <a:p>
            <a:pPr algn="ctr"/>
            <a:r>
              <a:rPr lang="en-US" sz="2000" b="1" dirty="0" smtClean="0"/>
              <a:t>Discussion: Lytic Bone Metastases</a:t>
            </a:r>
            <a:endParaRPr lang="en-US" sz="2000" b="1" dirty="0"/>
          </a:p>
        </p:txBody>
      </p:sp>
      <p:pic>
        <p:nvPicPr>
          <p:cNvPr id="65541" name="Picture 8" descr="icf_logo4"/>
          <p:cNvPicPr>
            <a:picLocks noChangeAspect="1" noChangeArrowheads="1"/>
          </p:cNvPicPr>
          <p:nvPr/>
        </p:nvPicPr>
        <p:blipFill>
          <a:blip r:embed="rId3" cstate="print"/>
          <a:srcRect/>
          <a:stretch>
            <a:fillRect/>
          </a:stretch>
        </p:blipFill>
        <p:spPr bwMode="auto">
          <a:xfrm>
            <a:off x="5029200" y="5638800"/>
            <a:ext cx="4000500" cy="1104900"/>
          </a:xfrm>
          <a:prstGeom prst="rect">
            <a:avLst/>
          </a:prstGeom>
          <a:noFill/>
          <a:ln w="9525">
            <a:noFill/>
            <a:miter lim="800000"/>
            <a:headEnd/>
            <a:tailEnd/>
          </a:ln>
        </p:spPr>
      </p:pic>
      <p:sp>
        <p:nvSpPr>
          <p:cNvPr id="10" name="TextBox 9"/>
          <p:cNvSpPr txBox="1"/>
          <p:nvPr/>
        </p:nvSpPr>
        <p:spPr>
          <a:xfrm>
            <a:off x="381000" y="457200"/>
            <a:ext cx="8763000" cy="4093428"/>
          </a:xfrm>
          <a:prstGeom prst="rect">
            <a:avLst/>
          </a:prstGeom>
          <a:noFill/>
        </p:spPr>
        <p:txBody>
          <a:bodyPr wrap="square" rtlCol="0">
            <a:spAutoFit/>
          </a:bodyPr>
          <a:lstStyle/>
          <a:p>
            <a:pPr fontAlgn="t">
              <a:buFont typeface="Arial" pitchFamily="34" charset="0"/>
              <a:buChar char="•"/>
            </a:pPr>
            <a:r>
              <a:rPr lang="en-US" sz="1600" b="1" dirty="0" smtClean="0">
                <a:solidFill>
                  <a:srgbClr val="870401"/>
                </a:solidFill>
              </a:rPr>
              <a:t>Most frequently:</a:t>
            </a:r>
          </a:p>
          <a:p>
            <a:pPr lvl="1" fontAlgn="t">
              <a:buFont typeface="Arial" pitchFamily="34" charset="0"/>
              <a:buChar char="•"/>
            </a:pPr>
            <a:r>
              <a:rPr lang="en-US" sz="1600" b="1" dirty="0" smtClean="0">
                <a:solidFill>
                  <a:srgbClr val="C06810"/>
                </a:solidFill>
              </a:rPr>
              <a:t>Breast</a:t>
            </a:r>
          </a:p>
          <a:p>
            <a:pPr lvl="1" fontAlgn="t">
              <a:buFont typeface="Arial" pitchFamily="34" charset="0"/>
              <a:buChar char="•"/>
            </a:pPr>
            <a:r>
              <a:rPr lang="en-US" sz="1600" b="1" dirty="0" smtClean="0">
                <a:solidFill>
                  <a:srgbClr val="C06810"/>
                </a:solidFill>
              </a:rPr>
              <a:t>Lung</a:t>
            </a:r>
          </a:p>
          <a:p>
            <a:pPr lvl="1" fontAlgn="t">
              <a:buFont typeface="Arial" pitchFamily="34" charset="0"/>
              <a:buChar char="•"/>
            </a:pPr>
            <a:r>
              <a:rPr lang="en-US" sz="1600" b="1" dirty="0" smtClean="0">
                <a:solidFill>
                  <a:srgbClr val="C06810"/>
                </a:solidFill>
              </a:rPr>
              <a:t>Renal cell carcinoma</a:t>
            </a:r>
          </a:p>
          <a:p>
            <a:pPr lvl="1" fontAlgn="t">
              <a:buFont typeface="Arial" pitchFamily="34" charset="0"/>
              <a:buChar char="•"/>
            </a:pPr>
            <a:r>
              <a:rPr lang="en-US" sz="1600" b="1" dirty="0" smtClean="0">
                <a:solidFill>
                  <a:srgbClr val="C06810"/>
                </a:solidFill>
              </a:rPr>
              <a:t>Thyroid</a:t>
            </a:r>
          </a:p>
          <a:p>
            <a:pPr lvl="1" fontAlgn="t">
              <a:buFont typeface="Arial" pitchFamily="34" charset="0"/>
              <a:buChar char="•"/>
            </a:pPr>
            <a:r>
              <a:rPr lang="en-US" sz="1600" b="1" dirty="0" smtClean="0">
                <a:solidFill>
                  <a:srgbClr val="870401"/>
                </a:solidFill>
              </a:rPr>
              <a:t>Prostate metastases can be lytic, however the majority are sclerotic</a:t>
            </a:r>
          </a:p>
          <a:p>
            <a:pPr fontAlgn="t">
              <a:buFont typeface="Arial" pitchFamily="34" charset="0"/>
              <a:buChar char="•"/>
            </a:pPr>
            <a:endParaRPr lang="en-US" sz="1600" b="1" dirty="0" smtClean="0">
              <a:solidFill>
                <a:srgbClr val="870401"/>
              </a:solidFill>
            </a:endParaRPr>
          </a:p>
          <a:p>
            <a:pPr fontAlgn="t">
              <a:buFont typeface="Arial" pitchFamily="34" charset="0"/>
              <a:buChar char="•"/>
            </a:pPr>
            <a:r>
              <a:rPr lang="en-US" sz="1600" b="1" dirty="0" smtClean="0">
                <a:solidFill>
                  <a:srgbClr val="870401"/>
                </a:solidFill>
              </a:rPr>
              <a:t>Location overlaps with myeloma lesions including axial skeleton, proximal femur, proximal humerus and skull</a:t>
            </a:r>
          </a:p>
          <a:p>
            <a:pPr fontAlgn="t">
              <a:buFont typeface="Arial" pitchFamily="34" charset="0"/>
              <a:buChar char="•"/>
            </a:pPr>
            <a:endParaRPr lang="en-US" sz="1600" b="1" dirty="0" smtClean="0">
              <a:solidFill>
                <a:srgbClr val="870401"/>
              </a:solidFill>
            </a:endParaRPr>
          </a:p>
          <a:p>
            <a:pPr fontAlgn="t">
              <a:buFont typeface="Arial" pitchFamily="34" charset="0"/>
              <a:buChar char="•"/>
            </a:pPr>
            <a:r>
              <a:rPr lang="en-US" sz="1600" b="1" dirty="0" smtClean="0">
                <a:solidFill>
                  <a:srgbClr val="870401"/>
                </a:solidFill>
              </a:rPr>
              <a:t>Differentiation between lytic bone metastases and plasmacytoma/myeloma is made by </a:t>
            </a:r>
            <a:r>
              <a:rPr lang="en-US" sz="1600" b="1" dirty="0" smtClean="0">
                <a:solidFill>
                  <a:srgbClr val="C06810"/>
                </a:solidFill>
              </a:rPr>
              <a:t>histology</a:t>
            </a:r>
          </a:p>
          <a:p>
            <a:pPr fontAlgn="t">
              <a:buFont typeface="Arial" pitchFamily="34" charset="0"/>
              <a:buChar char="•"/>
            </a:pPr>
            <a:endParaRPr lang="en-US" sz="1600" b="1" dirty="0" smtClean="0">
              <a:solidFill>
                <a:srgbClr val="870401"/>
              </a:solidFill>
            </a:endParaRPr>
          </a:p>
          <a:p>
            <a:pPr fontAlgn="t">
              <a:buFont typeface="Arial" pitchFamily="34" charset="0"/>
              <a:buChar char="•"/>
            </a:pPr>
            <a:endParaRPr lang="en-US" sz="1600" b="1" dirty="0" smtClean="0">
              <a:solidFill>
                <a:srgbClr val="870401"/>
              </a:solidFill>
            </a:endParaRPr>
          </a:p>
          <a:p>
            <a:pPr fontAlgn="t">
              <a:buFont typeface="Arial" pitchFamily="34" charset="0"/>
              <a:buChar char="•"/>
            </a:pPr>
            <a:endParaRPr lang="en-US" b="1" dirty="0" smtClean="0">
              <a:solidFill>
                <a:srgbClr val="870401"/>
              </a:solidFill>
            </a:endParaRPr>
          </a:p>
          <a:p>
            <a:r>
              <a:rPr lang="en-US" b="1" dirty="0" smtClean="0">
                <a:solidFill>
                  <a:srgbClr val="870401"/>
                </a:solidFill>
              </a:rPr>
              <a:t>	</a:t>
            </a:r>
            <a:endParaRPr lang="en-US" b="1" dirty="0">
              <a:solidFill>
                <a:srgbClr val="87040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idx="4294967295"/>
          </p:nvPr>
        </p:nvSpPr>
        <p:spPr>
          <a:xfrm>
            <a:off x="0" y="1482725"/>
            <a:ext cx="8686800" cy="339725"/>
          </a:xfrm>
        </p:spPr>
        <p:txBody>
          <a:bodyPr>
            <a:spAutoFit/>
          </a:bodyPr>
          <a:lstStyle/>
          <a:p>
            <a:pPr algn="l" eaLnBrk="1" hangingPunct="1"/>
            <a:r>
              <a:rPr lang="en-US" sz="1600" b="1" dirty="0" smtClean="0">
                <a:solidFill>
                  <a:srgbClr val="870401"/>
                </a:solidFill>
              </a:rPr>
              <a:t>Plasmacytoma with Concurrent Multiple Myeloma</a:t>
            </a:r>
          </a:p>
        </p:txBody>
      </p:sp>
      <p:grpSp>
        <p:nvGrpSpPr>
          <p:cNvPr id="100355" name="Group 3"/>
          <p:cNvGrpSpPr>
            <a:grpSpLocks/>
          </p:cNvGrpSpPr>
          <p:nvPr/>
        </p:nvGrpSpPr>
        <p:grpSpPr bwMode="auto">
          <a:xfrm>
            <a:off x="0" y="0"/>
            <a:ext cx="9144000" cy="6858000"/>
            <a:chOff x="0" y="0"/>
            <a:chExt cx="5760" cy="4320"/>
          </a:xfrm>
        </p:grpSpPr>
        <p:sp>
          <p:nvSpPr>
            <p:cNvPr id="100358" name="Rectangle 4"/>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dirty="0"/>
            </a:p>
          </p:txBody>
        </p:sp>
        <p:sp>
          <p:nvSpPr>
            <p:cNvPr id="100359" name="Rectangle 5"/>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dirty="0"/>
            </a:p>
          </p:txBody>
        </p:sp>
      </p:grpSp>
      <p:sp>
        <p:nvSpPr>
          <p:cNvPr id="100356" name="Rectangle 7"/>
          <p:cNvSpPr>
            <a:spLocks noChangeArrowheads="1"/>
          </p:cNvSpPr>
          <p:nvPr/>
        </p:nvSpPr>
        <p:spPr bwMode="auto">
          <a:xfrm>
            <a:off x="3124200" y="381000"/>
            <a:ext cx="2895600" cy="476250"/>
          </a:xfrm>
          <a:prstGeom prst="rect">
            <a:avLst/>
          </a:prstGeom>
          <a:noFill/>
          <a:ln w="9525">
            <a:noFill/>
            <a:miter lim="800000"/>
            <a:headEnd/>
            <a:tailEnd/>
          </a:ln>
        </p:spPr>
        <p:txBody>
          <a:bodyPr/>
          <a:lstStyle/>
          <a:p>
            <a:pPr algn="ctr"/>
            <a:r>
              <a:rPr lang="en-US" sz="2000" b="1" dirty="0"/>
              <a:t>Diagnosis</a:t>
            </a:r>
          </a:p>
        </p:txBody>
      </p:sp>
      <p:pic>
        <p:nvPicPr>
          <p:cNvPr id="100357" name="Picture 8" descr="icf_logo4"/>
          <p:cNvPicPr>
            <a:picLocks noChangeAspect="1" noChangeArrowheads="1"/>
          </p:cNvPicPr>
          <p:nvPr/>
        </p:nvPicPr>
        <p:blipFill>
          <a:blip r:embed="rId3" cstate="print"/>
          <a:srcRect/>
          <a:stretch>
            <a:fillRect/>
          </a:stretch>
        </p:blipFill>
        <p:spPr bwMode="auto">
          <a:xfrm>
            <a:off x="5029200" y="5638800"/>
            <a:ext cx="4000500" cy="11049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idx="4294967295"/>
          </p:nvPr>
        </p:nvSpPr>
        <p:spPr>
          <a:xfrm>
            <a:off x="457200" y="-289173"/>
            <a:ext cx="8686800" cy="7140416"/>
          </a:xfrm>
        </p:spPr>
        <p:txBody>
          <a:bodyPr>
            <a:spAutoFit/>
          </a:bodyPr>
          <a:lstStyle/>
          <a:p>
            <a:pPr algn="l"/>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400" dirty="0" smtClean="0"/>
              <a:t/>
            </a:r>
            <a:br>
              <a:rPr lang="en-US" sz="1400" dirty="0" smtClean="0"/>
            </a:br>
            <a:r>
              <a:rPr lang="en-US" sz="1400" dirty="0" smtClean="0"/>
              <a:t/>
            </a:r>
            <a:br>
              <a:rPr lang="en-US" sz="1400" dirty="0" smtClean="0"/>
            </a:br>
            <a:r>
              <a:rPr lang="en-US" sz="1400" b="1" dirty="0" smtClean="0">
                <a:solidFill>
                  <a:srgbClr val="870401"/>
                </a:solidFill>
              </a:rPr>
              <a:t/>
            </a:r>
            <a:br>
              <a:rPr lang="en-US" sz="14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endParaRPr lang="en-US" sz="1600" b="1" dirty="0" smtClean="0">
              <a:solidFill>
                <a:srgbClr val="870401"/>
              </a:solidFill>
            </a:endParaRPr>
          </a:p>
        </p:txBody>
      </p:sp>
      <p:grpSp>
        <p:nvGrpSpPr>
          <p:cNvPr id="2" name="Group 3"/>
          <p:cNvGrpSpPr>
            <a:grpSpLocks/>
          </p:cNvGrpSpPr>
          <p:nvPr/>
        </p:nvGrpSpPr>
        <p:grpSpPr bwMode="auto">
          <a:xfrm>
            <a:off x="0" y="0"/>
            <a:ext cx="9144000" cy="6858000"/>
            <a:chOff x="0" y="0"/>
            <a:chExt cx="5760" cy="4320"/>
          </a:xfrm>
        </p:grpSpPr>
        <p:sp>
          <p:nvSpPr>
            <p:cNvPr id="104455" name="Rectangle 4"/>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dirty="0"/>
            </a:p>
          </p:txBody>
        </p:sp>
        <p:sp>
          <p:nvSpPr>
            <p:cNvPr id="104456" name="Rectangle 5"/>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dirty="0"/>
            </a:p>
          </p:txBody>
        </p:sp>
      </p:grpSp>
      <p:sp>
        <p:nvSpPr>
          <p:cNvPr id="104452" name="Rectangle 6"/>
          <p:cNvSpPr>
            <a:spLocks noChangeArrowheads="1"/>
          </p:cNvSpPr>
          <p:nvPr/>
        </p:nvSpPr>
        <p:spPr bwMode="auto">
          <a:xfrm>
            <a:off x="457200" y="0"/>
            <a:ext cx="8686800" cy="5638800"/>
          </a:xfrm>
          <a:prstGeom prst="rect">
            <a:avLst/>
          </a:prstGeom>
          <a:noFill/>
          <a:ln w="9525">
            <a:noFill/>
            <a:miter lim="800000"/>
            <a:headEnd/>
            <a:tailEnd/>
          </a:ln>
        </p:spPr>
        <p:txBody>
          <a:bodyPr/>
          <a:lstStyle/>
          <a:p>
            <a:pPr algn="ctr"/>
            <a:r>
              <a:rPr lang="en-US" sz="2000" b="1" dirty="0"/>
              <a:t>References</a:t>
            </a:r>
          </a:p>
          <a:p>
            <a:pPr algn="ctr"/>
            <a:endParaRPr lang="en-US" sz="2000" b="1" dirty="0"/>
          </a:p>
          <a:p>
            <a:endParaRPr lang="en-US" sz="2000" b="1" dirty="0"/>
          </a:p>
        </p:txBody>
      </p:sp>
      <p:pic>
        <p:nvPicPr>
          <p:cNvPr id="104453" name="Picture 7" descr="icf_logo4"/>
          <p:cNvPicPr>
            <a:picLocks noChangeAspect="1" noChangeArrowheads="1"/>
          </p:cNvPicPr>
          <p:nvPr/>
        </p:nvPicPr>
        <p:blipFill>
          <a:blip r:embed="rId3" cstate="print"/>
          <a:srcRect/>
          <a:stretch>
            <a:fillRect/>
          </a:stretch>
        </p:blipFill>
        <p:spPr bwMode="auto">
          <a:xfrm>
            <a:off x="5029200" y="5638800"/>
            <a:ext cx="4000500" cy="1104900"/>
          </a:xfrm>
          <a:prstGeom prst="rect">
            <a:avLst/>
          </a:prstGeom>
          <a:noFill/>
          <a:ln w="9525">
            <a:noFill/>
            <a:miter lim="800000"/>
            <a:headEnd/>
            <a:tailEnd/>
          </a:ln>
        </p:spPr>
      </p:pic>
      <p:sp>
        <p:nvSpPr>
          <p:cNvPr id="104454" name="Rectangle 1"/>
          <p:cNvSpPr>
            <a:spLocks noChangeArrowheads="1"/>
          </p:cNvSpPr>
          <p:nvPr/>
        </p:nvSpPr>
        <p:spPr bwMode="auto">
          <a:xfrm>
            <a:off x="457200" y="1622425"/>
            <a:ext cx="4572000" cy="0"/>
          </a:xfrm>
          <a:prstGeom prst="rect">
            <a:avLst/>
          </a:prstGeom>
          <a:solidFill>
            <a:srgbClr val="282828"/>
          </a:solidFill>
          <a:ln w="9525">
            <a:noFill/>
            <a:miter lim="800000"/>
            <a:headEnd/>
            <a:tailEnd/>
          </a:ln>
        </p:spPr>
        <p:txBody>
          <a:bodyPr wrap="none" lIns="6348" tIns="0" rIns="17457" bIns="0" anchor="ctr">
            <a:spAutoFit/>
          </a:bodyPr>
          <a:lstStyle/>
          <a:p>
            <a:endParaRPr lang="en-US" dirty="0"/>
          </a:p>
        </p:txBody>
      </p:sp>
      <p:sp>
        <p:nvSpPr>
          <p:cNvPr id="10" name="TextBox 9"/>
          <p:cNvSpPr txBox="1"/>
          <p:nvPr/>
        </p:nvSpPr>
        <p:spPr>
          <a:xfrm>
            <a:off x="228600" y="457200"/>
            <a:ext cx="8610600" cy="5262979"/>
          </a:xfrm>
          <a:prstGeom prst="rect">
            <a:avLst/>
          </a:prstGeom>
          <a:noFill/>
        </p:spPr>
        <p:txBody>
          <a:bodyPr wrap="square" rtlCol="0">
            <a:spAutoFit/>
          </a:bodyPr>
          <a:lstStyle/>
          <a:p>
            <a:r>
              <a:rPr lang="en-US" sz="1600" b="1" dirty="0" err="1" smtClean="0">
                <a:solidFill>
                  <a:srgbClr val="870401"/>
                </a:solidFill>
              </a:rPr>
              <a:t>Hanrahan</a:t>
            </a:r>
            <a:r>
              <a:rPr lang="en-US" sz="1600" b="1" dirty="0" smtClean="0">
                <a:solidFill>
                  <a:srgbClr val="870401"/>
                </a:solidFill>
              </a:rPr>
              <a:t> CJ, Christensen CR, </a:t>
            </a:r>
            <a:r>
              <a:rPr lang="en-US" sz="1600" b="1" dirty="0" err="1" smtClean="0">
                <a:solidFill>
                  <a:srgbClr val="870401"/>
                </a:solidFill>
              </a:rPr>
              <a:t>Crim</a:t>
            </a:r>
            <a:r>
              <a:rPr lang="en-US" sz="1600" b="1" dirty="0" smtClean="0">
                <a:solidFill>
                  <a:srgbClr val="870401"/>
                </a:solidFill>
              </a:rPr>
              <a:t> JR. Current concepts in the evaluation of multiple myeloma with MR imaging and FDG PET/CT. </a:t>
            </a:r>
            <a:r>
              <a:rPr lang="en-US" sz="1600" b="1" dirty="0" err="1" smtClean="0">
                <a:solidFill>
                  <a:srgbClr val="870401"/>
                </a:solidFill>
              </a:rPr>
              <a:t>Radiographics</a:t>
            </a:r>
            <a:r>
              <a:rPr lang="en-US" sz="1600" b="1" dirty="0" smtClean="0">
                <a:solidFill>
                  <a:srgbClr val="870401"/>
                </a:solidFill>
              </a:rPr>
              <a:t>. 2010 Jan; 30(1): 127-42.</a:t>
            </a:r>
          </a:p>
          <a:p>
            <a:endParaRPr lang="en-US" sz="1600" b="1" dirty="0" smtClean="0">
              <a:solidFill>
                <a:srgbClr val="870401"/>
              </a:solidFill>
            </a:endParaRPr>
          </a:p>
          <a:p>
            <a:r>
              <a:rPr lang="en-US" sz="1600" b="1" dirty="0" smtClean="0">
                <a:solidFill>
                  <a:srgbClr val="870401"/>
                </a:solidFill>
              </a:rPr>
              <a:t>Krishnan A, </a:t>
            </a:r>
            <a:r>
              <a:rPr lang="en-US" sz="1600" b="1" dirty="0" err="1" smtClean="0">
                <a:solidFill>
                  <a:srgbClr val="870401"/>
                </a:solidFill>
              </a:rPr>
              <a:t>Shirkhoda</a:t>
            </a:r>
            <a:r>
              <a:rPr lang="en-US" sz="1600" b="1" dirty="0" smtClean="0">
                <a:solidFill>
                  <a:srgbClr val="870401"/>
                </a:solidFill>
              </a:rPr>
              <a:t> A, </a:t>
            </a:r>
            <a:r>
              <a:rPr lang="en-US" sz="1600" b="1" dirty="0" err="1" smtClean="0">
                <a:solidFill>
                  <a:srgbClr val="870401"/>
                </a:solidFill>
              </a:rPr>
              <a:t>Tehranzadeh</a:t>
            </a:r>
            <a:r>
              <a:rPr lang="en-US" sz="1600" b="1" dirty="0" smtClean="0">
                <a:solidFill>
                  <a:srgbClr val="870401"/>
                </a:solidFill>
              </a:rPr>
              <a:t> J, Armin AR, Irwin R, Les K. Primary bone lymphoma radiographic-MR imaging correlation. </a:t>
            </a:r>
            <a:r>
              <a:rPr lang="en-US" sz="1600" b="1" dirty="0" err="1" smtClean="0">
                <a:solidFill>
                  <a:srgbClr val="870401"/>
                </a:solidFill>
              </a:rPr>
              <a:t>Radiographics</a:t>
            </a:r>
            <a:r>
              <a:rPr lang="en-US" sz="1600" b="1" dirty="0" smtClean="0">
                <a:solidFill>
                  <a:srgbClr val="870401"/>
                </a:solidFill>
              </a:rPr>
              <a:t>. 2003 Nov-Dec; 23(6): 137-83; discussion 1384-7.</a:t>
            </a:r>
          </a:p>
          <a:p>
            <a:endParaRPr lang="en-US" sz="1600" b="1" dirty="0" smtClean="0">
              <a:solidFill>
                <a:srgbClr val="870401"/>
              </a:solidFill>
            </a:endParaRPr>
          </a:p>
          <a:p>
            <a:r>
              <a:rPr lang="en-US" sz="1600" b="1" dirty="0" err="1" smtClean="0">
                <a:solidFill>
                  <a:srgbClr val="870401"/>
                </a:solidFill>
              </a:rPr>
              <a:t>Llauger</a:t>
            </a:r>
            <a:r>
              <a:rPr lang="en-US" sz="1600" b="1" dirty="0" smtClean="0">
                <a:solidFill>
                  <a:srgbClr val="870401"/>
                </a:solidFill>
              </a:rPr>
              <a:t> J, Palmer J, </a:t>
            </a:r>
            <a:r>
              <a:rPr lang="en-US" sz="1600" b="1" dirty="0" err="1" smtClean="0">
                <a:solidFill>
                  <a:srgbClr val="870401"/>
                </a:solidFill>
              </a:rPr>
              <a:t>Amores</a:t>
            </a:r>
            <a:r>
              <a:rPr lang="en-US" sz="1600" b="1" dirty="0" smtClean="0">
                <a:solidFill>
                  <a:srgbClr val="870401"/>
                </a:solidFill>
              </a:rPr>
              <a:t> S, </a:t>
            </a:r>
            <a:r>
              <a:rPr lang="en-US" sz="1600" b="1" dirty="0" err="1" smtClean="0">
                <a:solidFill>
                  <a:srgbClr val="870401"/>
                </a:solidFill>
              </a:rPr>
              <a:t>Bague</a:t>
            </a:r>
            <a:r>
              <a:rPr lang="en-US" sz="1600" b="1" dirty="0" smtClean="0">
                <a:solidFill>
                  <a:srgbClr val="870401"/>
                </a:solidFill>
              </a:rPr>
              <a:t> S, </a:t>
            </a:r>
            <a:r>
              <a:rPr lang="en-US" sz="1600" b="1" dirty="0" err="1" smtClean="0">
                <a:solidFill>
                  <a:srgbClr val="870401"/>
                </a:solidFill>
              </a:rPr>
              <a:t>Camins</a:t>
            </a:r>
            <a:r>
              <a:rPr lang="en-US" sz="1600" b="1" dirty="0" smtClean="0">
                <a:solidFill>
                  <a:srgbClr val="870401"/>
                </a:solidFill>
              </a:rPr>
              <a:t> A. Primary tumors of the sacrum: diagnostic imaging. AJR. 2000 Feb; 174 (2):417-24.</a:t>
            </a:r>
          </a:p>
          <a:p>
            <a:endParaRPr lang="en-US" sz="1600" b="1" dirty="0" smtClean="0">
              <a:solidFill>
                <a:srgbClr val="870401"/>
              </a:solidFill>
            </a:endParaRPr>
          </a:p>
          <a:p>
            <a:r>
              <a:rPr lang="en-US" sz="1600" b="1" dirty="0" err="1" smtClean="0">
                <a:solidFill>
                  <a:srgbClr val="870401"/>
                </a:solidFill>
              </a:rPr>
              <a:t>Moulopoulos</a:t>
            </a:r>
            <a:r>
              <a:rPr lang="en-US" sz="1600" b="1" dirty="0" smtClean="0">
                <a:solidFill>
                  <a:srgbClr val="870401"/>
                </a:solidFill>
              </a:rPr>
              <a:t> LA, </a:t>
            </a:r>
            <a:r>
              <a:rPr lang="en-US" sz="1600" b="1" dirty="0" err="1" smtClean="0">
                <a:solidFill>
                  <a:srgbClr val="870401"/>
                </a:solidFill>
              </a:rPr>
              <a:t>Granfield</a:t>
            </a:r>
            <a:r>
              <a:rPr lang="en-US" sz="1600" b="1" dirty="0" smtClean="0">
                <a:solidFill>
                  <a:srgbClr val="870401"/>
                </a:solidFill>
              </a:rPr>
              <a:t> CA, </a:t>
            </a:r>
            <a:r>
              <a:rPr lang="en-US" sz="1600" b="1" dirty="0" err="1" smtClean="0">
                <a:solidFill>
                  <a:srgbClr val="870401"/>
                </a:solidFill>
              </a:rPr>
              <a:t>Dimopoulos</a:t>
            </a:r>
            <a:r>
              <a:rPr lang="en-US" sz="1600" b="1" dirty="0" smtClean="0">
                <a:solidFill>
                  <a:srgbClr val="870401"/>
                </a:solidFill>
              </a:rPr>
              <a:t> MA, Kim EE, </a:t>
            </a:r>
            <a:r>
              <a:rPr lang="en-US" sz="1600" b="1" dirty="0" err="1" smtClean="0">
                <a:solidFill>
                  <a:srgbClr val="870401"/>
                </a:solidFill>
              </a:rPr>
              <a:t>Alexanian</a:t>
            </a:r>
            <a:r>
              <a:rPr lang="en-US" sz="1600" b="1" dirty="0" smtClean="0">
                <a:solidFill>
                  <a:srgbClr val="870401"/>
                </a:solidFill>
              </a:rPr>
              <a:t> R, </a:t>
            </a:r>
            <a:r>
              <a:rPr lang="en-US" sz="1600" b="1" dirty="0" err="1" smtClean="0">
                <a:solidFill>
                  <a:srgbClr val="870401"/>
                </a:solidFill>
              </a:rPr>
              <a:t>Libshitz</a:t>
            </a:r>
            <a:r>
              <a:rPr lang="en-US" sz="1600" b="1" dirty="0" smtClean="0">
                <a:solidFill>
                  <a:srgbClr val="870401"/>
                </a:solidFill>
              </a:rPr>
              <a:t> HI, </a:t>
            </a:r>
            <a:r>
              <a:rPr lang="en-US" sz="1600" b="1" dirty="0" err="1" smtClean="0">
                <a:solidFill>
                  <a:srgbClr val="870401"/>
                </a:solidFill>
              </a:rPr>
              <a:t>Extraosseous</a:t>
            </a:r>
            <a:r>
              <a:rPr lang="en-US" sz="1600" b="1" dirty="0" smtClean="0">
                <a:solidFill>
                  <a:srgbClr val="870401"/>
                </a:solidFill>
              </a:rPr>
              <a:t> multiple myeloma imaging features. AJR. 1993 Nov; 161 (5): 1083-7.</a:t>
            </a:r>
          </a:p>
          <a:p>
            <a:endParaRPr lang="en-US" sz="1600" b="1" dirty="0" smtClean="0">
              <a:solidFill>
                <a:srgbClr val="870401"/>
              </a:solidFill>
            </a:endParaRPr>
          </a:p>
          <a:p>
            <a:r>
              <a:rPr lang="en-US" sz="1600" b="1" dirty="0" err="1" smtClean="0">
                <a:solidFill>
                  <a:srgbClr val="870401"/>
                </a:solidFill>
              </a:rPr>
              <a:t>Murphey</a:t>
            </a:r>
            <a:r>
              <a:rPr lang="en-US" sz="1600" b="1" dirty="0" smtClean="0">
                <a:solidFill>
                  <a:srgbClr val="870401"/>
                </a:solidFill>
              </a:rPr>
              <a:t> MD, </a:t>
            </a:r>
            <a:r>
              <a:rPr lang="en-US" sz="1600" b="1" dirty="0" err="1" smtClean="0">
                <a:solidFill>
                  <a:srgbClr val="870401"/>
                </a:solidFill>
              </a:rPr>
              <a:t>Flemming</a:t>
            </a:r>
            <a:r>
              <a:rPr lang="en-US" sz="1600" b="1" dirty="0" smtClean="0">
                <a:solidFill>
                  <a:srgbClr val="870401"/>
                </a:solidFill>
              </a:rPr>
              <a:t> DJ, </a:t>
            </a:r>
            <a:r>
              <a:rPr lang="en-US" sz="1600" b="1" dirty="0" err="1" smtClean="0">
                <a:solidFill>
                  <a:srgbClr val="870401"/>
                </a:solidFill>
              </a:rPr>
              <a:t>Boyea</a:t>
            </a:r>
            <a:r>
              <a:rPr lang="en-US" sz="1600" b="1" dirty="0" smtClean="0">
                <a:solidFill>
                  <a:srgbClr val="870401"/>
                </a:solidFill>
              </a:rPr>
              <a:t> SR, </a:t>
            </a:r>
            <a:r>
              <a:rPr lang="en-US" sz="1600" b="1" dirty="0" err="1" smtClean="0">
                <a:solidFill>
                  <a:srgbClr val="870401"/>
                </a:solidFill>
              </a:rPr>
              <a:t>Bojescul</a:t>
            </a:r>
            <a:r>
              <a:rPr lang="en-US" sz="1600" b="1" dirty="0" smtClean="0">
                <a:solidFill>
                  <a:srgbClr val="870401"/>
                </a:solidFill>
              </a:rPr>
              <a:t> JA, Sweet DE, Temple HT. </a:t>
            </a:r>
            <a:r>
              <a:rPr lang="en-US" sz="1600" b="1" dirty="0" err="1" smtClean="0">
                <a:solidFill>
                  <a:srgbClr val="870401"/>
                </a:solidFill>
              </a:rPr>
              <a:t>Enchondroma</a:t>
            </a:r>
            <a:r>
              <a:rPr lang="en-US" sz="1600" b="1" dirty="0" smtClean="0">
                <a:solidFill>
                  <a:srgbClr val="870401"/>
                </a:solidFill>
              </a:rPr>
              <a:t> verses </a:t>
            </a:r>
            <a:r>
              <a:rPr lang="en-US" sz="1600" b="1" dirty="0" err="1" smtClean="0">
                <a:solidFill>
                  <a:srgbClr val="870401"/>
                </a:solidFill>
              </a:rPr>
              <a:t>chondrosarcoma</a:t>
            </a:r>
            <a:r>
              <a:rPr lang="en-US" sz="1600" b="1" dirty="0" smtClean="0">
                <a:solidFill>
                  <a:srgbClr val="870401"/>
                </a:solidFill>
              </a:rPr>
              <a:t> in the </a:t>
            </a:r>
            <a:r>
              <a:rPr lang="en-US" sz="1600" b="1" dirty="0" err="1" smtClean="0">
                <a:solidFill>
                  <a:srgbClr val="870401"/>
                </a:solidFill>
              </a:rPr>
              <a:t>appendicular</a:t>
            </a:r>
            <a:r>
              <a:rPr lang="en-US" sz="1600" b="1" dirty="0" smtClean="0">
                <a:solidFill>
                  <a:srgbClr val="870401"/>
                </a:solidFill>
              </a:rPr>
              <a:t> skeleton, differentiating features. </a:t>
            </a:r>
            <a:r>
              <a:rPr lang="en-US" sz="1600" b="1" dirty="0" err="1" smtClean="0">
                <a:solidFill>
                  <a:srgbClr val="870401"/>
                </a:solidFill>
              </a:rPr>
              <a:t>Radiographics</a:t>
            </a:r>
            <a:r>
              <a:rPr lang="en-US" sz="1600" b="1" dirty="0" smtClean="0">
                <a:solidFill>
                  <a:srgbClr val="870401"/>
                </a:solidFill>
              </a:rPr>
              <a:t>. 1998; Sept-Oct; 18 (5): 1213-37; quiz 1244-5.</a:t>
            </a:r>
          </a:p>
          <a:p>
            <a:endParaRPr lang="en-US" sz="1600" b="1" dirty="0" smtClean="0">
              <a:solidFill>
                <a:srgbClr val="870401"/>
              </a:solidFill>
            </a:endParaRPr>
          </a:p>
          <a:p>
            <a:r>
              <a:rPr lang="en-US" sz="1600" b="1" dirty="0" err="1" smtClean="0">
                <a:solidFill>
                  <a:srgbClr val="870401"/>
                </a:solidFill>
              </a:rPr>
              <a:t>Murphey</a:t>
            </a:r>
            <a:r>
              <a:rPr lang="en-US" sz="1600" b="1" dirty="0" smtClean="0">
                <a:solidFill>
                  <a:srgbClr val="870401"/>
                </a:solidFill>
              </a:rPr>
              <a:t> MD, Walker EA, Wilson AJ, </a:t>
            </a:r>
            <a:r>
              <a:rPr lang="en-US" sz="1600" b="1" dirty="0" err="1" smtClean="0">
                <a:solidFill>
                  <a:srgbClr val="870401"/>
                </a:solidFill>
              </a:rPr>
              <a:t>Kransdorf</a:t>
            </a:r>
            <a:r>
              <a:rPr lang="en-US" sz="1600" b="1" dirty="0" smtClean="0">
                <a:solidFill>
                  <a:srgbClr val="870401"/>
                </a:solidFill>
              </a:rPr>
              <a:t> MJ, Temple HT, Gannon FH. From the archives of AFIPL imaging of primary </a:t>
            </a:r>
            <a:r>
              <a:rPr lang="en-US" sz="1600" b="1" dirty="0" err="1" smtClean="0">
                <a:solidFill>
                  <a:srgbClr val="870401"/>
                </a:solidFill>
              </a:rPr>
              <a:t>chondrosarcoma</a:t>
            </a:r>
            <a:r>
              <a:rPr lang="en-US" sz="1600" b="1" dirty="0" smtClean="0">
                <a:solidFill>
                  <a:srgbClr val="870401"/>
                </a:solidFill>
              </a:rPr>
              <a:t>: radiographic pathologic correlation. </a:t>
            </a:r>
            <a:r>
              <a:rPr lang="en-US" sz="1600" b="1" dirty="0" err="1" smtClean="0">
                <a:solidFill>
                  <a:srgbClr val="870401"/>
                </a:solidFill>
              </a:rPr>
              <a:t>Radiographics</a:t>
            </a:r>
            <a:r>
              <a:rPr lang="en-US" sz="1600" b="1" dirty="0" smtClean="0">
                <a:solidFill>
                  <a:srgbClr val="870401"/>
                </a:solidFill>
              </a:rPr>
              <a:t> 2003 Sept-Oct (5):1245-78.</a:t>
            </a:r>
          </a:p>
          <a:p>
            <a:endParaRPr lang="en-US" sz="1600" b="1" dirty="0" smtClean="0">
              <a:solidFill>
                <a:srgbClr val="87040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idx="4294967295"/>
          </p:nvPr>
        </p:nvSpPr>
        <p:spPr>
          <a:xfrm>
            <a:off x="457200" y="-289173"/>
            <a:ext cx="8686800" cy="7140416"/>
          </a:xfrm>
        </p:spPr>
        <p:txBody>
          <a:bodyPr>
            <a:spAutoFit/>
          </a:bodyPr>
          <a:lstStyle/>
          <a:p>
            <a:pPr algn="l"/>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400" dirty="0" smtClean="0"/>
              <a:t/>
            </a:r>
            <a:br>
              <a:rPr lang="en-US" sz="1400" dirty="0" smtClean="0"/>
            </a:br>
            <a:r>
              <a:rPr lang="en-US" sz="1400" dirty="0" smtClean="0"/>
              <a:t/>
            </a:r>
            <a:br>
              <a:rPr lang="en-US" sz="1400" dirty="0" smtClean="0"/>
            </a:br>
            <a:r>
              <a:rPr lang="en-US" sz="1400" b="1" dirty="0" smtClean="0">
                <a:solidFill>
                  <a:srgbClr val="870401"/>
                </a:solidFill>
              </a:rPr>
              <a:t/>
            </a:r>
            <a:br>
              <a:rPr lang="en-US" sz="14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endParaRPr lang="en-US" sz="1600" b="1" dirty="0" smtClean="0">
              <a:solidFill>
                <a:srgbClr val="870401"/>
              </a:solidFill>
            </a:endParaRPr>
          </a:p>
        </p:txBody>
      </p:sp>
      <p:grpSp>
        <p:nvGrpSpPr>
          <p:cNvPr id="2" name="Group 3"/>
          <p:cNvGrpSpPr>
            <a:grpSpLocks/>
          </p:cNvGrpSpPr>
          <p:nvPr/>
        </p:nvGrpSpPr>
        <p:grpSpPr bwMode="auto">
          <a:xfrm>
            <a:off x="0" y="0"/>
            <a:ext cx="9144000" cy="6858000"/>
            <a:chOff x="0" y="0"/>
            <a:chExt cx="5760" cy="4320"/>
          </a:xfrm>
        </p:grpSpPr>
        <p:sp>
          <p:nvSpPr>
            <p:cNvPr id="104455" name="Rectangle 4"/>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dirty="0"/>
            </a:p>
          </p:txBody>
        </p:sp>
        <p:sp>
          <p:nvSpPr>
            <p:cNvPr id="104456" name="Rectangle 5"/>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dirty="0"/>
            </a:p>
          </p:txBody>
        </p:sp>
      </p:grpSp>
      <p:sp>
        <p:nvSpPr>
          <p:cNvPr id="104452" name="Rectangle 6"/>
          <p:cNvSpPr>
            <a:spLocks noChangeArrowheads="1"/>
          </p:cNvSpPr>
          <p:nvPr/>
        </p:nvSpPr>
        <p:spPr bwMode="auto">
          <a:xfrm>
            <a:off x="457200" y="0"/>
            <a:ext cx="8686800" cy="5638800"/>
          </a:xfrm>
          <a:prstGeom prst="rect">
            <a:avLst/>
          </a:prstGeom>
          <a:noFill/>
          <a:ln w="9525">
            <a:noFill/>
            <a:miter lim="800000"/>
            <a:headEnd/>
            <a:tailEnd/>
          </a:ln>
        </p:spPr>
        <p:txBody>
          <a:bodyPr/>
          <a:lstStyle/>
          <a:p>
            <a:pPr algn="ctr"/>
            <a:r>
              <a:rPr lang="en-US" sz="2000" b="1" dirty="0"/>
              <a:t>References</a:t>
            </a:r>
          </a:p>
          <a:p>
            <a:pPr algn="ctr"/>
            <a:endParaRPr lang="en-US" sz="2000" b="1" dirty="0"/>
          </a:p>
          <a:p>
            <a:endParaRPr lang="en-US" sz="2000" b="1" dirty="0"/>
          </a:p>
        </p:txBody>
      </p:sp>
      <p:pic>
        <p:nvPicPr>
          <p:cNvPr id="104453" name="Picture 7" descr="icf_logo4"/>
          <p:cNvPicPr>
            <a:picLocks noChangeAspect="1" noChangeArrowheads="1"/>
          </p:cNvPicPr>
          <p:nvPr/>
        </p:nvPicPr>
        <p:blipFill>
          <a:blip r:embed="rId3" cstate="print"/>
          <a:srcRect/>
          <a:stretch>
            <a:fillRect/>
          </a:stretch>
        </p:blipFill>
        <p:spPr bwMode="auto">
          <a:xfrm>
            <a:off x="5029200" y="5638800"/>
            <a:ext cx="4000500" cy="1104900"/>
          </a:xfrm>
          <a:prstGeom prst="rect">
            <a:avLst/>
          </a:prstGeom>
          <a:noFill/>
          <a:ln w="9525">
            <a:noFill/>
            <a:miter lim="800000"/>
            <a:headEnd/>
            <a:tailEnd/>
          </a:ln>
        </p:spPr>
      </p:pic>
      <p:sp>
        <p:nvSpPr>
          <p:cNvPr id="104454" name="Rectangle 1"/>
          <p:cNvSpPr>
            <a:spLocks noChangeArrowheads="1"/>
          </p:cNvSpPr>
          <p:nvPr/>
        </p:nvSpPr>
        <p:spPr bwMode="auto">
          <a:xfrm>
            <a:off x="457200" y="1622425"/>
            <a:ext cx="4572000" cy="0"/>
          </a:xfrm>
          <a:prstGeom prst="rect">
            <a:avLst/>
          </a:prstGeom>
          <a:solidFill>
            <a:srgbClr val="282828"/>
          </a:solidFill>
          <a:ln w="9525">
            <a:noFill/>
            <a:miter lim="800000"/>
            <a:headEnd/>
            <a:tailEnd/>
          </a:ln>
        </p:spPr>
        <p:txBody>
          <a:bodyPr wrap="none" lIns="6348" tIns="0" rIns="17457" bIns="0" anchor="ctr">
            <a:spAutoFit/>
          </a:bodyPr>
          <a:lstStyle/>
          <a:p>
            <a:endParaRPr lang="en-US" dirty="0"/>
          </a:p>
        </p:txBody>
      </p:sp>
      <p:sp>
        <p:nvSpPr>
          <p:cNvPr id="10" name="TextBox 9"/>
          <p:cNvSpPr txBox="1"/>
          <p:nvPr/>
        </p:nvSpPr>
        <p:spPr>
          <a:xfrm>
            <a:off x="228600" y="457200"/>
            <a:ext cx="8610600" cy="4524315"/>
          </a:xfrm>
          <a:prstGeom prst="rect">
            <a:avLst/>
          </a:prstGeom>
          <a:noFill/>
        </p:spPr>
        <p:txBody>
          <a:bodyPr wrap="square" rtlCol="0">
            <a:spAutoFit/>
          </a:bodyPr>
          <a:lstStyle/>
          <a:p>
            <a:endParaRPr lang="en-US" sz="1600" b="1" dirty="0" smtClean="0">
              <a:solidFill>
                <a:srgbClr val="870401"/>
              </a:solidFill>
            </a:endParaRPr>
          </a:p>
          <a:p>
            <a:r>
              <a:rPr lang="en-US" sz="1600" b="1" dirty="0" err="1" smtClean="0">
                <a:solidFill>
                  <a:srgbClr val="870401"/>
                </a:solidFill>
              </a:rPr>
              <a:t>Ooi</a:t>
            </a:r>
            <a:r>
              <a:rPr lang="en-US" sz="1600" b="1" dirty="0" smtClean="0">
                <a:solidFill>
                  <a:srgbClr val="870401"/>
                </a:solidFill>
              </a:rPr>
              <a:t> GC, </a:t>
            </a:r>
            <a:r>
              <a:rPr lang="en-US" sz="1600" b="1" dirty="0" err="1" smtClean="0">
                <a:solidFill>
                  <a:srgbClr val="870401"/>
                </a:solidFill>
              </a:rPr>
              <a:t>Chim</a:t>
            </a:r>
            <a:r>
              <a:rPr lang="en-US" sz="1600" b="1" dirty="0" smtClean="0">
                <a:solidFill>
                  <a:srgbClr val="870401"/>
                </a:solidFill>
              </a:rPr>
              <a:t> JC, Au WY, </a:t>
            </a:r>
            <a:r>
              <a:rPr lang="en-US" sz="1600" b="1" dirty="0" err="1" smtClean="0">
                <a:solidFill>
                  <a:srgbClr val="870401"/>
                </a:solidFill>
              </a:rPr>
              <a:t>Khong</a:t>
            </a:r>
            <a:r>
              <a:rPr lang="en-US" sz="1600" b="1" dirty="0" smtClean="0">
                <a:solidFill>
                  <a:srgbClr val="870401"/>
                </a:solidFill>
              </a:rPr>
              <a:t> PL. Radiographic manifestations of primary solitary </a:t>
            </a:r>
            <a:r>
              <a:rPr lang="en-US" sz="1600" b="1" dirty="0" err="1" smtClean="0">
                <a:solidFill>
                  <a:srgbClr val="870401"/>
                </a:solidFill>
              </a:rPr>
              <a:t>extramedullary</a:t>
            </a:r>
            <a:r>
              <a:rPr lang="en-US" sz="1600" b="1" dirty="0" smtClean="0">
                <a:solidFill>
                  <a:srgbClr val="870401"/>
                </a:solidFill>
              </a:rPr>
              <a:t> and solitary </a:t>
            </a:r>
            <a:r>
              <a:rPr lang="en-US" sz="1600" b="1" dirty="0" err="1" smtClean="0">
                <a:solidFill>
                  <a:srgbClr val="870401"/>
                </a:solidFill>
              </a:rPr>
              <a:t>plasmacytomas</a:t>
            </a:r>
            <a:r>
              <a:rPr lang="en-US" sz="1600" b="1" dirty="0" smtClean="0">
                <a:solidFill>
                  <a:srgbClr val="870401"/>
                </a:solidFill>
              </a:rPr>
              <a:t>. AJR 2006 Mar; 186(3): 821-7.</a:t>
            </a:r>
          </a:p>
          <a:p>
            <a:endParaRPr lang="en-US" sz="1600" b="1" dirty="0" smtClean="0">
              <a:solidFill>
                <a:srgbClr val="870401"/>
              </a:solidFill>
            </a:endParaRPr>
          </a:p>
          <a:p>
            <a:r>
              <a:rPr lang="en-US" sz="1600" b="1" dirty="0" err="1" smtClean="0">
                <a:solidFill>
                  <a:srgbClr val="870401"/>
                </a:solidFill>
              </a:rPr>
              <a:t>Paes</a:t>
            </a:r>
            <a:r>
              <a:rPr lang="en-US" sz="1600" b="1" dirty="0" smtClean="0">
                <a:solidFill>
                  <a:srgbClr val="870401"/>
                </a:solidFill>
              </a:rPr>
              <a:t> FM, </a:t>
            </a:r>
            <a:r>
              <a:rPr lang="en-US" sz="1600" b="1" dirty="0" err="1" smtClean="0">
                <a:solidFill>
                  <a:srgbClr val="870401"/>
                </a:solidFill>
              </a:rPr>
              <a:t>Kalkanis</a:t>
            </a:r>
            <a:r>
              <a:rPr lang="en-US" sz="1600" b="1" dirty="0" smtClean="0">
                <a:solidFill>
                  <a:srgbClr val="870401"/>
                </a:solidFill>
              </a:rPr>
              <a:t> DG, </a:t>
            </a:r>
            <a:r>
              <a:rPr lang="en-US" sz="1600" b="1" dirty="0" err="1" smtClean="0">
                <a:solidFill>
                  <a:srgbClr val="870401"/>
                </a:solidFill>
              </a:rPr>
              <a:t>Sideras</a:t>
            </a:r>
            <a:r>
              <a:rPr lang="en-US" sz="1600" b="1" dirty="0" smtClean="0">
                <a:solidFill>
                  <a:srgbClr val="870401"/>
                </a:solidFill>
              </a:rPr>
              <a:t> PA, </a:t>
            </a:r>
            <a:r>
              <a:rPr lang="en-US" sz="1600" b="1" dirty="0" err="1" smtClean="0">
                <a:solidFill>
                  <a:srgbClr val="870401"/>
                </a:solidFill>
              </a:rPr>
              <a:t>Serafini</a:t>
            </a:r>
            <a:r>
              <a:rPr lang="en-US" sz="1600" b="1" dirty="0" smtClean="0">
                <a:solidFill>
                  <a:srgbClr val="870401"/>
                </a:solidFill>
              </a:rPr>
              <a:t> AN, FDG PET/CT of </a:t>
            </a:r>
            <a:r>
              <a:rPr lang="en-US" sz="1600" b="1" dirty="0" err="1" smtClean="0">
                <a:solidFill>
                  <a:srgbClr val="870401"/>
                </a:solidFill>
              </a:rPr>
              <a:t>extranodal</a:t>
            </a:r>
            <a:r>
              <a:rPr lang="en-US" sz="1600" b="1" dirty="0" smtClean="0">
                <a:solidFill>
                  <a:srgbClr val="870401"/>
                </a:solidFill>
              </a:rPr>
              <a:t> involvement in non-Hodgkin disease. </a:t>
            </a:r>
            <a:r>
              <a:rPr lang="en-US" sz="1600" b="1" dirty="0" err="1" smtClean="0">
                <a:solidFill>
                  <a:srgbClr val="870401"/>
                </a:solidFill>
              </a:rPr>
              <a:t>Radiographics</a:t>
            </a:r>
            <a:r>
              <a:rPr lang="en-US" sz="1600" b="1" dirty="0" smtClean="0">
                <a:solidFill>
                  <a:srgbClr val="870401"/>
                </a:solidFill>
              </a:rPr>
              <a:t>. 2010 Jan; 30(1):269-91.</a:t>
            </a:r>
          </a:p>
          <a:p>
            <a:endParaRPr lang="en-US" sz="1600" b="1" dirty="0" smtClean="0">
              <a:solidFill>
                <a:srgbClr val="870401"/>
              </a:solidFill>
            </a:endParaRPr>
          </a:p>
          <a:p>
            <a:r>
              <a:rPr lang="en-US" sz="1600" b="1" dirty="0" smtClean="0">
                <a:solidFill>
                  <a:srgbClr val="870401"/>
                </a:solidFill>
              </a:rPr>
              <a:t>Rosen EL, Eubank WB, </a:t>
            </a:r>
            <a:r>
              <a:rPr lang="en-US" sz="1600" b="1" dirty="0" err="1" smtClean="0">
                <a:solidFill>
                  <a:srgbClr val="870401"/>
                </a:solidFill>
              </a:rPr>
              <a:t>Mankoff</a:t>
            </a:r>
            <a:r>
              <a:rPr lang="en-US" sz="1600" b="1" dirty="0" smtClean="0">
                <a:solidFill>
                  <a:srgbClr val="870401"/>
                </a:solidFill>
              </a:rPr>
              <a:t> DA. FDG, PET, PET/CT and breast cancer imaging. </a:t>
            </a:r>
            <a:r>
              <a:rPr lang="en-US" sz="1600" b="1" dirty="0" err="1" smtClean="0">
                <a:solidFill>
                  <a:srgbClr val="870401"/>
                </a:solidFill>
              </a:rPr>
              <a:t>Radiographics</a:t>
            </a:r>
            <a:r>
              <a:rPr lang="en-US" sz="1600" b="1" dirty="0" smtClean="0">
                <a:solidFill>
                  <a:srgbClr val="870401"/>
                </a:solidFill>
              </a:rPr>
              <a:t>. 2007 Oct; 27 </a:t>
            </a:r>
            <a:r>
              <a:rPr lang="en-US" sz="1600" b="1" dirty="0" err="1" smtClean="0">
                <a:solidFill>
                  <a:srgbClr val="870401"/>
                </a:solidFill>
              </a:rPr>
              <a:t>Suppl</a:t>
            </a:r>
            <a:r>
              <a:rPr lang="en-US" sz="1600" b="1" dirty="0" smtClean="0">
                <a:solidFill>
                  <a:srgbClr val="870401"/>
                </a:solidFill>
              </a:rPr>
              <a:t> 1:S215-29.</a:t>
            </a:r>
          </a:p>
          <a:p>
            <a:endParaRPr lang="en-US" sz="1600" b="1" dirty="0" smtClean="0">
              <a:solidFill>
                <a:srgbClr val="870401"/>
              </a:solidFill>
            </a:endParaRPr>
          </a:p>
          <a:p>
            <a:r>
              <a:rPr lang="en-US" sz="1600" b="1" dirty="0" err="1" smtClean="0">
                <a:solidFill>
                  <a:srgbClr val="870401"/>
                </a:solidFill>
              </a:rPr>
              <a:t>Schlatchter</a:t>
            </a:r>
            <a:r>
              <a:rPr lang="en-US" sz="1600" b="1" dirty="0" smtClean="0">
                <a:solidFill>
                  <a:srgbClr val="870401"/>
                </a:solidFill>
              </a:rPr>
              <a:t> TR, Wu Q, </a:t>
            </a:r>
            <a:r>
              <a:rPr lang="en-US" sz="1600" b="1" dirty="0" err="1" smtClean="0">
                <a:solidFill>
                  <a:srgbClr val="870401"/>
                </a:solidFill>
              </a:rPr>
              <a:t>Matlyuk-Urman</a:t>
            </a:r>
            <a:r>
              <a:rPr lang="en-US" sz="1600" b="1" dirty="0" smtClean="0">
                <a:solidFill>
                  <a:srgbClr val="870401"/>
                </a:solidFill>
              </a:rPr>
              <a:t> Z. AFIP best cases in radiologic pathologic correlation: synovial </a:t>
            </a:r>
            <a:r>
              <a:rPr lang="en-US" sz="1600" b="1" dirty="0" err="1" smtClean="0">
                <a:solidFill>
                  <a:srgbClr val="870401"/>
                </a:solidFill>
              </a:rPr>
              <a:t>chondrosarcoma</a:t>
            </a:r>
            <a:r>
              <a:rPr lang="en-US" sz="1600" b="1" dirty="0" smtClean="0">
                <a:solidFill>
                  <a:srgbClr val="870401"/>
                </a:solidFill>
              </a:rPr>
              <a:t>. </a:t>
            </a:r>
            <a:r>
              <a:rPr lang="en-US" sz="1600" b="1" dirty="0" err="1" smtClean="0">
                <a:solidFill>
                  <a:srgbClr val="870401"/>
                </a:solidFill>
              </a:rPr>
              <a:t>Radiographics</a:t>
            </a:r>
            <a:r>
              <a:rPr lang="en-US" sz="1600" b="1" dirty="0" smtClean="0">
                <a:solidFill>
                  <a:srgbClr val="870401"/>
                </a:solidFill>
              </a:rPr>
              <a:t>. 2011 Nov-Dec; 31(7):1883-8.</a:t>
            </a:r>
          </a:p>
          <a:p>
            <a:endParaRPr lang="en-US" sz="1600" b="1" dirty="0" smtClean="0">
              <a:solidFill>
                <a:srgbClr val="870401"/>
              </a:solidFill>
            </a:endParaRPr>
          </a:p>
          <a:p>
            <a:r>
              <a:rPr lang="en-US" sz="1600" b="1" dirty="0" smtClean="0">
                <a:solidFill>
                  <a:srgbClr val="870401"/>
                </a:solidFill>
              </a:rPr>
              <a:t>Statdx.com</a:t>
            </a:r>
          </a:p>
          <a:p>
            <a:endParaRPr lang="en-US" sz="1600" b="1" dirty="0" smtClean="0">
              <a:solidFill>
                <a:srgbClr val="870401"/>
              </a:solidFill>
            </a:endParaRPr>
          </a:p>
          <a:p>
            <a:r>
              <a:rPr lang="en-US" sz="1600" b="1" dirty="0" err="1" smtClean="0">
                <a:solidFill>
                  <a:srgbClr val="870401"/>
                </a:solidFill>
              </a:rPr>
              <a:t>Varma</a:t>
            </a:r>
            <a:r>
              <a:rPr lang="en-US" sz="1600" b="1" dirty="0" smtClean="0">
                <a:solidFill>
                  <a:srgbClr val="870401"/>
                </a:solidFill>
              </a:rPr>
              <a:t> DG, Ayala AG, Carrasco CH, </a:t>
            </a:r>
            <a:r>
              <a:rPr lang="en-US" sz="1600" b="1" dirty="0" err="1" smtClean="0">
                <a:solidFill>
                  <a:srgbClr val="870401"/>
                </a:solidFill>
              </a:rPr>
              <a:t>Guo</a:t>
            </a:r>
            <a:r>
              <a:rPr lang="en-US" sz="1600" b="1" dirty="0" smtClean="0">
                <a:solidFill>
                  <a:srgbClr val="870401"/>
                </a:solidFill>
              </a:rPr>
              <a:t> SQ, Kumar R, </a:t>
            </a:r>
            <a:r>
              <a:rPr lang="en-US" sz="1600" b="1" dirty="0" err="1" smtClean="0">
                <a:solidFill>
                  <a:srgbClr val="870401"/>
                </a:solidFill>
              </a:rPr>
              <a:t>Edeiken</a:t>
            </a:r>
            <a:r>
              <a:rPr lang="en-US" sz="1600" b="1" dirty="0" smtClean="0">
                <a:solidFill>
                  <a:srgbClr val="870401"/>
                </a:solidFill>
              </a:rPr>
              <a:t> J. </a:t>
            </a:r>
            <a:r>
              <a:rPr lang="en-US" sz="1600" b="1" dirty="0" err="1" smtClean="0">
                <a:solidFill>
                  <a:srgbClr val="870401"/>
                </a:solidFill>
              </a:rPr>
              <a:t>Chondrosarcmoa</a:t>
            </a:r>
            <a:r>
              <a:rPr lang="en-US" sz="1600" b="1" dirty="0" smtClean="0">
                <a:solidFill>
                  <a:srgbClr val="870401"/>
                </a:solidFill>
              </a:rPr>
              <a:t>: MR imaging with pathologic correlation. </a:t>
            </a:r>
            <a:r>
              <a:rPr lang="en-US" sz="1600" b="1" dirty="0" err="1" smtClean="0">
                <a:solidFill>
                  <a:srgbClr val="870401"/>
                </a:solidFill>
              </a:rPr>
              <a:t>Radiographics</a:t>
            </a:r>
            <a:r>
              <a:rPr lang="en-US" sz="1600" b="1" dirty="0" smtClean="0">
                <a:solidFill>
                  <a:srgbClr val="870401"/>
                </a:solidFill>
              </a:rPr>
              <a:t>. 1992 Jul; 12(4):687-704.</a:t>
            </a:r>
          </a:p>
          <a:p>
            <a:endParaRPr lang="en-US" sz="1600"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0722" name="Text Box 3"/>
          <p:cNvSpPr txBox="1">
            <a:spLocks noChangeArrowheads="1"/>
          </p:cNvSpPr>
          <p:nvPr/>
        </p:nvSpPr>
        <p:spPr bwMode="auto">
          <a:xfrm>
            <a:off x="914400" y="762000"/>
            <a:ext cx="7543800" cy="2701925"/>
          </a:xfrm>
          <a:prstGeom prst="rect">
            <a:avLst/>
          </a:prstGeom>
          <a:noFill/>
          <a:ln w="9525">
            <a:noFill/>
            <a:miter lim="800000"/>
            <a:headEnd/>
            <a:tailEnd/>
          </a:ln>
        </p:spPr>
        <p:txBody>
          <a:bodyPr>
            <a:spAutoFit/>
          </a:bodyPr>
          <a:lstStyle/>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p:txBody>
      </p:sp>
      <p:grpSp>
        <p:nvGrpSpPr>
          <p:cNvPr id="30723" name="Group 4"/>
          <p:cNvGrpSpPr>
            <a:grpSpLocks/>
          </p:cNvGrpSpPr>
          <p:nvPr/>
        </p:nvGrpSpPr>
        <p:grpSpPr bwMode="auto">
          <a:xfrm>
            <a:off x="0" y="0"/>
            <a:ext cx="9144000" cy="6858000"/>
            <a:chOff x="0" y="0"/>
            <a:chExt cx="5760" cy="4320"/>
          </a:xfrm>
        </p:grpSpPr>
        <p:sp>
          <p:nvSpPr>
            <p:cNvPr id="30734" name="Rectangle 5"/>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dirty="0"/>
            </a:p>
          </p:txBody>
        </p:sp>
        <p:sp>
          <p:nvSpPr>
            <p:cNvPr id="30735" name="Rectangle 6"/>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dirty="0"/>
            </a:p>
          </p:txBody>
        </p:sp>
      </p:grpSp>
      <p:sp>
        <p:nvSpPr>
          <p:cNvPr id="30724" name="Text Box 7"/>
          <p:cNvSpPr txBox="1">
            <a:spLocks noChangeArrowheads="1"/>
          </p:cNvSpPr>
          <p:nvPr/>
        </p:nvSpPr>
        <p:spPr bwMode="auto">
          <a:xfrm>
            <a:off x="2895600" y="228600"/>
            <a:ext cx="3443288" cy="396875"/>
          </a:xfrm>
          <a:prstGeom prst="rect">
            <a:avLst/>
          </a:prstGeom>
          <a:noFill/>
          <a:ln w="9525">
            <a:noFill/>
            <a:miter lim="800000"/>
            <a:headEnd/>
            <a:tailEnd/>
          </a:ln>
        </p:spPr>
        <p:txBody>
          <a:bodyPr wrap="none">
            <a:spAutoFit/>
          </a:bodyPr>
          <a:lstStyle/>
          <a:p>
            <a:r>
              <a:rPr lang="en-US" sz="2000" b="1" dirty="0">
                <a:solidFill>
                  <a:schemeClr val="bg1"/>
                </a:solidFill>
              </a:rPr>
              <a:t>Radiological Presentations</a:t>
            </a:r>
          </a:p>
        </p:txBody>
      </p:sp>
      <p:sp>
        <p:nvSpPr>
          <p:cNvPr id="30725" name="TextBox 4"/>
          <p:cNvSpPr txBox="1">
            <a:spLocks noChangeArrowheads="1"/>
          </p:cNvSpPr>
          <p:nvPr/>
        </p:nvSpPr>
        <p:spPr bwMode="auto">
          <a:xfrm>
            <a:off x="533400" y="6248400"/>
            <a:ext cx="7848600" cy="369888"/>
          </a:xfrm>
          <a:prstGeom prst="rect">
            <a:avLst/>
          </a:prstGeom>
          <a:noFill/>
          <a:ln w="9525">
            <a:noFill/>
            <a:miter lim="800000"/>
            <a:headEnd/>
            <a:tailEnd/>
          </a:ln>
        </p:spPr>
        <p:txBody>
          <a:bodyPr>
            <a:spAutoFit/>
          </a:bodyPr>
          <a:lstStyle/>
          <a:p>
            <a:pPr algn="ctr"/>
            <a:r>
              <a:rPr lang="en-US" dirty="0" smtClean="0">
                <a:solidFill>
                  <a:schemeClr val="bg1"/>
                </a:solidFill>
              </a:rPr>
              <a:t>AP radiograph of the pelvis</a:t>
            </a:r>
            <a:endParaRPr lang="en-US" dirty="0">
              <a:solidFill>
                <a:schemeClr val="bg1"/>
              </a:solidFill>
            </a:endParaRPr>
          </a:p>
        </p:txBody>
      </p:sp>
      <p:pic>
        <p:nvPicPr>
          <p:cNvPr id="18" name="Picture 17" descr="pelvicxrat.jpg"/>
          <p:cNvPicPr>
            <a:picLocks noChangeAspect="1"/>
          </p:cNvPicPr>
          <p:nvPr/>
        </p:nvPicPr>
        <p:blipFill>
          <a:blip r:embed="rId3" cstate="print"/>
          <a:stretch>
            <a:fillRect/>
          </a:stretch>
        </p:blipFill>
        <p:spPr>
          <a:xfrm>
            <a:off x="1600200" y="685800"/>
            <a:ext cx="6169384" cy="54864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2770" name="Text Box 3"/>
          <p:cNvSpPr txBox="1">
            <a:spLocks noChangeArrowheads="1"/>
          </p:cNvSpPr>
          <p:nvPr/>
        </p:nvSpPr>
        <p:spPr bwMode="auto">
          <a:xfrm>
            <a:off x="914400" y="762000"/>
            <a:ext cx="7543800" cy="2701925"/>
          </a:xfrm>
          <a:prstGeom prst="rect">
            <a:avLst/>
          </a:prstGeom>
          <a:noFill/>
          <a:ln w="9525">
            <a:noFill/>
            <a:miter lim="800000"/>
            <a:headEnd/>
            <a:tailEnd/>
          </a:ln>
        </p:spPr>
        <p:txBody>
          <a:bodyPr>
            <a:spAutoFit/>
          </a:bodyPr>
          <a:lstStyle/>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p:txBody>
      </p:sp>
      <p:grpSp>
        <p:nvGrpSpPr>
          <p:cNvPr id="32771" name="Group 4"/>
          <p:cNvGrpSpPr>
            <a:grpSpLocks/>
          </p:cNvGrpSpPr>
          <p:nvPr/>
        </p:nvGrpSpPr>
        <p:grpSpPr bwMode="auto">
          <a:xfrm>
            <a:off x="0" y="0"/>
            <a:ext cx="9144000" cy="6858000"/>
            <a:chOff x="0" y="0"/>
            <a:chExt cx="5760" cy="4320"/>
          </a:xfrm>
        </p:grpSpPr>
        <p:sp>
          <p:nvSpPr>
            <p:cNvPr id="32780" name="Rectangle 5"/>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dirty="0"/>
            </a:p>
          </p:txBody>
        </p:sp>
        <p:sp>
          <p:nvSpPr>
            <p:cNvPr id="32781" name="Rectangle 6"/>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dirty="0"/>
            </a:p>
          </p:txBody>
        </p:sp>
      </p:grpSp>
      <p:sp>
        <p:nvSpPr>
          <p:cNvPr id="32772" name="Text Box 7"/>
          <p:cNvSpPr txBox="1">
            <a:spLocks noChangeArrowheads="1"/>
          </p:cNvSpPr>
          <p:nvPr/>
        </p:nvSpPr>
        <p:spPr bwMode="auto">
          <a:xfrm>
            <a:off x="2895600" y="228600"/>
            <a:ext cx="3443288" cy="396875"/>
          </a:xfrm>
          <a:prstGeom prst="rect">
            <a:avLst/>
          </a:prstGeom>
          <a:noFill/>
          <a:ln w="9525">
            <a:noFill/>
            <a:miter lim="800000"/>
            <a:headEnd/>
            <a:tailEnd/>
          </a:ln>
        </p:spPr>
        <p:txBody>
          <a:bodyPr wrap="none">
            <a:spAutoFit/>
          </a:bodyPr>
          <a:lstStyle/>
          <a:p>
            <a:r>
              <a:rPr lang="en-US" sz="2000" b="1" dirty="0">
                <a:solidFill>
                  <a:schemeClr val="bg1"/>
                </a:solidFill>
              </a:rPr>
              <a:t>Radiological Presentations</a:t>
            </a:r>
          </a:p>
        </p:txBody>
      </p:sp>
      <p:sp>
        <p:nvSpPr>
          <p:cNvPr id="32773" name="TextBox 1"/>
          <p:cNvSpPr txBox="1">
            <a:spLocks noChangeArrowheads="1"/>
          </p:cNvSpPr>
          <p:nvPr/>
        </p:nvSpPr>
        <p:spPr bwMode="auto">
          <a:xfrm>
            <a:off x="1371600" y="4495800"/>
            <a:ext cx="609600" cy="369888"/>
          </a:xfrm>
          <a:prstGeom prst="rect">
            <a:avLst/>
          </a:prstGeom>
          <a:noFill/>
          <a:ln w="9525">
            <a:noFill/>
            <a:miter lim="800000"/>
            <a:headEnd/>
            <a:tailEnd/>
          </a:ln>
        </p:spPr>
        <p:txBody>
          <a:bodyPr>
            <a:spAutoFit/>
          </a:bodyPr>
          <a:lstStyle/>
          <a:p>
            <a:r>
              <a:rPr lang="en-US" dirty="0" smtClean="0"/>
              <a:t>A</a:t>
            </a:r>
            <a:endParaRPr lang="en-US" dirty="0"/>
          </a:p>
        </p:txBody>
      </p:sp>
      <p:pic>
        <p:nvPicPr>
          <p:cNvPr id="15" name="Picture 14" descr="pelvic2soft.jpg"/>
          <p:cNvPicPr>
            <a:picLocks noChangeAspect="1"/>
          </p:cNvPicPr>
          <p:nvPr/>
        </p:nvPicPr>
        <p:blipFill>
          <a:blip r:embed="rId3" cstate="print"/>
          <a:stretch>
            <a:fillRect/>
          </a:stretch>
        </p:blipFill>
        <p:spPr>
          <a:xfrm>
            <a:off x="5181600" y="3581400"/>
            <a:ext cx="3178969" cy="2428875"/>
          </a:xfrm>
          <a:prstGeom prst="rect">
            <a:avLst/>
          </a:prstGeom>
        </p:spPr>
      </p:pic>
      <p:pic>
        <p:nvPicPr>
          <p:cNvPr id="16" name="Picture 15" descr="pelvic1.jpg"/>
          <p:cNvPicPr>
            <a:picLocks noChangeAspect="1"/>
          </p:cNvPicPr>
          <p:nvPr/>
        </p:nvPicPr>
        <p:blipFill>
          <a:blip r:embed="rId4" cstate="print"/>
          <a:stretch>
            <a:fillRect/>
          </a:stretch>
        </p:blipFill>
        <p:spPr>
          <a:xfrm>
            <a:off x="1143000" y="3581400"/>
            <a:ext cx="3107531" cy="2436019"/>
          </a:xfrm>
          <a:prstGeom prst="rect">
            <a:avLst/>
          </a:prstGeom>
        </p:spPr>
      </p:pic>
      <p:pic>
        <p:nvPicPr>
          <p:cNvPr id="17" name="Picture 16" descr="pelvic1soft.jpg"/>
          <p:cNvPicPr>
            <a:picLocks noChangeAspect="1"/>
          </p:cNvPicPr>
          <p:nvPr/>
        </p:nvPicPr>
        <p:blipFill>
          <a:blip r:embed="rId5" cstate="print"/>
          <a:stretch>
            <a:fillRect/>
          </a:stretch>
        </p:blipFill>
        <p:spPr>
          <a:xfrm>
            <a:off x="5181600" y="762000"/>
            <a:ext cx="3171825" cy="2500313"/>
          </a:xfrm>
          <a:prstGeom prst="rect">
            <a:avLst/>
          </a:prstGeom>
        </p:spPr>
      </p:pic>
      <p:pic>
        <p:nvPicPr>
          <p:cNvPr id="18" name="Picture 17" descr="pelvic1.jpg"/>
          <p:cNvPicPr>
            <a:picLocks noChangeAspect="1"/>
          </p:cNvPicPr>
          <p:nvPr/>
        </p:nvPicPr>
        <p:blipFill>
          <a:blip r:embed="rId4" cstate="print"/>
          <a:stretch>
            <a:fillRect/>
          </a:stretch>
        </p:blipFill>
        <p:spPr>
          <a:xfrm>
            <a:off x="1143000" y="914400"/>
            <a:ext cx="3107531" cy="2436019"/>
          </a:xfrm>
          <a:prstGeom prst="rect">
            <a:avLst/>
          </a:prstGeom>
        </p:spPr>
      </p:pic>
      <p:sp>
        <p:nvSpPr>
          <p:cNvPr id="19" name="TextBox 18"/>
          <p:cNvSpPr txBox="1"/>
          <p:nvPr/>
        </p:nvSpPr>
        <p:spPr>
          <a:xfrm>
            <a:off x="0" y="6019800"/>
            <a:ext cx="9144000" cy="830997"/>
          </a:xfrm>
          <a:prstGeom prst="rect">
            <a:avLst/>
          </a:prstGeom>
          <a:noFill/>
        </p:spPr>
        <p:txBody>
          <a:bodyPr wrap="square" rtlCol="0">
            <a:spAutoFit/>
          </a:bodyPr>
          <a:lstStyle/>
          <a:p>
            <a:r>
              <a:rPr lang="en-US" sz="2400" dirty="0" smtClean="0">
                <a:solidFill>
                  <a:schemeClr val="bg1">
                    <a:lumMod val="95000"/>
                  </a:schemeClr>
                </a:solidFill>
              </a:rPr>
              <a:t>Axial CT through pelvis and sacrum in bone (A,C) and soft tissue (B,D) windows</a:t>
            </a:r>
            <a:endParaRPr lang="en-US" sz="2400" dirty="0">
              <a:solidFill>
                <a:schemeClr val="bg1">
                  <a:lumMod val="95000"/>
                </a:schemeClr>
              </a:solidFill>
            </a:endParaRPr>
          </a:p>
        </p:txBody>
      </p:sp>
      <p:sp>
        <p:nvSpPr>
          <p:cNvPr id="13" name="TextBox 12"/>
          <p:cNvSpPr txBox="1"/>
          <p:nvPr/>
        </p:nvSpPr>
        <p:spPr>
          <a:xfrm>
            <a:off x="6629400" y="3429000"/>
            <a:ext cx="381000" cy="381000"/>
          </a:xfrm>
          <a:prstGeom prst="rect">
            <a:avLst/>
          </a:prstGeom>
          <a:noFill/>
        </p:spPr>
        <p:txBody>
          <a:bodyPr wrap="square" rtlCol="0">
            <a:spAutoFit/>
          </a:bodyPr>
          <a:lstStyle/>
          <a:p>
            <a:r>
              <a:rPr lang="en-US" b="1" dirty="0" smtClean="0">
                <a:solidFill>
                  <a:schemeClr val="bg1"/>
                </a:solidFill>
              </a:rPr>
              <a:t>D</a:t>
            </a:r>
            <a:endParaRPr lang="en-US" b="1" dirty="0">
              <a:solidFill>
                <a:schemeClr val="bg1"/>
              </a:solidFill>
            </a:endParaRPr>
          </a:p>
        </p:txBody>
      </p:sp>
      <p:sp>
        <p:nvSpPr>
          <p:cNvPr id="14" name="TextBox 13"/>
          <p:cNvSpPr txBox="1"/>
          <p:nvPr/>
        </p:nvSpPr>
        <p:spPr>
          <a:xfrm>
            <a:off x="2514600" y="685800"/>
            <a:ext cx="381000" cy="381000"/>
          </a:xfrm>
          <a:prstGeom prst="rect">
            <a:avLst/>
          </a:prstGeom>
          <a:noFill/>
        </p:spPr>
        <p:txBody>
          <a:bodyPr wrap="square" rtlCol="0">
            <a:spAutoFit/>
          </a:bodyPr>
          <a:lstStyle/>
          <a:p>
            <a:r>
              <a:rPr lang="en-US" b="1" dirty="0" smtClean="0">
                <a:solidFill>
                  <a:schemeClr val="bg1"/>
                </a:solidFill>
              </a:rPr>
              <a:t>A</a:t>
            </a:r>
            <a:endParaRPr lang="en-US" b="1" dirty="0">
              <a:solidFill>
                <a:schemeClr val="bg1"/>
              </a:solidFill>
            </a:endParaRPr>
          </a:p>
        </p:txBody>
      </p:sp>
      <p:sp>
        <p:nvSpPr>
          <p:cNvPr id="20" name="TextBox 19"/>
          <p:cNvSpPr txBox="1"/>
          <p:nvPr/>
        </p:nvSpPr>
        <p:spPr>
          <a:xfrm>
            <a:off x="2514600" y="3429000"/>
            <a:ext cx="381000" cy="381000"/>
          </a:xfrm>
          <a:prstGeom prst="rect">
            <a:avLst/>
          </a:prstGeom>
          <a:noFill/>
        </p:spPr>
        <p:txBody>
          <a:bodyPr wrap="square" rtlCol="0">
            <a:spAutoFit/>
          </a:bodyPr>
          <a:lstStyle/>
          <a:p>
            <a:r>
              <a:rPr lang="en-US" b="1" dirty="0" smtClean="0">
                <a:solidFill>
                  <a:schemeClr val="bg1"/>
                </a:solidFill>
              </a:rPr>
              <a:t>C</a:t>
            </a:r>
            <a:endParaRPr lang="en-US" b="1" dirty="0">
              <a:solidFill>
                <a:schemeClr val="bg1"/>
              </a:solidFill>
            </a:endParaRPr>
          </a:p>
        </p:txBody>
      </p:sp>
      <p:sp>
        <p:nvSpPr>
          <p:cNvPr id="21" name="TextBox 20"/>
          <p:cNvSpPr txBox="1"/>
          <p:nvPr/>
        </p:nvSpPr>
        <p:spPr>
          <a:xfrm>
            <a:off x="6553200" y="533400"/>
            <a:ext cx="381000" cy="381000"/>
          </a:xfrm>
          <a:prstGeom prst="rect">
            <a:avLst/>
          </a:prstGeom>
          <a:noFill/>
        </p:spPr>
        <p:txBody>
          <a:bodyPr wrap="square" rtlCol="0">
            <a:spAutoFit/>
          </a:bodyPr>
          <a:lstStyle/>
          <a:p>
            <a:r>
              <a:rPr lang="en-US" b="1" dirty="0" smtClean="0">
                <a:solidFill>
                  <a:schemeClr val="bg1"/>
                </a:solidFill>
              </a:rPr>
              <a:t>B</a:t>
            </a:r>
            <a:endParaRPr lang="en-US" b="1"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609600" y="1981200"/>
            <a:ext cx="7518400" cy="3139321"/>
          </a:xfrm>
          <a:prstGeom prst="rect">
            <a:avLst/>
          </a:prstGeom>
          <a:noFill/>
          <a:ln w="9525">
            <a:noFill/>
            <a:miter lim="800000"/>
            <a:headEnd/>
            <a:tailEnd/>
          </a:ln>
        </p:spPr>
        <p:txBody>
          <a:bodyPr>
            <a:spAutoFit/>
          </a:bodyPr>
          <a:lstStyle/>
          <a:p>
            <a:pPr>
              <a:spcBef>
                <a:spcPct val="50000"/>
              </a:spcBef>
              <a:buClr>
                <a:srgbClr val="E87400"/>
              </a:buClr>
              <a:buSzPct val="200000"/>
              <a:buFontTx/>
              <a:buChar char="•"/>
            </a:pPr>
            <a:r>
              <a:rPr lang="en-US" b="1" dirty="0" smtClean="0">
                <a:solidFill>
                  <a:srgbClr val="9E1E00"/>
                </a:solidFill>
              </a:rPr>
              <a:t>Plasmacytoma</a:t>
            </a:r>
          </a:p>
          <a:p>
            <a:pPr>
              <a:spcBef>
                <a:spcPct val="50000"/>
              </a:spcBef>
              <a:buClr>
                <a:srgbClr val="E87400"/>
              </a:buClr>
              <a:buSzPct val="200000"/>
              <a:buFontTx/>
              <a:buChar char="•"/>
            </a:pPr>
            <a:r>
              <a:rPr lang="en-US" b="1" dirty="0" smtClean="0">
                <a:solidFill>
                  <a:srgbClr val="9E1E00"/>
                </a:solidFill>
              </a:rPr>
              <a:t>Multiple Myeloma</a:t>
            </a:r>
          </a:p>
          <a:p>
            <a:pPr>
              <a:spcBef>
                <a:spcPct val="50000"/>
              </a:spcBef>
              <a:buClr>
                <a:srgbClr val="E87400"/>
              </a:buClr>
              <a:buSzPct val="200000"/>
              <a:buFontTx/>
              <a:buChar char="•"/>
            </a:pPr>
            <a:r>
              <a:rPr lang="en-US" b="1" dirty="0" smtClean="0">
                <a:solidFill>
                  <a:srgbClr val="9E1E00"/>
                </a:solidFill>
              </a:rPr>
              <a:t>Lymphoma</a:t>
            </a:r>
          </a:p>
          <a:p>
            <a:pPr>
              <a:spcBef>
                <a:spcPct val="50000"/>
              </a:spcBef>
              <a:buClr>
                <a:srgbClr val="E87400"/>
              </a:buClr>
              <a:buSzPct val="200000"/>
              <a:buFontTx/>
              <a:buChar char="•"/>
            </a:pPr>
            <a:r>
              <a:rPr lang="en-US" b="1" dirty="0" smtClean="0">
                <a:solidFill>
                  <a:srgbClr val="9E1E00"/>
                </a:solidFill>
              </a:rPr>
              <a:t>Lytic bone metastases</a:t>
            </a:r>
          </a:p>
          <a:p>
            <a:pPr>
              <a:spcBef>
                <a:spcPct val="50000"/>
              </a:spcBef>
              <a:buClr>
                <a:srgbClr val="E87400"/>
              </a:buClr>
              <a:buSzPct val="200000"/>
              <a:buFontTx/>
              <a:buChar char="•"/>
            </a:pPr>
            <a:r>
              <a:rPr lang="en-US" b="1" dirty="0" smtClean="0">
                <a:solidFill>
                  <a:srgbClr val="9E1E00"/>
                </a:solidFill>
              </a:rPr>
              <a:t>Chondrosarcoma</a:t>
            </a:r>
          </a:p>
          <a:p>
            <a:pPr>
              <a:spcBef>
                <a:spcPct val="50000"/>
              </a:spcBef>
              <a:buClr>
                <a:srgbClr val="E87400"/>
              </a:buClr>
              <a:buSzPct val="200000"/>
              <a:buFontTx/>
              <a:buChar char="•"/>
            </a:pPr>
            <a:endParaRPr lang="en-US" sz="1600" b="1" dirty="0">
              <a:solidFill>
                <a:srgbClr val="9E1E00"/>
              </a:solidFill>
            </a:endParaRPr>
          </a:p>
          <a:p>
            <a:pPr>
              <a:spcBef>
                <a:spcPct val="50000"/>
              </a:spcBef>
              <a:buClr>
                <a:srgbClr val="E87400"/>
              </a:buClr>
              <a:buSzPct val="200000"/>
              <a:buFontTx/>
              <a:buChar char="•"/>
            </a:pPr>
            <a:endParaRPr lang="en-US" sz="1600" b="1" dirty="0">
              <a:solidFill>
                <a:srgbClr val="9E1E00"/>
              </a:solidFill>
            </a:endParaRPr>
          </a:p>
          <a:p>
            <a:pPr>
              <a:spcBef>
                <a:spcPct val="50000"/>
              </a:spcBef>
              <a:buClr>
                <a:srgbClr val="E87400"/>
              </a:buClr>
              <a:buSzPct val="200000"/>
              <a:buFontTx/>
              <a:buChar char="•"/>
            </a:pPr>
            <a:endParaRPr lang="en-US" sz="1600" b="1" dirty="0">
              <a:solidFill>
                <a:srgbClr val="9E1E00"/>
              </a:solidFill>
            </a:endParaRPr>
          </a:p>
        </p:txBody>
      </p:sp>
      <p:sp>
        <p:nvSpPr>
          <p:cNvPr id="43011" name="Text Box 3"/>
          <p:cNvSpPr txBox="1">
            <a:spLocks noChangeArrowheads="1"/>
          </p:cNvSpPr>
          <p:nvPr/>
        </p:nvSpPr>
        <p:spPr bwMode="auto">
          <a:xfrm>
            <a:off x="508000" y="1028700"/>
            <a:ext cx="7721600" cy="581025"/>
          </a:xfrm>
          <a:prstGeom prst="rect">
            <a:avLst/>
          </a:prstGeom>
          <a:noFill/>
          <a:ln w="9525">
            <a:noFill/>
            <a:miter lim="800000"/>
            <a:headEnd/>
            <a:tailEnd/>
          </a:ln>
        </p:spPr>
        <p:txBody>
          <a:bodyPr>
            <a:spAutoFit/>
          </a:bodyPr>
          <a:lstStyle/>
          <a:p>
            <a:pPr>
              <a:spcBef>
                <a:spcPct val="50000"/>
              </a:spcBef>
            </a:pPr>
            <a:r>
              <a:rPr lang="en-US" sz="1600" b="1" dirty="0"/>
              <a:t>Which one of the following is your choice for the appropriate diagnosis? </a:t>
            </a:r>
            <a:r>
              <a:rPr lang="en-US" sz="1600" b="1" dirty="0">
                <a:solidFill>
                  <a:srgbClr val="E87400"/>
                </a:solidFill>
              </a:rPr>
              <a:t>After your selection, go to next page.</a:t>
            </a:r>
          </a:p>
        </p:txBody>
      </p:sp>
      <p:sp>
        <p:nvSpPr>
          <p:cNvPr id="43012" name="Rectangle 4"/>
          <p:cNvSpPr>
            <a:spLocks noChangeArrowheads="1"/>
          </p:cNvSpPr>
          <p:nvPr/>
        </p:nvSpPr>
        <p:spPr bwMode="auto">
          <a:xfrm>
            <a:off x="762000" y="228600"/>
            <a:ext cx="7772400" cy="533400"/>
          </a:xfrm>
          <a:prstGeom prst="rect">
            <a:avLst/>
          </a:prstGeom>
          <a:noFill/>
          <a:ln w="9525">
            <a:noFill/>
            <a:miter lim="800000"/>
            <a:headEnd/>
            <a:tailEnd/>
          </a:ln>
        </p:spPr>
        <p:txBody>
          <a:bodyPr anchor="ctr"/>
          <a:lstStyle/>
          <a:p>
            <a:pPr algn="ctr"/>
            <a:r>
              <a:rPr lang="en-US" sz="2000" b="1" dirty="0"/>
              <a:t>Test Your Diagnosis</a:t>
            </a:r>
          </a:p>
        </p:txBody>
      </p:sp>
      <p:grpSp>
        <p:nvGrpSpPr>
          <p:cNvPr id="43013" name="Group 6"/>
          <p:cNvGrpSpPr>
            <a:grpSpLocks/>
          </p:cNvGrpSpPr>
          <p:nvPr/>
        </p:nvGrpSpPr>
        <p:grpSpPr bwMode="auto">
          <a:xfrm>
            <a:off x="0" y="0"/>
            <a:ext cx="9144000" cy="6858000"/>
            <a:chOff x="0" y="0"/>
            <a:chExt cx="5760" cy="4320"/>
          </a:xfrm>
        </p:grpSpPr>
        <p:sp>
          <p:nvSpPr>
            <p:cNvPr id="43015" name="Rectangle 7"/>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dirty="0"/>
            </a:p>
          </p:txBody>
        </p:sp>
        <p:sp>
          <p:nvSpPr>
            <p:cNvPr id="43016" name="Rectangle 8"/>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dirty="0"/>
            </a:p>
          </p:txBody>
        </p:sp>
      </p:grpSp>
      <p:pic>
        <p:nvPicPr>
          <p:cNvPr id="43014" name="Picture 9" descr="icf_logo4"/>
          <p:cNvPicPr>
            <a:picLocks noChangeAspect="1" noChangeArrowheads="1"/>
          </p:cNvPicPr>
          <p:nvPr/>
        </p:nvPicPr>
        <p:blipFill>
          <a:blip r:embed="rId3" cstate="print"/>
          <a:srcRect/>
          <a:stretch>
            <a:fillRect/>
          </a:stretch>
        </p:blipFill>
        <p:spPr bwMode="auto">
          <a:xfrm>
            <a:off x="5029200" y="5638800"/>
            <a:ext cx="4000500" cy="11049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0722" name="Text Box 3"/>
          <p:cNvSpPr txBox="1">
            <a:spLocks noChangeArrowheads="1"/>
          </p:cNvSpPr>
          <p:nvPr/>
        </p:nvSpPr>
        <p:spPr bwMode="auto">
          <a:xfrm>
            <a:off x="914400" y="762000"/>
            <a:ext cx="7543800" cy="2701925"/>
          </a:xfrm>
          <a:prstGeom prst="rect">
            <a:avLst/>
          </a:prstGeom>
          <a:noFill/>
          <a:ln w="9525">
            <a:noFill/>
            <a:miter lim="800000"/>
            <a:headEnd/>
            <a:tailEnd/>
          </a:ln>
        </p:spPr>
        <p:txBody>
          <a:bodyPr>
            <a:spAutoFit/>
          </a:bodyPr>
          <a:lstStyle/>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p:txBody>
      </p:sp>
      <p:grpSp>
        <p:nvGrpSpPr>
          <p:cNvPr id="2" name="Group 4"/>
          <p:cNvGrpSpPr>
            <a:grpSpLocks/>
          </p:cNvGrpSpPr>
          <p:nvPr/>
        </p:nvGrpSpPr>
        <p:grpSpPr bwMode="auto">
          <a:xfrm>
            <a:off x="0" y="0"/>
            <a:ext cx="9144000" cy="6858000"/>
            <a:chOff x="0" y="0"/>
            <a:chExt cx="5760" cy="4320"/>
          </a:xfrm>
        </p:grpSpPr>
        <p:sp>
          <p:nvSpPr>
            <p:cNvPr id="30734" name="Rectangle 5"/>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dirty="0"/>
            </a:p>
          </p:txBody>
        </p:sp>
        <p:sp>
          <p:nvSpPr>
            <p:cNvPr id="30735" name="Rectangle 6"/>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dirty="0"/>
            </a:p>
          </p:txBody>
        </p:sp>
      </p:grpSp>
      <p:sp>
        <p:nvSpPr>
          <p:cNvPr id="30724" name="Text Box 7"/>
          <p:cNvSpPr txBox="1">
            <a:spLocks noChangeArrowheads="1"/>
          </p:cNvSpPr>
          <p:nvPr/>
        </p:nvSpPr>
        <p:spPr bwMode="auto">
          <a:xfrm>
            <a:off x="3962400" y="228600"/>
            <a:ext cx="1253869" cy="400110"/>
          </a:xfrm>
          <a:prstGeom prst="rect">
            <a:avLst/>
          </a:prstGeom>
          <a:noFill/>
          <a:ln w="9525">
            <a:noFill/>
            <a:miter lim="800000"/>
            <a:headEnd/>
            <a:tailEnd/>
          </a:ln>
        </p:spPr>
        <p:txBody>
          <a:bodyPr wrap="none">
            <a:spAutoFit/>
          </a:bodyPr>
          <a:lstStyle/>
          <a:p>
            <a:r>
              <a:rPr lang="en-US" sz="2000" b="1" dirty="0" smtClean="0">
                <a:solidFill>
                  <a:schemeClr val="bg1"/>
                </a:solidFill>
              </a:rPr>
              <a:t>Findings</a:t>
            </a:r>
            <a:endParaRPr lang="en-US" sz="2000" b="1" dirty="0">
              <a:solidFill>
                <a:schemeClr val="bg1"/>
              </a:solidFill>
            </a:endParaRPr>
          </a:p>
        </p:txBody>
      </p:sp>
      <p:pic>
        <p:nvPicPr>
          <p:cNvPr id="18" name="Picture 17" descr="pelvicxrat.jpg"/>
          <p:cNvPicPr>
            <a:picLocks noChangeAspect="1"/>
          </p:cNvPicPr>
          <p:nvPr/>
        </p:nvPicPr>
        <p:blipFill>
          <a:blip r:embed="rId3" cstate="print"/>
          <a:stretch>
            <a:fillRect/>
          </a:stretch>
        </p:blipFill>
        <p:spPr>
          <a:xfrm>
            <a:off x="457200" y="838200"/>
            <a:ext cx="5238750" cy="4536758"/>
          </a:xfrm>
          <a:prstGeom prst="rect">
            <a:avLst/>
          </a:prstGeom>
        </p:spPr>
      </p:pic>
      <p:sp>
        <p:nvSpPr>
          <p:cNvPr id="11" name="TextBox 10"/>
          <p:cNvSpPr txBox="1"/>
          <p:nvPr/>
        </p:nvSpPr>
        <p:spPr>
          <a:xfrm>
            <a:off x="5867400" y="914400"/>
            <a:ext cx="2667000" cy="2585323"/>
          </a:xfrm>
          <a:prstGeom prst="rect">
            <a:avLst/>
          </a:prstGeom>
          <a:noFill/>
        </p:spPr>
        <p:txBody>
          <a:bodyPr wrap="square" rtlCol="0">
            <a:spAutoFit/>
          </a:bodyPr>
          <a:lstStyle/>
          <a:p>
            <a:r>
              <a:rPr lang="en-US" b="1" dirty="0" smtClean="0">
                <a:solidFill>
                  <a:schemeClr val="bg1"/>
                </a:solidFill>
              </a:rPr>
              <a:t>Initial read from outside institution:</a:t>
            </a:r>
          </a:p>
          <a:p>
            <a:endParaRPr lang="en-US" b="1" dirty="0" smtClean="0">
              <a:solidFill>
                <a:schemeClr val="bg1"/>
              </a:solidFill>
            </a:endParaRPr>
          </a:p>
          <a:p>
            <a:r>
              <a:rPr lang="en-US" b="1" dirty="0" smtClean="0">
                <a:solidFill>
                  <a:schemeClr val="bg1"/>
                </a:solidFill>
              </a:rPr>
              <a:t>AP radiograph of the pelvis demonstrates large lytic lesion of the sacrum without sclerotic margin or identifiable matrix</a:t>
            </a:r>
            <a:endParaRPr lang="en-US" b="1" dirty="0">
              <a:solidFill>
                <a:schemeClr val="bg1"/>
              </a:solidFill>
            </a:endParaRPr>
          </a:p>
        </p:txBody>
      </p:sp>
      <p:sp>
        <p:nvSpPr>
          <p:cNvPr id="12" name="Oval 11"/>
          <p:cNvSpPr/>
          <p:nvPr/>
        </p:nvSpPr>
        <p:spPr>
          <a:xfrm>
            <a:off x="2057400" y="2286000"/>
            <a:ext cx="1905000" cy="1752600"/>
          </a:xfrm>
          <a:prstGeom prst="ellipse">
            <a:avLst/>
          </a:prstGeom>
          <a:noFill/>
          <a:ln w="44450">
            <a:solidFill>
              <a:srgbClr val="C0681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0722" name="Text Box 3"/>
          <p:cNvSpPr txBox="1">
            <a:spLocks noChangeArrowheads="1"/>
          </p:cNvSpPr>
          <p:nvPr/>
        </p:nvSpPr>
        <p:spPr bwMode="auto">
          <a:xfrm>
            <a:off x="914400" y="762000"/>
            <a:ext cx="7543800" cy="2701925"/>
          </a:xfrm>
          <a:prstGeom prst="rect">
            <a:avLst/>
          </a:prstGeom>
          <a:noFill/>
          <a:ln w="9525">
            <a:noFill/>
            <a:miter lim="800000"/>
            <a:headEnd/>
            <a:tailEnd/>
          </a:ln>
        </p:spPr>
        <p:txBody>
          <a:bodyPr>
            <a:spAutoFit/>
          </a:bodyPr>
          <a:lstStyle/>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p:txBody>
      </p:sp>
      <p:grpSp>
        <p:nvGrpSpPr>
          <p:cNvPr id="2" name="Group 4"/>
          <p:cNvGrpSpPr>
            <a:grpSpLocks/>
          </p:cNvGrpSpPr>
          <p:nvPr/>
        </p:nvGrpSpPr>
        <p:grpSpPr bwMode="auto">
          <a:xfrm>
            <a:off x="0" y="0"/>
            <a:ext cx="9144000" cy="6858000"/>
            <a:chOff x="0" y="0"/>
            <a:chExt cx="5760" cy="4320"/>
          </a:xfrm>
        </p:grpSpPr>
        <p:sp>
          <p:nvSpPr>
            <p:cNvPr id="30734" name="Rectangle 5"/>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dirty="0"/>
            </a:p>
          </p:txBody>
        </p:sp>
        <p:sp>
          <p:nvSpPr>
            <p:cNvPr id="30735" name="Rectangle 6"/>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dirty="0"/>
            </a:p>
          </p:txBody>
        </p:sp>
      </p:grpSp>
      <p:sp>
        <p:nvSpPr>
          <p:cNvPr id="30724" name="Text Box 7"/>
          <p:cNvSpPr txBox="1">
            <a:spLocks noChangeArrowheads="1"/>
          </p:cNvSpPr>
          <p:nvPr/>
        </p:nvSpPr>
        <p:spPr bwMode="auto">
          <a:xfrm>
            <a:off x="3962400" y="228600"/>
            <a:ext cx="1253869" cy="400110"/>
          </a:xfrm>
          <a:prstGeom prst="rect">
            <a:avLst/>
          </a:prstGeom>
          <a:noFill/>
          <a:ln w="9525">
            <a:noFill/>
            <a:miter lim="800000"/>
            <a:headEnd/>
            <a:tailEnd/>
          </a:ln>
        </p:spPr>
        <p:txBody>
          <a:bodyPr wrap="none">
            <a:spAutoFit/>
          </a:bodyPr>
          <a:lstStyle/>
          <a:p>
            <a:r>
              <a:rPr lang="en-US" sz="2000" b="1" dirty="0" smtClean="0">
                <a:solidFill>
                  <a:schemeClr val="bg1"/>
                </a:solidFill>
              </a:rPr>
              <a:t>Findings</a:t>
            </a:r>
            <a:endParaRPr lang="en-US" sz="2000" b="1" dirty="0">
              <a:solidFill>
                <a:schemeClr val="bg1"/>
              </a:solidFill>
            </a:endParaRPr>
          </a:p>
        </p:txBody>
      </p:sp>
      <p:pic>
        <p:nvPicPr>
          <p:cNvPr id="18" name="Picture 17" descr="pelvicxrat.jpg"/>
          <p:cNvPicPr>
            <a:picLocks noChangeAspect="1"/>
          </p:cNvPicPr>
          <p:nvPr/>
        </p:nvPicPr>
        <p:blipFill>
          <a:blip r:embed="rId3" cstate="print"/>
          <a:stretch>
            <a:fillRect/>
          </a:stretch>
        </p:blipFill>
        <p:spPr>
          <a:xfrm>
            <a:off x="381000" y="914400"/>
            <a:ext cx="5238750" cy="4536758"/>
          </a:xfrm>
          <a:prstGeom prst="rect">
            <a:avLst/>
          </a:prstGeom>
        </p:spPr>
      </p:pic>
      <p:sp>
        <p:nvSpPr>
          <p:cNvPr id="11" name="TextBox 10"/>
          <p:cNvSpPr txBox="1"/>
          <p:nvPr/>
        </p:nvSpPr>
        <p:spPr>
          <a:xfrm>
            <a:off x="5715000" y="914400"/>
            <a:ext cx="2819400" cy="1754326"/>
          </a:xfrm>
          <a:prstGeom prst="rect">
            <a:avLst/>
          </a:prstGeom>
          <a:noFill/>
        </p:spPr>
        <p:txBody>
          <a:bodyPr wrap="square" rtlCol="0">
            <a:spAutoFit/>
          </a:bodyPr>
          <a:lstStyle/>
          <a:p>
            <a:r>
              <a:rPr lang="en-US" b="1" dirty="0" smtClean="0">
                <a:solidFill>
                  <a:schemeClr val="bg1"/>
                </a:solidFill>
              </a:rPr>
              <a:t>Further evaluation also revealed similar lytic lesions within the right femoral neck and left femoral metaphysis</a:t>
            </a:r>
          </a:p>
          <a:p>
            <a:endParaRPr lang="en-US" b="1" dirty="0" smtClean="0">
              <a:solidFill>
                <a:schemeClr val="bg1"/>
              </a:solidFill>
            </a:endParaRPr>
          </a:p>
        </p:txBody>
      </p:sp>
      <p:sp>
        <p:nvSpPr>
          <p:cNvPr id="12" name="Oval 11"/>
          <p:cNvSpPr/>
          <p:nvPr/>
        </p:nvSpPr>
        <p:spPr>
          <a:xfrm>
            <a:off x="2057400" y="2286000"/>
            <a:ext cx="1905000" cy="1752600"/>
          </a:xfrm>
          <a:prstGeom prst="ellipse">
            <a:avLst/>
          </a:prstGeom>
          <a:noFill/>
          <a:ln w="44450">
            <a:solidFill>
              <a:srgbClr val="C0681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457200" y="3429000"/>
            <a:ext cx="1524000" cy="1752600"/>
          </a:xfrm>
          <a:prstGeom prst="ellipse">
            <a:avLst/>
          </a:prstGeom>
          <a:noFill/>
          <a:ln w="44450">
            <a:solidFill>
              <a:srgbClr val="C0681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4648200" y="4800600"/>
            <a:ext cx="762000" cy="838200"/>
          </a:xfrm>
          <a:prstGeom prst="ellipse">
            <a:avLst/>
          </a:prstGeom>
          <a:noFill/>
          <a:ln w="44450">
            <a:solidFill>
              <a:srgbClr val="C0681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2770" name="Text Box 3"/>
          <p:cNvSpPr txBox="1">
            <a:spLocks noChangeArrowheads="1"/>
          </p:cNvSpPr>
          <p:nvPr/>
        </p:nvSpPr>
        <p:spPr bwMode="auto">
          <a:xfrm>
            <a:off x="914400" y="762000"/>
            <a:ext cx="7543800" cy="2701925"/>
          </a:xfrm>
          <a:prstGeom prst="rect">
            <a:avLst/>
          </a:prstGeom>
          <a:noFill/>
          <a:ln w="9525">
            <a:noFill/>
            <a:miter lim="800000"/>
            <a:headEnd/>
            <a:tailEnd/>
          </a:ln>
        </p:spPr>
        <p:txBody>
          <a:bodyPr>
            <a:spAutoFit/>
          </a:bodyPr>
          <a:lstStyle/>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p:txBody>
      </p:sp>
      <p:grpSp>
        <p:nvGrpSpPr>
          <p:cNvPr id="2" name="Group 4"/>
          <p:cNvGrpSpPr>
            <a:grpSpLocks/>
          </p:cNvGrpSpPr>
          <p:nvPr/>
        </p:nvGrpSpPr>
        <p:grpSpPr bwMode="auto">
          <a:xfrm>
            <a:off x="0" y="0"/>
            <a:ext cx="9144000" cy="6858000"/>
            <a:chOff x="0" y="0"/>
            <a:chExt cx="5760" cy="4320"/>
          </a:xfrm>
        </p:grpSpPr>
        <p:sp>
          <p:nvSpPr>
            <p:cNvPr id="32780" name="Rectangle 5"/>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dirty="0"/>
            </a:p>
          </p:txBody>
        </p:sp>
        <p:sp>
          <p:nvSpPr>
            <p:cNvPr id="32781" name="Rectangle 6"/>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dirty="0"/>
            </a:p>
          </p:txBody>
        </p:sp>
      </p:grpSp>
      <p:sp>
        <p:nvSpPr>
          <p:cNvPr id="32772" name="Text Box 7"/>
          <p:cNvSpPr txBox="1">
            <a:spLocks noChangeArrowheads="1"/>
          </p:cNvSpPr>
          <p:nvPr/>
        </p:nvSpPr>
        <p:spPr bwMode="auto">
          <a:xfrm>
            <a:off x="3962400" y="304800"/>
            <a:ext cx="1253869" cy="400110"/>
          </a:xfrm>
          <a:prstGeom prst="rect">
            <a:avLst/>
          </a:prstGeom>
          <a:noFill/>
          <a:ln w="9525">
            <a:noFill/>
            <a:miter lim="800000"/>
            <a:headEnd/>
            <a:tailEnd/>
          </a:ln>
        </p:spPr>
        <p:txBody>
          <a:bodyPr wrap="none">
            <a:spAutoFit/>
          </a:bodyPr>
          <a:lstStyle/>
          <a:p>
            <a:r>
              <a:rPr lang="en-US" sz="2000" b="1" dirty="0" smtClean="0">
                <a:solidFill>
                  <a:schemeClr val="bg1"/>
                </a:solidFill>
              </a:rPr>
              <a:t>Findings</a:t>
            </a:r>
            <a:endParaRPr lang="en-US" sz="2000" b="1" dirty="0">
              <a:solidFill>
                <a:schemeClr val="bg1"/>
              </a:solidFill>
            </a:endParaRPr>
          </a:p>
        </p:txBody>
      </p:sp>
      <p:sp>
        <p:nvSpPr>
          <p:cNvPr id="32773" name="TextBox 1"/>
          <p:cNvSpPr txBox="1">
            <a:spLocks noChangeArrowheads="1"/>
          </p:cNvSpPr>
          <p:nvPr/>
        </p:nvSpPr>
        <p:spPr bwMode="auto">
          <a:xfrm>
            <a:off x="1371600" y="4495800"/>
            <a:ext cx="609600" cy="369888"/>
          </a:xfrm>
          <a:prstGeom prst="rect">
            <a:avLst/>
          </a:prstGeom>
          <a:noFill/>
          <a:ln w="9525">
            <a:noFill/>
            <a:miter lim="800000"/>
            <a:headEnd/>
            <a:tailEnd/>
          </a:ln>
        </p:spPr>
        <p:txBody>
          <a:bodyPr>
            <a:spAutoFit/>
          </a:bodyPr>
          <a:lstStyle/>
          <a:p>
            <a:r>
              <a:rPr lang="en-US" dirty="0" smtClean="0"/>
              <a:t>A</a:t>
            </a:r>
            <a:endParaRPr lang="en-US" dirty="0"/>
          </a:p>
        </p:txBody>
      </p:sp>
      <p:pic>
        <p:nvPicPr>
          <p:cNvPr id="15" name="Picture 14" descr="pelvic2soft.jpg"/>
          <p:cNvPicPr>
            <a:picLocks noChangeAspect="1"/>
          </p:cNvPicPr>
          <p:nvPr/>
        </p:nvPicPr>
        <p:blipFill>
          <a:blip r:embed="rId3" cstate="print"/>
          <a:stretch>
            <a:fillRect/>
          </a:stretch>
        </p:blipFill>
        <p:spPr>
          <a:xfrm>
            <a:off x="3733800" y="3429000"/>
            <a:ext cx="2755106" cy="2105025"/>
          </a:xfrm>
          <a:prstGeom prst="rect">
            <a:avLst/>
          </a:prstGeom>
        </p:spPr>
      </p:pic>
      <p:pic>
        <p:nvPicPr>
          <p:cNvPr id="16" name="Picture 15" descr="pelvic1.jpg"/>
          <p:cNvPicPr>
            <a:picLocks noChangeAspect="1"/>
          </p:cNvPicPr>
          <p:nvPr/>
        </p:nvPicPr>
        <p:blipFill>
          <a:blip r:embed="rId4" cstate="print"/>
          <a:stretch>
            <a:fillRect/>
          </a:stretch>
        </p:blipFill>
        <p:spPr>
          <a:xfrm>
            <a:off x="533400" y="3505200"/>
            <a:ext cx="2693194" cy="2111216"/>
          </a:xfrm>
          <a:prstGeom prst="rect">
            <a:avLst/>
          </a:prstGeom>
        </p:spPr>
      </p:pic>
      <p:pic>
        <p:nvPicPr>
          <p:cNvPr id="17" name="Picture 16" descr="pelvic1soft.jpg"/>
          <p:cNvPicPr>
            <a:picLocks noChangeAspect="1"/>
          </p:cNvPicPr>
          <p:nvPr/>
        </p:nvPicPr>
        <p:blipFill>
          <a:blip r:embed="rId5" cstate="print"/>
          <a:stretch>
            <a:fillRect/>
          </a:stretch>
        </p:blipFill>
        <p:spPr>
          <a:xfrm>
            <a:off x="3657600" y="1066800"/>
            <a:ext cx="2748915" cy="2166938"/>
          </a:xfrm>
          <a:prstGeom prst="rect">
            <a:avLst/>
          </a:prstGeom>
        </p:spPr>
      </p:pic>
      <p:pic>
        <p:nvPicPr>
          <p:cNvPr id="18" name="Picture 17" descr="pelvic1.jpg"/>
          <p:cNvPicPr>
            <a:picLocks noChangeAspect="1"/>
          </p:cNvPicPr>
          <p:nvPr/>
        </p:nvPicPr>
        <p:blipFill>
          <a:blip r:embed="rId4" cstate="print"/>
          <a:stretch>
            <a:fillRect/>
          </a:stretch>
        </p:blipFill>
        <p:spPr>
          <a:xfrm>
            <a:off x="457200" y="990600"/>
            <a:ext cx="2693194" cy="2111216"/>
          </a:xfrm>
          <a:prstGeom prst="rect">
            <a:avLst/>
          </a:prstGeom>
        </p:spPr>
      </p:pic>
      <p:sp>
        <p:nvSpPr>
          <p:cNvPr id="19" name="TextBox 18"/>
          <p:cNvSpPr txBox="1"/>
          <p:nvPr/>
        </p:nvSpPr>
        <p:spPr>
          <a:xfrm>
            <a:off x="6705600" y="1050191"/>
            <a:ext cx="2286000" cy="3293209"/>
          </a:xfrm>
          <a:prstGeom prst="rect">
            <a:avLst/>
          </a:prstGeom>
          <a:noFill/>
        </p:spPr>
        <p:txBody>
          <a:bodyPr wrap="square" rtlCol="0">
            <a:spAutoFit/>
          </a:bodyPr>
          <a:lstStyle/>
          <a:p>
            <a:r>
              <a:rPr lang="en-US" sz="1600" dirty="0" smtClean="0">
                <a:solidFill>
                  <a:schemeClr val="bg1">
                    <a:lumMod val="95000"/>
                  </a:schemeClr>
                </a:solidFill>
              </a:rPr>
              <a:t>Axial CT through pelvis and sacrum in bone (A,C) and soft tissue (B,D) windows demonstrates lytic lesion of the sacrum involving multiple neural foramina without sclerotic margin or identifiable matrix. There is associated soft tissue mass.</a:t>
            </a:r>
            <a:endParaRPr lang="en-US" sz="1600" dirty="0">
              <a:solidFill>
                <a:schemeClr val="bg1">
                  <a:lumMod val="95000"/>
                </a:schemeClr>
              </a:solidFill>
            </a:endParaRPr>
          </a:p>
        </p:txBody>
      </p:sp>
      <p:sp>
        <p:nvSpPr>
          <p:cNvPr id="13" name="TextBox 12"/>
          <p:cNvSpPr txBox="1"/>
          <p:nvPr/>
        </p:nvSpPr>
        <p:spPr>
          <a:xfrm>
            <a:off x="4953000" y="3200400"/>
            <a:ext cx="381000" cy="381000"/>
          </a:xfrm>
          <a:prstGeom prst="rect">
            <a:avLst/>
          </a:prstGeom>
          <a:noFill/>
        </p:spPr>
        <p:txBody>
          <a:bodyPr wrap="square" rtlCol="0">
            <a:spAutoFit/>
          </a:bodyPr>
          <a:lstStyle/>
          <a:p>
            <a:r>
              <a:rPr lang="en-US" b="1" dirty="0" smtClean="0">
                <a:solidFill>
                  <a:schemeClr val="bg1"/>
                </a:solidFill>
              </a:rPr>
              <a:t>D</a:t>
            </a:r>
            <a:endParaRPr lang="en-US" b="1" dirty="0">
              <a:solidFill>
                <a:schemeClr val="bg1"/>
              </a:solidFill>
            </a:endParaRPr>
          </a:p>
        </p:txBody>
      </p:sp>
      <p:sp>
        <p:nvSpPr>
          <p:cNvPr id="14" name="TextBox 13"/>
          <p:cNvSpPr txBox="1"/>
          <p:nvPr/>
        </p:nvSpPr>
        <p:spPr>
          <a:xfrm>
            <a:off x="1676400" y="685800"/>
            <a:ext cx="381000" cy="381000"/>
          </a:xfrm>
          <a:prstGeom prst="rect">
            <a:avLst/>
          </a:prstGeom>
          <a:noFill/>
        </p:spPr>
        <p:txBody>
          <a:bodyPr wrap="square" rtlCol="0">
            <a:spAutoFit/>
          </a:bodyPr>
          <a:lstStyle/>
          <a:p>
            <a:r>
              <a:rPr lang="en-US" b="1" dirty="0" smtClean="0">
                <a:solidFill>
                  <a:schemeClr val="bg1"/>
                </a:solidFill>
              </a:rPr>
              <a:t>A</a:t>
            </a:r>
            <a:endParaRPr lang="en-US" b="1" dirty="0">
              <a:solidFill>
                <a:schemeClr val="bg1"/>
              </a:solidFill>
            </a:endParaRPr>
          </a:p>
        </p:txBody>
      </p:sp>
      <p:sp>
        <p:nvSpPr>
          <p:cNvPr id="20" name="TextBox 19"/>
          <p:cNvSpPr txBox="1"/>
          <p:nvPr/>
        </p:nvSpPr>
        <p:spPr>
          <a:xfrm>
            <a:off x="1676400" y="3200400"/>
            <a:ext cx="381000" cy="381000"/>
          </a:xfrm>
          <a:prstGeom prst="rect">
            <a:avLst/>
          </a:prstGeom>
          <a:noFill/>
        </p:spPr>
        <p:txBody>
          <a:bodyPr wrap="square" rtlCol="0">
            <a:spAutoFit/>
          </a:bodyPr>
          <a:lstStyle/>
          <a:p>
            <a:r>
              <a:rPr lang="en-US" b="1" dirty="0" smtClean="0">
                <a:solidFill>
                  <a:schemeClr val="bg1"/>
                </a:solidFill>
              </a:rPr>
              <a:t>C</a:t>
            </a:r>
            <a:endParaRPr lang="en-US" b="1" dirty="0">
              <a:solidFill>
                <a:schemeClr val="bg1"/>
              </a:solidFill>
            </a:endParaRPr>
          </a:p>
        </p:txBody>
      </p:sp>
      <p:sp>
        <p:nvSpPr>
          <p:cNvPr id="21" name="TextBox 20"/>
          <p:cNvSpPr txBox="1"/>
          <p:nvPr/>
        </p:nvSpPr>
        <p:spPr>
          <a:xfrm>
            <a:off x="4876800" y="762000"/>
            <a:ext cx="381000" cy="381000"/>
          </a:xfrm>
          <a:prstGeom prst="rect">
            <a:avLst/>
          </a:prstGeom>
          <a:noFill/>
        </p:spPr>
        <p:txBody>
          <a:bodyPr wrap="square" rtlCol="0">
            <a:spAutoFit/>
          </a:bodyPr>
          <a:lstStyle/>
          <a:p>
            <a:r>
              <a:rPr lang="en-US" b="1" dirty="0" smtClean="0">
                <a:solidFill>
                  <a:schemeClr val="bg1"/>
                </a:solidFill>
              </a:rPr>
              <a:t>B</a:t>
            </a:r>
            <a:endParaRPr lang="en-US" b="1" dirty="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idx="4294967295"/>
          </p:nvPr>
        </p:nvSpPr>
        <p:spPr>
          <a:xfrm>
            <a:off x="0" y="1600200"/>
            <a:ext cx="8229600" cy="4525963"/>
          </a:xfrm>
        </p:spPr>
        <p:txBody>
          <a:bodyPr/>
          <a:lstStyle/>
          <a:p>
            <a:pPr marL="457200" lvl="1" indent="0">
              <a:buFontTx/>
              <a:buNone/>
              <a:defRPr/>
            </a:pPr>
            <a:endParaRPr lang="en-US" sz="1000" dirty="0" smtClean="0"/>
          </a:p>
          <a:p>
            <a:pPr marL="457200" lvl="1" indent="0">
              <a:buFontTx/>
              <a:buNone/>
              <a:defRPr/>
            </a:pPr>
            <a:endParaRPr lang="en-US" sz="1000" dirty="0"/>
          </a:p>
        </p:txBody>
      </p:sp>
      <p:grpSp>
        <p:nvGrpSpPr>
          <p:cNvPr id="2" name="Group 3"/>
          <p:cNvGrpSpPr>
            <a:grpSpLocks/>
          </p:cNvGrpSpPr>
          <p:nvPr/>
        </p:nvGrpSpPr>
        <p:grpSpPr bwMode="auto">
          <a:xfrm>
            <a:off x="0" y="0"/>
            <a:ext cx="9144000" cy="6858000"/>
            <a:chOff x="0" y="0"/>
            <a:chExt cx="5760" cy="4320"/>
          </a:xfrm>
        </p:grpSpPr>
        <p:sp>
          <p:nvSpPr>
            <p:cNvPr id="65542" name="Rectangle 4"/>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dirty="0"/>
            </a:p>
          </p:txBody>
        </p:sp>
        <p:sp>
          <p:nvSpPr>
            <p:cNvPr id="65543" name="Rectangle 5"/>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dirty="0"/>
            </a:p>
          </p:txBody>
        </p:sp>
      </p:grpSp>
      <p:pic>
        <p:nvPicPr>
          <p:cNvPr id="65541" name="Picture 8" descr="icf_logo4"/>
          <p:cNvPicPr>
            <a:picLocks noChangeAspect="1" noChangeArrowheads="1"/>
          </p:cNvPicPr>
          <p:nvPr/>
        </p:nvPicPr>
        <p:blipFill>
          <a:blip r:embed="rId3" cstate="print"/>
          <a:srcRect/>
          <a:stretch>
            <a:fillRect/>
          </a:stretch>
        </p:blipFill>
        <p:spPr bwMode="auto">
          <a:xfrm>
            <a:off x="5029200" y="5638800"/>
            <a:ext cx="4000500" cy="1104900"/>
          </a:xfrm>
          <a:prstGeom prst="rect">
            <a:avLst/>
          </a:prstGeom>
          <a:noFill/>
          <a:ln w="9525">
            <a:noFill/>
            <a:miter lim="800000"/>
            <a:headEnd/>
            <a:tailEnd/>
          </a:ln>
        </p:spPr>
      </p:pic>
      <p:sp>
        <p:nvSpPr>
          <p:cNvPr id="10" name="TextBox 9"/>
          <p:cNvSpPr txBox="1"/>
          <p:nvPr/>
        </p:nvSpPr>
        <p:spPr>
          <a:xfrm>
            <a:off x="228600" y="685800"/>
            <a:ext cx="8915400" cy="646331"/>
          </a:xfrm>
          <a:prstGeom prst="rect">
            <a:avLst/>
          </a:prstGeom>
          <a:noFill/>
        </p:spPr>
        <p:txBody>
          <a:bodyPr wrap="square" rtlCol="0">
            <a:spAutoFit/>
          </a:bodyPr>
          <a:lstStyle/>
          <a:p>
            <a:pPr lvl="1">
              <a:buFont typeface="Arial" pitchFamily="34" charset="0"/>
              <a:buChar char="•"/>
            </a:pPr>
            <a:endParaRPr lang="en-US" b="1" dirty="0" smtClean="0">
              <a:solidFill>
                <a:srgbClr val="870401"/>
              </a:solidFill>
            </a:endParaRPr>
          </a:p>
          <a:p>
            <a:r>
              <a:rPr lang="en-US" b="1" dirty="0" smtClean="0">
                <a:solidFill>
                  <a:srgbClr val="870401"/>
                </a:solidFill>
              </a:rPr>
              <a:t>	</a:t>
            </a:r>
            <a:endParaRPr lang="en-US" b="1" dirty="0">
              <a:solidFill>
                <a:srgbClr val="870401"/>
              </a:solidFill>
            </a:endParaRPr>
          </a:p>
        </p:txBody>
      </p:sp>
      <p:sp>
        <p:nvSpPr>
          <p:cNvPr id="9" name="Rectangle 7"/>
          <p:cNvSpPr>
            <a:spLocks noChangeArrowheads="1"/>
          </p:cNvSpPr>
          <p:nvPr/>
        </p:nvSpPr>
        <p:spPr bwMode="auto">
          <a:xfrm>
            <a:off x="2514600" y="228600"/>
            <a:ext cx="3886200" cy="533400"/>
          </a:xfrm>
          <a:prstGeom prst="rect">
            <a:avLst/>
          </a:prstGeom>
          <a:noFill/>
          <a:ln w="9525">
            <a:noFill/>
            <a:miter lim="800000"/>
            <a:headEnd/>
            <a:tailEnd/>
          </a:ln>
        </p:spPr>
        <p:txBody>
          <a:bodyPr/>
          <a:lstStyle/>
          <a:p>
            <a:pPr algn="ctr"/>
            <a:r>
              <a:rPr lang="en-US" sz="2000" b="1" dirty="0" smtClean="0"/>
              <a:t>Discussion</a:t>
            </a:r>
          </a:p>
        </p:txBody>
      </p:sp>
      <p:pic>
        <p:nvPicPr>
          <p:cNvPr id="12" name="Picture 11" descr="pelvicbx.jpg"/>
          <p:cNvPicPr>
            <a:picLocks noChangeAspect="1"/>
          </p:cNvPicPr>
          <p:nvPr/>
        </p:nvPicPr>
        <p:blipFill>
          <a:blip r:embed="rId4" cstate="print"/>
          <a:stretch>
            <a:fillRect/>
          </a:stretch>
        </p:blipFill>
        <p:spPr>
          <a:xfrm>
            <a:off x="381000" y="762000"/>
            <a:ext cx="4876800" cy="4276725"/>
          </a:xfrm>
          <a:prstGeom prst="rect">
            <a:avLst/>
          </a:prstGeom>
        </p:spPr>
      </p:pic>
      <p:sp>
        <p:nvSpPr>
          <p:cNvPr id="13" name="TextBox 12"/>
          <p:cNvSpPr txBox="1"/>
          <p:nvPr/>
        </p:nvSpPr>
        <p:spPr>
          <a:xfrm>
            <a:off x="5562600" y="914400"/>
            <a:ext cx="3124200" cy="1754326"/>
          </a:xfrm>
          <a:prstGeom prst="rect">
            <a:avLst/>
          </a:prstGeom>
          <a:noFill/>
        </p:spPr>
        <p:txBody>
          <a:bodyPr wrap="square" rtlCol="0">
            <a:spAutoFit/>
          </a:bodyPr>
          <a:lstStyle/>
          <a:p>
            <a:r>
              <a:rPr lang="en-US" b="1" dirty="0" smtClean="0">
                <a:solidFill>
                  <a:srgbClr val="870401"/>
                </a:solidFill>
              </a:rPr>
              <a:t>Axial images of percutaneous biopsy of sacral mass performed in interventional radiology for purposes of obtaining tissue for diagnosis.</a:t>
            </a:r>
            <a:endParaRPr lang="en-US" b="1" dirty="0">
              <a:solidFill>
                <a:srgbClr val="87040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Instructions for completing case reports (03 October 2002)">
  <a:themeElements>
    <a:clrScheme name="Instructions for completing case reports (03 October 200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nstructions for completing case reports (03 October 200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nstructions for completing case reports (03 October 200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nstructions for completing case reports (03 October 200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nstructions for completing case reports (03 October 200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nstructions for completing case reports (03 October 200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nstructions for completing case reports (03 October 200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nstructions for completing case reports (03 October 200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nstructions for completing case reports (03 October 200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nstructions for completing case reports (03 October 200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nstructions for completing case reports (03 October 200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nstructions for completing case reports (03 October 200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nstructions for completing case reports (03 October 200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nstructions for completing case reports (03 October 200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Instructions for completing case reports (03 October 2002)">
  <a:themeElements>
    <a:clrScheme name="Instructions for completing case reports (03 October 200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nstructions for completing case reports (03 October 200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nstructions for completing case reports (03 October 200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nstructions for completing case reports (03 October 200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nstructions for completing case reports (03 October 200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nstructions for completing case reports (03 October 200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nstructions for completing case reports (03 October 200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nstructions for completing case reports (03 October 200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nstructions for completing case reports (03 October 200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nstructions for completing case reports (03 October 200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nstructions for completing case reports (03 October 200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nstructions for completing case reports (03 October 200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nstructions for completing case reports (03 October 200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nstructions for completing case reports (03 October 200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7776</TotalTime>
  <Words>2353</Words>
  <Application>Microsoft Office PowerPoint</Application>
  <PresentationFormat>On-screen Show (4:3)</PresentationFormat>
  <Paragraphs>378</Paragraphs>
  <Slides>28</Slides>
  <Notes>28</Notes>
  <HiddenSlides>0</HiddenSlides>
  <MMClips>0</MMClip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Instructions for completing case reports (03 October 2002)</vt:lpstr>
      <vt:lpstr>1_Instructions for completing case reports (03 October 2002)</vt:lpstr>
      <vt:lpstr>Special thanks to Dr Clement-Kruzel of MD Anderson Pathology for providing pathology images</vt:lpstr>
      <vt:lpstr>Case History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Plasmacytoma with Concurrent Multiple Myeloma</vt:lpstr>
      <vt:lpstr>                            </vt:lpstr>
      <vt:lpstr>                            </vt:lpstr>
    </vt:vector>
  </TitlesOfParts>
  <Company>UTHHSC_Radiology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mbjr321</dc:creator>
  <cp:lastModifiedBy>yjabir</cp:lastModifiedBy>
  <cp:revision>157</cp:revision>
  <dcterms:created xsi:type="dcterms:W3CDTF">2002-10-03T21:06:20Z</dcterms:created>
  <dcterms:modified xsi:type="dcterms:W3CDTF">2012-04-09T13:31:48Z</dcterms:modified>
</cp:coreProperties>
</file>