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4" r:id="rId3"/>
    <p:sldId id="276" r:id="rId4"/>
    <p:sldId id="282" r:id="rId5"/>
    <p:sldId id="283" r:id="rId6"/>
    <p:sldId id="284" r:id="rId7"/>
    <p:sldId id="285" r:id="rId8"/>
    <p:sldId id="286" r:id="rId9"/>
    <p:sldId id="277" r:id="rId10"/>
    <p:sldId id="278" r:id="rId11"/>
    <p:sldId id="287" r:id="rId12"/>
    <p:sldId id="289" r:id="rId13"/>
    <p:sldId id="288" r:id="rId14"/>
    <p:sldId id="280" r:id="rId15"/>
    <p:sldId id="28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KjuNxXLqM9ESr1SPFSYrbg==" hashData="1KmZxDnMGcqUD7RNo4lW1RsmDjU="/>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40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7E53AD65-1354-EF4C-A3D2-A2AA8EB5F5C2}" type="slidenum">
              <a:rPr lang="en-US">
                <a:solidFill>
                  <a:srgbClr val="000000"/>
                </a:solidFill>
              </a: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9FF0B6B9-DA89-C84A-8BE3-180C8679F422}" type="slidenum">
              <a:rPr lang="en-US">
                <a:solidFill>
                  <a:srgbClr val="000000"/>
                </a:solidFill>
              </a:rPr>
              <a:pPr fontAlgn="base">
                <a:spcBef>
                  <a:spcPct val="0"/>
                </a:spcBef>
                <a:spcAft>
                  <a:spcPct val="0"/>
                </a:spcAft>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tatd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85800" y="685800"/>
            <a:ext cx="7772400" cy="609600"/>
          </a:xfrm>
          <a:prstGeom prst="rect">
            <a:avLst/>
          </a:prstGeom>
          <a:noFill/>
          <a:ln w="9525">
            <a:noFill/>
            <a:miter lim="800000"/>
            <a:headEnd/>
            <a:tailEnd/>
          </a:ln>
        </p:spPr>
        <p:txBody>
          <a:bodyPr anchor="ctr">
            <a:prstTxWarp prst="textNoShape">
              <a:avLst/>
            </a:prstTxWarp>
          </a:bodyPr>
          <a:lstStyle/>
          <a:p>
            <a:pPr algn="ctr" fontAlgn="base">
              <a:spcBef>
                <a:spcPct val="0"/>
              </a:spcBef>
              <a:spcAft>
                <a:spcPct val="0"/>
              </a:spcAft>
            </a:pPr>
            <a:r>
              <a:rPr lang="en-US" sz="2000" b="1">
                <a:solidFill>
                  <a:srgbClr val="000000"/>
                </a:solidFill>
              </a:rPr>
              <a:t>Case Report # </a:t>
            </a:r>
            <a:r>
              <a:rPr lang="en-US" sz="2000" b="1" smtClean="0">
                <a:solidFill>
                  <a:srgbClr val="000000"/>
                </a:solidFill>
              </a:rPr>
              <a:t>0895</a:t>
            </a:r>
            <a:endParaRPr lang="en-US" sz="2000" b="1">
              <a:solidFill>
                <a:srgbClr val="000000"/>
              </a:solidFill>
            </a:endParaRPr>
          </a:p>
        </p:txBody>
      </p:sp>
      <p:sp>
        <p:nvSpPr>
          <p:cNvPr id="4099" name="Text Box 4"/>
          <p:cNvSpPr txBox="1">
            <a:spLocks noChangeArrowheads="1"/>
          </p:cNvSpPr>
          <p:nvPr/>
        </p:nvSpPr>
        <p:spPr bwMode="auto">
          <a:xfrm>
            <a:off x="304800" y="1524000"/>
            <a:ext cx="2844800" cy="336550"/>
          </a:xfrm>
          <a:prstGeom prst="rect">
            <a:avLst/>
          </a:prstGeom>
          <a:noFill/>
          <a:ln w="9525">
            <a:noFill/>
            <a:miter lim="800000"/>
            <a:headEnd/>
            <a:tailEnd/>
          </a:ln>
        </p:spPr>
        <p:txBody>
          <a:bodyPr>
            <a:prstTxWarp prst="textNoShape">
              <a:avLst/>
            </a:prstTxWarp>
            <a:spAutoFit/>
          </a:bodyPr>
          <a:lstStyle/>
          <a:p>
            <a:pPr fontAlgn="base">
              <a:spcBef>
                <a:spcPct val="50000"/>
              </a:spcBef>
              <a:spcAft>
                <a:spcPct val="0"/>
              </a:spcAft>
            </a:pPr>
            <a:r>
              <a:rPr lang="en-US" sz="1600" b="1">
                <a:solidFill>
                  <a:srgbClr val="000000"/>
                </a:solidFill>
              </a:rPr>
              <a:t>Submitted by:</a:t>
            </a:r>
          </a:p>
        </p:txBody>
      </p:sp>
      <p:sp>
        <p:nvSpPr>
          <p:cNvPr id="4100" name="Text Box 5"/>
          <p:cNvSpPr txBox="1">
            <a:spLocks noChangeArrowheads="1"/>
          </p:cNvSpPr>
          <p:nvPr/>
        </p:nvSpPr>
        <p:spPr bwMode="auto">
          <a:xfrm>
            <a:off x="2209800" y="1524000"/>
            <a:ext cx="5740400" cy="336550"/>
          </a:xfrm>
          <a:prstGeom prst="rect">
            <a:avLst/>
          </a:prstGeom>
          <a:noFill/>
          <a:ln w="9525">
            <a:noFill/>
            <a:miter lim="800000"/>
            <a:headEnd/>
            <a:tailEnd/>
          </a:ln>
        </p:spPr>
        <p:txBody>
          <a:bodyPr>
            <a:prstTxWarp prst="textNoShape">
              <a:avLst/>
            </a:prstTxWarp>
            <a:spAutoFit/>
          </a:bodyPr>
          <a:lstStyle/>
          <a:p>
            <a:pPr fontAlgn="base">
              <a:spcBef>
                <a:spcPct val="50000"/>
              </a:spcBef>
              <a:spcAft>
                <a:spcPct val="0"/>
              </a:spcAft>
            </a:pPr>
            <a:r>
              <a:rPr lang="en-US" sz="1600" b="1" dirty="0" smtClean="0">
                <a:solidFill>
                  <a:srgbClr val="870401"/>
                </a:solidFill>
              </a:rPr>
              <a:t>Paul Hannon, </a:t>
            </a:r>
            <a:r>
              <a:rPr lang="en-US" sz="1600" b="1" dirty="0">
                <a:solidFill>
                  <a:srgbClr val="870401"/>
                </a:solidFill>
              </a:rPr>
              <a:t>M.D</a:t>
            </a:r>
            <a:r>
              <a:rPr lang="en-US" sz="1600" b="1" dirty="0" smtClean="0">
                <a:solidFill>
                  <a:srgbClr val="870401"/>
                </a:solidFill>
              </a:rPr>
              <a:t>.</a:t>
            </a:r>
            <a:endParaRPr lang="en-US" sz="1600" b="1" dirty="0">
              <a:solidFill>
                <a:srgbClr val="870401"/>
              </a:solidFill>
            </a:endParaRPr>
          </a:p>
        </p:txBody>
      </p:sp>
      <p:sp>
        <p:nvSpPr>
          <p:cNvPr id="4101" name="Text Box 6"/>
          <p:cNvSpPr txBox="1">
            <a:spLocks noChangeArrowheads="1"/>
          </p:cNvSpPr>
          <p:nvPr/>
        </p:nvSpPr>
        <p:spPr bwMode="auto">
          <a:xfrm>
            <a:off x="304800" y="2133600"/>
            <a:ext cx="2997200" cy="336550"/>
          </a:xfrm>
          <a:prstGeom prst="rect">
            <a:avLst/>
          </a:prstGeom>
          <a:noFill/>
          <a:ln w="9525">
            <a:noFill/>
            <a:miter lim="800000"/>
            <a:headEnd/>
            <a:tailEnd/>
          </a:ln>
        </p:spPr>
        <p:txBody>
          <a:bodyPr>
            <a:prstTxWarp prst="textNoShape">
              <a:avLst/>
            </a:prstTxWarp>
            <a:spAutoFit/>
          </a:bodyPr>
          <a:lstStyle/>
          <a:p>
            <a:pPr fontAlgn="base">
              <a:spcBef>
                <a:spcPct val="50000"/>
              </a:spcBef>
              <a:spcAft>
                <a:spcPct val="0"/>
              </a:spcAft>
            </a:pPr>
            <a:r>
              <a:rPr lang="en-US" sz="1600" b="1">
                <a:solidFill>
                  <a:srgbClr val="000000"/>
                </a:solidFill>
              </a:rPr>
              <a:t>Faculty reviewer:</a:t>
            </a:r>
          </a:p>
        </p:txBody>
      </p:sp>
      <p:sp>
        <p:nvSpPr>
          <p:cNvPr id="4102" name="Text Box 7"/>
          <p:cNvSpPr txBox="1">
            <a:spLocks noChangeArrowheads="1"/>
          </p:cNvSpPr>
          <p:nvPr/>
        </p:nvSpPr>
        <p:spPr bwMode="auto">
          <a:xfrm>
            <a:off x="2209800" y="2133600"/>
            <a:ext cx="6629400" cy="336550"/>
          </a:xfrm>
          <a:prstGeom prst="rect">
            <a:avLst/>
          </a:prstGeom>
          <a:noFill/>
          <a:ln w="9525">
            <a:noFill/>
            <a:miter lim="800000"/>
            <a:headEnd/>
            <a:tailEnd/>
          </a:ln>
        </p:spPr>
        <p:txBody>
          <a:bodyPr>
            <a:prstTxWarp prst="textNoShape">
              <a:avLst/>
            </a:prstTxWarp>
            <a:spAutoFit/>
          </a:bodyPr>
          <a:lstStyle/>
          <a:p>
            <a:pPr fontAlgn="base">
              <a:spcBef>
                <a:spcPct val="0"/>
              </a:spcBef>
              <a:spcAft>
                <a:spcPct val="0"/>
              </a:spcAft>
            </a:pPr>
            <a:r>
              <a:rPr lang="en-US" sz="1600" b="1" dirty="0" smtClean="0">
                <a:solidFill>
                  <a:srgbClr val="870401"/>
                </a:solidFill>
              </a:rPr>
              <a:t>Scott </a:t>
            </a:r>
            <a:r>
              <a:rPr lang="en-US" sz="1600" b="1" dirty="0" err="1" smtClean="0">
                <a:solidFill>
                  <a:srgbClr val="870401"/>
                </a:solidFill>
              </a:rPr>
              <a:t>Serlin</a:t>
            </a:r>
            <a:r>
              <a:rPr lang="en-US" sz="1600" b="1" dirty="0" smtClean="0">
                <a:solidFill>
                  <a:srgbClr val="870401"/>
                </a:solidFill>
              </a:rPr>
              <a:t>, M.D.</a:t>
            </a:r>
            <a:endParaRPr lang="en-US" sz="1600" b="1" dirty="0">
              <a:solidFill>
                <a:srgbClr val="870401"/>
              </a:solidFill>
            </a:endParaRPr>
          </a:p>
        </p:txBody>
      </p:sp>
      <p:sp>
        <p:nvSpPr>
          <p:cNvPr id="4103" name="Text Box 8"/>
          <p:cNvSpPr txBox="1">
            <a:spLocks noChangeArrowheads="1"/>
          </p:cNvSpPr>
          <p:nvPr/>
        </p:nvSpPr>
        <p:spPr bwMode="auto">
          <a:xfrm>
            <a:off x="304800" y="2743200"/>
            <a:ext cx="2489200" cy="336550"/>
          </a:xfrm>
          <a:prstGeom prst="rect">
            <a:avLst/>
          </a:prstGeom>
          <a:noFill/>
          <a:ln w="9525">
            <a:noFill/>
            <a:miter lim="800000"/>
            <a:headEnd/>
            <a:tailEnd/>
          </a:ln>
        </p:spPr>
        <p:txBody>
          <a:bodyPr>
            <a:prstTxWarp prst="textNoShape">
              <a:avLst/>
            </a:prstTxWarp>
            <a:spAutoFit/>
          </a:bodyPr>
          <a:lstStyle/>
          <a:p>
            <a:pPr fontAlgn="base">
              <a:spcBef>
                <a:spcPct val="50000"/>
              </a:spcBef>
              <a:spcAft>
                <a:spcPct val="0"/>
              </a:spcAft>
            </a:pPr>
            <a:r>
              <a:rPr lang="en-US" sz="1600" b="1">
                <a:solidFill>
                  <a:srgbClr val="000000"/>
                </a:solidFill>
              </a:rPr>
              <a:t>Date accepted:</a:t>
            </a:r>
          </a:p>
        </p:txBody>
      </p:sp>
      <p:sp>
        <p:nvSpPr>
          <p:cNvPr id="4104" name="Text Box 9"/>
          <p:cNvSpPr txBox="1">
            <a:spLocks noChangeArrowheads="1"/>
          </p:cNvSpPr>
          <p:nvPr/>
        </p:nvSpPr>
        <p:spPr bwMode="auto">
          <a:xfrm>
            <a:off x="2209800" y="2743200"/>
            <a:ext cx="6705600" cy="338554"/>
          </a:xfrm>
          <a:prstGeom prst="rect">
            <a:avLst/>
          </a:prstGeom>
          <a:noFill/>
          <a:ln w="9525">
            <a:noFill/>
            <a:miter lim="800000"/>
            <a:headEnd/>
            <a:tailEnd/>
          </a:ln>
        </p:spPr>
        <p:txBody>
          <a:bodyPr>
            <a:prstTxWarp prst="textNoShape">
              <a:avLst/>
            </a:prstTxWarp>
            <a:spAutoFit/>
          </a:bodyPr>
          <a:lstStyle/>
          <a:p>
            <a:pPr fontAlgn="base">
              <a:spcBef>
                <a:spcPct val="50000"/>
              </a:spcBef>
              <a:spcAft>
                <a:spcPct val="0"/>
              </a:spcAft>
            </a:pPr>
            <a:r>
              <a:rPr lang="en-US" sz="1600" b="1" dirty="0" smtClean="0">
                <a:solidFill>
                  <a:srgbClr val="870401"/>
                </a:solidFill>
              </a:rPr>
              <a:t>15 March 2012</a:t>
            </a:r>
            <a:endParaRPr lang="en-US" sz="1600" b="1" dirty="0">
              <a:solidFill>
                <a:srgbClr val="870401"/>
              </a:solidFill>
            </a:endParaRPr>
          </a:p>
        </p:txBody>
      </p:sp>
      <p:sp>
        <p:nvSpPr>
          <p:cNvPr id="4105" name="Rectangle 11"/>
          <p:cNvSpPr>
            <a:spLocks noChangeArrowheads="1"/>
          </p:cNvSpPr>
          <p:nvPr/>
        </p:nvSpPr>
        <p:spPr bwMode="auto">
          <a:xfrm>
            <a:off x="0" y="0"/>
            <a:ext cx="9144000" cy="6858000"/>
          </a:xfrm>
          <a:prstGeom prst="rect">
            <a:avLst/>
          </a:prstGeom>
          <a:noFill/>
          <a:ln w="63500">
            <a:solidFill>
              <a:schemeClr val="tx1"/>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sp>
        <p:nvSpPr>
          <p:cNvPr id="4106" name="Rectangle 12"/>
          <p:cNvSpPr>
            <a:spLocks noChangeArrowheads="1"/>
          </p:cNvSpPr>
          <p:nvPr/>
        </p:nvSpPr>
        <p:spPr bwMode="auto">
          <a:xfrm>
            <a:off x="0" y="0"/>
            <a:ext cx="9144000" cy="6858000"/>
          </a:xfrm>
          <a:prstGeom prst="rect">
            <a:avLst/>
          </a:prstGeom>
          <a:noFill/>
          <a:ln w="88900" cmpd="dbl">
            <a:solidFill>
              <a:srgbClr val="E87400"/>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sp>
        <p:nvSpPr>
          <p:cNvPr id="4107" name="Text Box 13"/>
          <p:cNvSpPr txBox="1">
            <a:spLocks noChangeArrowheads="1"/>
          </p:cNvSpPr>
          <p:nvPr/>
        </p:nvSpPr>
        <p:spPr bwMode="auto">
          <a:xfrm>
            <a:off x="203200" y="114300"/>
            <a:ext cx="2032000" cy="366713"/>
          </a:xfrm>
          <a:prstGeom prst="rect">
            <a:avLst/>
          </a:prstGeom>
          <a:noFill/>
          <a:ln w="9525">
            <a:noFill/>
            <a:miter lim="800000"/>
            <a:headEnd/>
            <a:tailEnd/>
          </a:ln>
        </p:spPr>
        <p:txBody>
          <a:bodyPr>
            <a:prstTxWarp prst="textNoShape">
              <a:avLst/>
            </a:prstTxWarp>
            <a:spAutoFit/>
          </a:bodyPr>
          <a:lstStyle/>
          <a:p>
            <a:pPr fontAlgn="base">
              <a:spcBef>
                <a:spcPct val="50000"/>
              </a:spcBef>
              <a:spcAft>
                <a:spcPct val="0"/>
              </a:spcAft>
            </a:pPr>
            <a:endParaRPr lang="en-US">
              <a:solidFill>
                <a:srgbClr val="000000"/>
              </a:solidFill>
            </a:endParaRPr>
          </a:p>
        </p:txBody>
      </p:sp>
      <p:sp>
        <p:nvSpPr>
          <p:cNvPr id="4108" name="Text Box 14"/>
          <p:cNvSpPr txBox="1">
            <a:spLocks noChangeArrowheads="1"/>
          </p:cNvSpPr>
          <p:nvPr/>
        </p:nvSpPr>
        <p:spPr bwMode="auto">
          <a:xfrm>
            <a:off x="0" y="0"/>
            <a:ext cx="1905000" cy="274638"/>
          </a:xfrm>
          <a:prstGeom prst="rect">
            <a:avLst/>
          </a:prstGeom>
          <a:noFill/>
          <a:ln w="9525">
            <a:noFill/>
            <a:miter lim="800000"/>
            <a:headEnd/>
            <a:tailEnd/>
          </a:ln>
        </p:spPr>
        <p:txBody>
          <a:bodyPr>
            <a:prstTxWarp prst="textNoShape">
              <a:avLst/>
            </a:prstTxWarp>
            <a:spAutoFit/>
          </a:bodyPr>
          <a:lstStyle/>
          <a:p>
            <a:pPr fontAlgn="base">
              <a:spcBef>
                <a:spcPct val="50000"/>
              </a:spcBef>
              <a:spcAft>
                <a:spcPct val="0"/>
              </a:spcAft>
            </a:pPr>
            <a:r>
              <a:rPr lang="en-US" sz="1200" b="1" dirty="0">
                <a:solidFill>
                  <a:srgbClr val="000000"/>
                </a:solidFill>
              </a:rPr>
              <a:t>Radiological Category:</a:t>
            </a:r>
            <a:endParaRPr lang="en-US" sz="1200" b="1" dirty="0">
              <a:solidFill>
                <a:srgbClr val="EC2D00"/>
              </a:solidFill>
            </a:endParaRPr>
          </a:p>
        </p:txBody>
      </p:sp>
      <p:sp>
        <p:nvSpPr>
          <p:cNvPr id="4109" name="Text Box 15"/>
          <p:cNvSpPr txBox="1">
            <a:spLocks noChangeArrowheads="1"/>
          </p:cNvSpPr>
          <p:nvPr/>
        </p:nvSpPr>
        <p:spPr bwMode="auto">
          <a:xfrm>
            <a:off x="4191000" y="0"/>
            <a:ext cx="1828800" cy="549275"/>
          </a:xfrm>
          <a:prstGeom prst="rect">
            <a:avLst/>
          </a:prstGeom>
          <a:noFill/>
          <a:ln w="9525">
            <a:noFill/>
            <a:miter lim="800000"/>
            <a:headEnd/>
            <a:tailEnd/>
          </a:ln>
        </p:spPr>
        <p:txBody>
          <a:bodyPr>
            <a:prstTxWarp prst="textNoShape">
              <a:avLst/>
            </a:prstTxWarp>
            <a:spAutoFit/>
          </a:bodyPr>
          <a:lstStyle/>
          <a:p>
            <a:pPr fontAlgn="base">
              <a:spcBef>
                <a:spcPct val="50000"/>
              </a:spcBef>
              <a:spcAft>
                <a:spcPct val="0"/>
              </a:spcAft>
            </a:pPr>
            <a:r>
              <a:rPr lang="en-US" sz="1200" b="1">
                <a:solidFill>
                  <a:srgbClr val="000000"/>
                </a:solidFill>
              </a:rPr>
              <a:t>Principal Modality (1): </a:t>
            </a:r>
          </a:p>
          <a:p>
            <a:pPr fontAlgn="base">
              <a:spcBef>
                <a:spcPct val="50000"/>
              </a:spcBef>
              <a:spcAft>
                <a:spcPct val="0"/>
              </a:spcAft>
            </a:pPr>
            <a:r>
              <a:rPr lang="en-US" sz="1200" b="1">
                <a:solidFill>
                  <a:srgbClr val="000000"/>
                </a:solidFill>
              </a:rPr>
              <a:t>Principal Modality (2):</a:t>
            </a:r>
            <a:endParaRPr lang="en-US" sz="1200" b="1">
              <a:solidFill>
                <a:srgbClr val="EC2D00"/>
              </a:solidFill>
            </a:endParaRPr>
          </a:p>
        </p:txBody>
      </p:sp>
      <p:sp>
        <p:nvSpPr>
          <p:cNvPr id="4110" name="Rectangle 17"/>
          <p:cNvSpPr>
            <a:spLocks noGrp="1" noChangeArrowheads="1"/>
          </p:cNvSpPr>
          <p:nvPr>
            <p:ph type="title" idx="4294967295"/>
          </p:nvPr>
        </p:nvSpPr>
        <p:spPr>
          <a:xfrm>
            <a:off x="381000" y="3657600"/>
            <a:ext cx="8229600" cy="1143000"/>
          </a:xfrm>
          <a:noFill/>
        </p:spPr>
        <p:txBody>
          <a:bodyPr/>
          <a:lstStyle/>
          <a:p>
            <a:pPr algn="l" eaLnBrk="1" hangingPunct="1"/>
            <a:endParaRPr lang="en-US" sz="1600" b="1" dirty="0">
              <a:solidFill>
                <a:srgbClr val="870401"/>
              </a:solidFill>
            </a:endParaRPr>
          </a:p>
        </p:txBody>
      </p:sp>
      <p:sp>
        <p:nvSpPr>
          <p:cNvPr id="4111" name="Rectangle 18"/>
          <p:cNvSpPr>
            <a:spLocks noGrp="1" noChangeArrowheads="1"/>
          </p:cNvSpPr>
          <p:nvPr>
            <p:ph type="body" idx="4294967295"/>
          </p:nvPr>
        </p:nvSpPr>
        <p:spPr>
          <a:xfrm>
            <a:off x="381000" y="4724400"/>
            <a:ext cx="8229600" cy="914400"/>
          </a:xfrm>
          <a:noFill/>
        </p:spPr>
        <p:txBody>
          <a:bodyPr/>
          <a:lstStyle/>
          <a:p>
            <a:pPr marL="0" indent="0" eaLnBrk="1" hangingPunct="1">
              <a:buFontTx/>
              <a:buNone/>
            </a:pPr>
            <a:endParaRPr lang="en-US" sz="1600" b="1" dirty="0">
              <a:solidFill>
                <a:srgbClr val="870401"/>
              </a:solidFill>
            </a:endParaRPr>
          </a:p>
        </p:txBody>
      </p:sp>
      <p:sp>
        <p:nvSpPr>
          <p:cNvPr id="4112" name="Text Box 19"/>
          <p:cNvSpPr txBox="1">
            <a:spLocks noChangeArrowheads="1"/>
          </p:cNvSpPr>
          <p:nvPr/>
        </p:nvSpPr>
        <p:spPr bwMode="auto">
          <a:xfrm>
            <a:off x="1676400" y="0"/>
            <a:ext cx="1612900" cy="274638"/>
          </a:xfrm>
          <a:prstGeom prst="rect">
            <a:avLst/>
          </a:prstGeom>
          <a:noFill/>
          <a:ln w="9525">
            <a:noFill/>
            <a:miter lim="800000"/>
            <a:headEnd/>
            <a:tailEnd/>
          </a:ln>
        </p:spPr>
        <p:txBody>
          <a:bodyPr>
            <a:prstTxWarp prst="textNoShape">
              <a:avLst/>
            </a:prstTxWarp>
            <a:spAutoFit/>
          </a:bodyPr>
          <a:lstStyle/>
          <a:p>
            <a:pPr fontAlgn="base">
              <a:spcBef>
                <a:spcPct val="50000"/>
              </a:spcBef>
              <a:spcAft>
                <a:spcPct val="0"/>
              </a:spcAft>
            </a:pPr>
            <a:r>
              <a:rPr lang="en-US" sz="1200" b="1" dirty="0" err="1" smtClean="0">
                <a:solidFill>
                  <a:srgbClr val="870401"/>
                </a:solidFill>
              </a:rPr>
              <a:t>Neuro</a:t>
            </a:r>
            <a:endParaRPr lang="en-US" sz="1200" dirty="0">
              <a:solidFill>
                <a:srgbClr val="870401"/>
              </a:solidFill>
            </a:endParaRPr>
          </a:p>
        </p:txBody>
      </p:sp>
      <p:sp>
        <p:nvSpPr>
          <p:cNvPr id="4113" name="Text Box 20"/>
          <p:cNvSpPr txBox="1">
            <a:spLocks noChangeArrowheads="1"/>
          </p:cNvSpPr>
          <p:nvPr/>
        </p:nvSpPr>
        <p:spPr bwMode="auto">
          <a:xfrm>
            <a:off x="5867400" y="258763"/>
            <a:ext cx="3124200" cy="274637"/>
          </a:xfrm>
          <a:prstGeom prst="rect">
            <a:avLst/>
          </a:prstGeom>
          <a:noFill/>
          <a:ln w="9525">
            <a:noFill/>
            <a:miter lim="800000"/>
            <a:headEnd/>
            <a:tailEnd/>
          </a:ln>
        </p:spPr>
        <p:txBody>
          <a:bodyPr>
            <a:prstTxWarp prst="textNoShape">
              <a:avLst/>
            </a:prstTxWarp>
            <a:spAutoFit/>
          </a:bodyPr>
          <a:lstStyle/>
          <a:p>
            <a:pPr fontAlgn="base">
              <a:spcBef>
                <a:spcPct val="50000"/>
              </a:spcBef>
              <a:spcAft>
                <a:spcPct val="0"/>
              </a:spcAft>
            </a:pPr>
            <a:r>
              <a:rPr lang="en-US" sz="1200" b="1" dirty="0" smtClean="0">
                <a:solidFill>
                  <a:srgbClr val="870401"/>
                </a:solidFill>
              </a:rPr>
              <a:t>None</a:t>
            </a:r>
            <a:endParaRPr lang="en-US" sz="1200" dirty="0">
              <a:solidFill>
                <a:srgbClr val="870401"/>
              </a:solidFill>
            </a:endParaRPr>
          </a:p>
        </p:txBody>
      </p:sp>
      <p:sp>
        <p:nvSpPr>
          <p:cNvPr id="4114" name="Text Box 21"/>
          <p:cNvSpPr txBox="1">
            <a:spLocks noChangeArrowheads="1"/>
          </p:cNvSpPr>
          <p:nvPr/>
        </p:nvSpPr>
        <p:spPr bwMode="auto">
          <a:xfrm>
            <a:off x="5867400" y="0"/>
            <a:ext cx="1612900" cy="274638"/>
          </a:xfrm>
          <a:prstGeom prst="rect">
            <a:avLst/>
          </a:prstGeom>
          <a:noFill/>
          <a:ln w="9525">
            <a:noFill/>
            <a:miter lim="800000"/>
            <a:headEnd/>
            <a:tailEnd/>
          </a:ln>
        </p:spPr>
        <p:txBody>
          <a:bodyPr>
            <a:prstTxWarp prst="textNoShape">
              <a:avLst/>
            </a:prstTxWarp>
            <a:spAutoFit/>
          </a:bodyPr>
          <a:lstStyle/>
          <a:p>
            <a:pPr fontAlgn="base">
              <a:spcBef>
                <a:spcPct val="50000"/>
              </a:spcBef>
              <a:spcAft>
                <a:spcPct val="0"/>
              </a:spcAft>
            </a:pPr>
            <a:r>
              <a:rPr lang="en-US" sz="1200" b="1" dirty="0" smtClean="0">
                <a:solidFill>
                  <a:srgbClr val="870401"/>
                </a:solidFill>
              </a:rPr>
              <a:t>CT</a:t>
            </a:r>
            <a:endParaRPr lang="en-US" sz="1200" dirty="0">
              <a:solidFill>
                <a:srgbClr val="870401"/>
              </a:solidFill>
            </a:endParaRPr>
          </a:p>
        </p:txBody>
      </p:sp>
      <p:pic>
        <p:nvPicPr>
          <p:cNvPr id="4115" name="Picture 22" descr="icf_logo4"/>
          <p:cNvPicPr>
            <a:picLocks noChangeAspect="1" noChangeArrowheads="1"/>
          </p:cNvPicPr>
          <p:nvPr/>
        </p:nvPicPr>
        <p:blipFill>
          <a:blip r:embed="rId2"/>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381000" y="1734692"/>
            <a:ext cx="8610600" cy="1077218"/>
          </a:xfrm>
          <a:noFill/>
        </p:spPr>
        <p:txBody>
          <a:bodyPr>
            <a:spAutoFit/>
          </a:bodyPr>
          <a:lstStyle/>
          <a:p>
            <a:pPr algn="l" eaLnBrk="1" hangingPunct="1"/>
            <a:r>
              <a:rPr lang="en-US" sz="1600" b="1" dirty="0" smtClean="0">
                <a:solidFill>
                  <a:srgbClr val="870401"/>
                </a:solidFill>
              </a:rPr>
              <a:t>3.9 </a:t>
            </a:r>
            <a:r>
              <a:rPr lang="en-US" sz="1600" b="1" dirty="0" err="1" smtClean="0">
                <a:solidFill>
                  <a:srgbClr val="870401"/>
                </a:solidFill>
              </a:rPr>
              <a:t>x</a:t>
            </a:r>
            <a:r>
              <a:rPr lang="en-US" sz="1600" b="1" dirty="0" smtClean="0">
                <a:solidFill>
                  <a:srgbClr val="870401"/>
                </a:solidFill>
              </a:rPr>
              <a:t> 4.7 </a:t>
            </a:r>
            <a:r>
              <a:rPr lang="en-US" sz="1600" b="1" dirty="0" err="1" smtClean="0">
                <a:solidFill>
                  <a:srgbClr val="870401"/>
                </a:solidFill>
              </a:rPr>
              <a:t>x</a:t>
            </a:r>
            <a:r>
              <a:rPr lang="en-US" sz="1600" b="1" dirty="0" smtClean="0">
                <a:solidFill>
                  <a:srgbClr val="870401"/>
                </a:solidFill>
              </a:rPr>
              <a:t> 3.6 cm extra axial mass to the left of and involving the falx with mass effect upon the adjacent cortex. Calcifications seen within the mass. There is involvement of the left frontal bone with periosteal reaction and extension into the subcutaneous soft tissues and a portion of the sagital sinus.</a:t>
            </a:r>
            <a:endParaRPr lang="en-US" sz="1600" b="1" dirty="0">
              <a:solidFill>
                <a:srgbClr val="870401"/>
              </a:solidFill>
            </a:endParaRPr>
          </a:p>
        </p:txBody>
      </p:sp>
      <p:sp>
        <p:nvSpPr>
          <p:cNvPr id="9219" name="Text Box 3"/>
          <p:cNvSpPr txBox="1">
            <a:spLocks noChangeArrowheads="1"/>
          </p:cNvSpPr>
          <p:nvPr/>
        </p:nvSpPr>
        <p:spPr bwMode="auto">
          <a:xfrm>
            <a:off x="914400" y="3810000"/>
            <a:ext cx="7518400" cy="1803400"/>
          </a:xfrm>
          <a:prstGeom prst="rect">
            <a:avLst/>
          </a:prstGeom>
          <a:noFill/>
          <a:ln w="9525">
            <a:noFill/>
            <a:miter lim="800000"/>
            <a:headEnd/>
            <a:tailEnd/>
          </a:ln>
        </p:spPr>
        <p:txBody>
          <a:bodyPr>
            <a:prstTxWarp prst="textNoShape">
              <a:avLst/>
            </a:prstTxWarp>
            <a:spAutoFit/>
          </a:bodyPr>
          <a:lstStyle/>
          <a:p>
            <a:pPr fontAlgn="base">
              <a:spcBef>
                <a:spcPct val="50000"/>
              </a:spcBef>
              <a:spcAft>
                <a:spcPct val="0"/>
              </a:spcAft>
              <a:buClr>
                <a:srgbClr val="E87400"/>
              </a:buClr>
              <a:buSzPct val="200000"/>
              <a:buFontTx/>
              <a:buChar char="•"/>
            </a:pPr>
            <a:r>
              <a:rPr lang="en-US" sz="1600" b="1" dirty="0" smtClean="0">
                <a:solidFill>
                  <a:srgbClr val="870401"/>
                </a:solidFill>
              </a:rPr>
              <a:t>Intraosseous meningioma</a:t>
            </a:r>
          </a:p>
          <a:p>
            <a:pPr fontAlgn="base">
              <a:spcBef>
                <a:spcPct val="50000"/>
              </a:spcBef>
              <a:spcAft>
                <a:spcPct val="0"/>
              </a:spcAft>
              <a:buClr>
                <a:srgbClr val="E87400"/>
              </a:buClr>
              <a:buSzPct val="200000"/>
              <a:buFontTx/>
              <a:buChar char="•"/>
            </a:pPr>
            <a:r>
              <a:rPr lang="en-US" sz="1600" b="1" dirty="0" smtClean="0">
                <a:solidFill>
                  <a:srgbClr val="870401"/>
                </a:solidFill>
              </a:rPr>
              <a:t>Metastatic disease</a:t>
            </a:r>
          </a:p>
          <a:p>
            <a:pPr fontAlgn="base">
              <a:spcBef>
                <a:spcPct val="50000"/>
              </a:spcBef>
              <a:spcAft>
                <a:spcPct val="0"/>
              </a:spcAft>
              <a:buClr>
                <a:srgbClr val="E87400"/>
              </a:buClr>
              <a:buSzPct val="200000"/>
              <a:buFontTx/>
              <a:buChar char="•"/>
            </a:pPr>
            <a:r>
              <a:rPr lang="en-US" sz="1600" b="1" dirty="0" smtClean="0">
                <a:solidFill>
                  <a:srgbClr val="870401"/>
                </a:solidFill>
              </a:rPr>
              <a:t>Fibrous dysplasia</a:t>
            </a:r>
          </a:p>
          <a:p>
            <a:pPr fontAlgn="base">
              <a:spcBef>
                <a:spcPct val="50000"/>
              </a:spcBef>
              <a:spcAft>
                <a:spcPct val="0"/>
              </a:spcAft>
              <a:buClr>
                <a:srgbClr val="E87400"/>
              </a:buClr>
              <a:buSzPct val="200000"/>
              <a:buFontTx/>
              <a:buChar char="•"/>
            </a:pPr>
            <a:r>
              <a:rPr lang="en-US" sz="1600" b="1" dirty="0" smtClean="0">
                <a:solidFill>
                  <a:srgbClr val="870401"/>
                </a:solidFill>
              </a:rPr>
              <a:t>Chronic osteomyelitis</a:t>
            </a:r>
          </a:p>
          <a:p>
            <a:pPr fontAlgn="base">
              <a:spcBef>
                <a:spcPct val="50000"/>
              </a:spcBef>
              <a:spcAft>
                <a:spcPct val="0"/>
              </a:spcAft>
              <a:buClr>
                <a:srgbClr val="E87400"/>
              </a:buClr>
              <a:buSzPct val="200000"/>
            </a:pPr>
            <a:endParaRPr lang="en-US" sz="1600" b="1" dirty="0">
              <a:solidFill>
                <a:srgbClr val="870401"/>
              </a:solidFill>
            </a:endParaRPr>
          </a:p>
        </p:txBody>
      </p:sp>
      <p:sp>
        <p:nvSpPr>
          <p:cNvPr id="9220" name="Text Box 4"/>
          <p:cNvSpPr txBox="1">
            <a:spLocks noChangeArrowheads="1"/>
          </p:cNvSpPr>
          <p:nvPr/>
        </p:nvSpPr>
        <p:spPr bwMode="auto">
          <a:xfrm>
            <a:off x="381000" y="990600"/>
            <a:ext cx="1327150" cy="396875"/>
          </a:xfrm>
          <a:prstGeom prst="rect">
            <a:avLst/>
          </a:prstGeom>
          <a:noFill/>
          <a:ln w="9525">
            <a:noFill/>
            <a:miter lim="800000"/>
            <a:headEnd/>
            <a:tailEnd/>
          </a:ln>
        </p:spPr>
        <p:txBody>
          <a:bodyPr wrap="none">
            <a:prstTxWarp prst="textNoShape">
              <a:avLst/>
            </a:prstTxWarp>
            <a:spAutoFit/>
          </a:bodyPr>
          <a:lstStyle/>
          <a:p>
            <a:pPr fontAlgn="base">
              <a:spcBef>
                <a:spcPct val="0"/>
              </a:spcBef>
              <a:spcAft>
                <a:spcPct val="0"/>
              </a:spcAft>
            </a:pPr>
            <a:r>
              <a:rPr lang="en-US" sz="2000" b="1">
                <a:solidFill>
                  <a:srgbClr val="000000"/>
                </a:solidFill>
              </a:rPr>
              <a:t>Findings:</a:t>
            </a:r>
          </a:p>
        </p:txBody>
      </p:sp>
      <p:sp>
        <p:nvSpPr>
          <p:cNvPr id="9221" name="Text Box 5"/>
          <p:cNvSpPr txBox="1">
            <a:spLocks noChangeArrowheads="1"/>
          </p:cNvSpPr>
          <p:nvPr/>
        </p:nvSpPr>
        <p:spPr bwMode="auto">
          <a:xfrm>
            <a:off x="914400" y="3352800"/>
            <a:ext cx="1733550" cy="396875"/>
          </a:xfrm>
          <a:prstGeom prst="rect">
            <a:avLst/>
          </a:prstGeom>
          <a:noFill/>
          <a:ln w="9525">
            <a:noFill/>
            <a:miter lim="800000"/>
            <a:headEnd/>
            <a:tailEnd/>
          </a:ln>
        </p:spPr>
        <p:txBody>
          <a:bodyPr wrap="none">
            <a:prstTxWarp prst="textNoShape">
              <a:avLst/>
            </a:prstTxWarp>
            <a:spAutoFit/>
          </a:bodyPr>
          <a:lstStyle/>
          <a:p>
            <a:pPr fontAlgn="base">
              <a:spcBef>
                <a:spcPct val="0"/>
              </a:spcBef>
              <a:spcAft>
                <a:spcPct val="0"/>
              </a:spcAft>
            </a:pPr>
            <a:r>
              <a:rPr lang="en-US" sz="2000" b="1">
                <a:solidFill>
                  <a:srgbClr val="000000"/>
                </a:solidFill>
              </a:rPr>
              <a:t>Differentials:</a:t>
            </a:r>
          </a:p>
        </p:txBody>
      </p:sp>
      <p:grpSp>
        <p:nvGrpSpPr>
          <p:cNvPr id="2" name="Group 6"/>
          <p:cNvGrpSpPr>
            <a:grpSpLocks/>
          </p:cNvGrpSpPr>
          <p:nvPr/>
        </p:nvGrpSpPr>
        <p:grpSpPr bwMode="auto">
          <a:xfrm>
            <a:off x="0" y="0"/>
            <a:ext cx="9144000" cy="6858000"/>
            <a:chOff x="0" y="0"/>
            <a:chExt cx="5760" cy="4320"/>
          </a:xfrm>
        </p:grpSpPr>
        <p:sp>
          <p:nvSpPr>
            <p:cNvPr id="9225" name="Rectangle 7"/>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sp>
          <p:nvSpPr>
            <p:cNvPr id="9226" name="Rectangle 8"/>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grpSp>
      <p:sp>
        <p:nvSpPr>
          <p:cNvPr id="9223" name="Rectangle 10"/>
          <p:cNvSpPr>
            <a:spLocks noChangeArrowheads="1"/>
          </p:cNvSpPr>
          <p:nvPr/>
        </p:nvSpPr>
        <p:spPr bwMode="auto">
          <a:xfrm>
            <a:off x="2743200" y="228600"/>
            <a:ext cx="3581400" cy="476250"/>
          </a:xfrm>
          <a:prstGeom prst="rect">
            <a:avLst/>
          </a:prstGeom>
          <a:noFill/>
          <a:ln w="9525">
            <a:noFill/>
            <a:miter lim="800000"/>
            <a:headEnd/>
            <a:tailEnd/>
          </a:ln>
        </p:spPr>
        <p:txBody>
          <a:bodyPr>
            <a:prstTxWarp prst="textNoShape">
              <a:avLst/>
            </a:prstTxWarp>
          </a:bodyPr>
          <a:lstStyle/>
          <a:p>
            <a:pPr algn="ctr" fontAlgn="base">
              <a:spcBef>
                <a:spcPct val="0"/>
              </a:spcBef>
              <a:spcAft>
                <a:spcPct val="0"/>
              </a:spcAft>
            </a:pPr>
            <a:r>
              <a:rPr lang="en-US" sz="2000" b="1">
                <a:solidFill>
                  <a:srgbClr val="000000"/>
                </a:solidFill>
              </a:rPr>
              <a:t>Findings and Differentials</a:t>
            </a:r>
          </a:p>
        </p:txBody>
      </p:sp>
      <p:pic>
        <p:nvPicPr>
          <p:cNvPr id="9224" name="Picture 11" descr="icf_logo4"/>
          <p:cNvPicPr>
            <a:picLocks noChangeAspect="1" noChangeArrowheads="1"/>
          </p:cNvPicPr>
          <p:nvPr/>
        </p:nvPicPr>
        <p:blipFill>
          <a:blip r:embed="rId2"/>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a:xfrm>
            <a:off x="457200" y="838200"/>
            <a:ext cx="8229600" cy="4648200"/>
          </a:xfrm>
          <a:noFill/>
        </p:spPr>
        <p:txBody>
          <a:bodyPr/>
          <a:lstStyle/>
          <a:p>
            <a:pPr marL="0" indent="0" eaLnBrk="1" hangingPunct="1"/>
            <a:r>
              <a:rPr lang="en-US" sz="2000" b="1" dirty="0" smtClean="0">
                <a:solidFill>
                  <a:srgbClr val="870401"/>
                </a:solidFill>
              </a:rPr>
              <a:t>Meningioma</a:t>
            </a:r>
            <a:endParaRPr lang="en-US" sz="1200" b="1" dirty="0" smtClean="0">
              <a:solidFill>
                <a:srgbClr val="870401"/>
              </a:solidFill>
            </a:endParaRPr>
          </a:p>
          <a:p>
            <a:pPr marL="400050" lvl="1" indent="0" eaLnBrk="1" hangingPunct="1"/>
            <a:r>
              <a:rPr lang="en-US" sz="1600" b="1" dirty="0" smtClean="0">
                <a:solidFill>
                  <a:srgbClr val="870401"/>
                </a:solidFill>
              </a:rPr>
              <a:t>Slightly more common in females and in later decades of life.</a:t>
            </a:r>
          </a:p>
          <a:p>
            <a:pPr marL="400050" lvl="1" indent="0" eaLnBrk="1" hangingPunct="1"/>
            <a:r>
              <a:rPr lang="en-US" sz="1600" b="1" dirty="0" smtClean="0">
                <a:solidFill>
                  <a:srgbClr val="870401"/>
                </a:solidFill>
              </a:rPr>
              <a:t>Generally slow growing with compression of adjacent structures.</a:t>
            </a:r>
          </a:p>
          <a:p>
            <a:pPr marL="400050" lvl="1" indent="0" eaLnBrk="1" hangingPunct="1"/>
            <a:r>
              <a:rPr lang="en-US" sz="1600" b="1" dirty="0" smtClean="0">
                <a:solidFill>
                  <a:srgbClr val="870401"/>
                </a:solidFill>
              </a:rPr>
              <a:t>Can invade/involve and occlude the sagital sinus. </a:t>
            </a:r>
          </a:p>
          <a:p>
            <a:pPr marL="400050" lvl="1" indent="0" eaLnBrk="1" hangingPunct="1"/>
            <a:endParaRPr lang="en-US" sz="1600" b="1" dirty="0" smtClean="0">
              <a:solidFill>
                <a:srgbClr val="870401"/>
              </a:solidFill>
            </a:endParaRPr>
          </a:p>
          <a:p>
            <a:pPr marL="400050" lvl="1" indent="0" eaLnBrk="1" hangingPunct="1"/>
            <a:endParaRPr lang="en-US" sz="1600" b="1" dirty="0" smtClean="0">
              <a:solidFill>
                <a:srgbClr val="870401"/>
              </a:solidFill>
            </a:endParaRPr>
          </a:p>
          <a:p>
            <a:pPr marL="400050" lvl="1" indent="0" eaLnBrk="1" hangingPunct="1"/>
            <a:r>
              <a:rPr lang="en-US" sz="1600" b="1" dirty="0" smtClean="0">
                <a:solidFill>
                  <a:srgbClr val="870401"/>
                </a:solidFill>
              </a:rPr>
              <a:t>Intraosseous subtype is rare. (1-2% of meningiomas) </a:t>
            </a:r>
          </a:p>
          <a:p>
            <a:pPr marL="400050" lvl="1" indent="0" eaLnBrk="1" hangingPunct="1"/>
            <a:r>
              <a:rPr lang="en-US" sz="1600" b="1" dirty="0" smtClean="0">
                <a:solidFill>
                  <a:srgbClr val="870401"/>
                </a:solidFill>
              </a:rPr>
              <a:t>Associated with hyperostosis and/or osteolysis, as in this case. </a:t>
            </a:r>
          </a:p>
          <a:p>
            <a:pPr marL="400050" lvl="1" indent="0" eaLnBrk="1" hangingPunct="1"/>
            <a:r>
              <a:rPr lang="en-US" sz="1600" b="1" dirty="0" smtClean="0">
                <a:solidFill>
                  <a:srgbClr val="870401"/>
                </a:solidFill>
              </a:rPr>
              <a:t>Three subtypes of extradural meningiomas:</a:t>
            </a:r>
          </a:p>
          <a:p>
            <a:pPr marL="800100" lvl="2" indent="0" eaLnBrk="1" hangingPunct="1"/>
            <a:r>
              <a:rPr lang="en-US" sz="1200" b="1" dirty="0" smtClean="0">
                <a:solidFill>
                  <a:srgbClr val="870401"/>
                </a:solidFill>
              </a:rPr>
              <a:t> </a:t>
            </a:r>
            <a:r>
              <a:rPr lang="en-US" sz="1600" b="1" dirty="0" smtClean="0">
                <a:solidFill>
                  <a:srgbClr val="870401"/>
                </a:solidFill>
              </a:rPr>
              <a:t>extracalvarial (type I), </a:t>
            </a:r>
          </a:p>
          <a:p>
            <a:pPr marL="800100" lvl="2" indent="0" eaLnBrk="1" hangingPunct="1"/>
            <a:r>
              <a:rPr lang="en-US" sz="1600" b="1" dirty="0" smtClean="0">
                <a:solidFill>
                  <a:srgbClr val="870401"/>
                </a:solidFill>
              </a:rPr>
              <a:t>purely calvarial (type II), </a:t>
            </a:r>
          </a:p>
          <a:p>
            <a:pPr marL="800100" lvl="2" indent="0" eaLnBrk="1" hangingPunct="1"/>
            <a:r>
              <a:rPr lang="en-US" sz="1600" b="1" dirty="0" smtClean="0">
                <a:solidFill>
                  <a:srgbClr val="870401"/>
                </a:solidFill>
              </a:rPr>
              <a:t>calvarial with extracalvarial extension (type III).</a:t>
            </a:r>
          </a:p>
        </p:txBody>
      </p:sp>
      <p:grpSp>
        <p:nvGrpSpPr>
          <p:cNvPr id="2" name="Group 3"/>
          <p:cNvGrpSpPr>
            <a:grpSpLocks/>
          </p:cNvGrpSpPr>
          <p:nvPr/>
        </p:nvGrpSpPr>
        <p:grpSpPr bwMode="auto">
          <a:xfrm>
            <a:off x="0" y="0"/>
            <a:ext cx="9144000" cy="6858000"/>
            <a:chOff x="0" y="0"/>
            <a:chExt cx="5760" cy="4320"/>
          </a:xfrm>
        </p:grpSpPr>
        <p:sp>
          <p:nvSpPr>
            <p:cNvPr id="10246" name="Rectangle 4"/>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sp>
          <p:nvSpPr>
            <p:cNvPr id="10247"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grpSp>
      <p:sp>
        <p:nvSpPr>
          <p:cNvPr id="10244" name="Rectangle 7"/>
          <p:cNvSpPr>
            <a:spLocks noChangeArrowheads="1"/>
          </p:cNvSpPr>
          <p:nvPr/>
        </p:nvSpPr>
        <p:spPr bwMode="auto">
          <a:xfrm>
            <a:off x="2819400" y="152400"/>
            <a:ext cx="2895600" cy="476250"/>
          </a:xfrm>
          <a:prstGeom prst="rect">
            <a:avLst/>
          </a:prstGeom>
          <a:noFill/>
          <a:ln w="9525">
            <a:noFill/>
            <a:miter lim="800000"/>
            <a:headEnd/>
            <a:tailEnd/>
          </a:ln>
        </p:spPr>
        <p:txBody>
          <a:bodyPr>
            <a:prstTxWarp prst="textNoShape">
              <a:avLst/>
            </a:prstTxWarp>
          </a:bodyPr>
          <a:lstStyle/>
          <a:p>
            <a:pPr algn="ctr" fontAlgn="base">
              <a:spcBef>
                <a:spcPct val="0"/>
              </a:spcBef>
              <a:spcAft>
                <a:spcPct val="0"/>
              </a:spcAft>
            </a:pPr>
            <a:r>
              <a:rPr lang="en-US" sz="2000" b="1">
                <a:solidFill>
                  <a:srgbClr val="000000"/>
                </a:solidFill>
              </a:rPr>
              <a:t>Discussion</a:t>
            </a:r>
          </a:p>
        </p:txBody>
      </p:sp>
      <p:pic>
        <p:nvPicPr>
          <p:cNvPr id="10245" name="Picture 8" descr="icf_logo4"/>
          <p:cNvPicPr>
            <a:picLocks noChangeAspect="1" noChangeArrowheads="1"/>
          </p:cNvPicPr>
          <p:nvPr/>
        </p:nvPicPr>
        <p:blipFill>
          <a:blip r:embed="rId2"/>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a:xfrm>
            <a:off x="457200" y="838200"/>
            <a:ext cx="8229600" cy="4648200"/>
          </a:xfrm>
          <a:noFill/>
        </p:spPr>
        <p:txBody>
          <a:bodyPr/>
          <a:lstStyle/>
          <a:p>
            <a:pPr marL="0" indent="0" eaLnBrk="1" hangingPunct="1"/>
            <a:r>
              <a:rPr lang="en-US" sz="2000" b="1" dirty="0" smtClean="0">
                <a:solidFill>
                  <a:srgbClr val="870401"/>
                </a:solidFill>
              </a:rPr>
              <a:t>Skull Metastasis</a:t>
            </a:r>
            <a:endParaRPr lang="en-US" sz="1200" b="1" dirty="0" smtClean="0">
              <a:solidFill>
                <a:srgbClr val="870401"/>
              </a:solidFill>
            </a:endParaRPr>
          </a:p>
          <a:p>
            <a:pPr marL="400050" lvl="1" indent="0" eaLnBrk="1" hangingPunct="1"/>
            <a:r>
              <a:rPr lang="en-US" sz="1600" b="1" dirty="0" smtClean="0">
                <a:solidFill>
                  <a:srgbClr val="870401"/>
                </a:solidFill>
              </a:rPr>
              <a:t>Generally older adults, &gt;50 years of age, except in the case of metastatic pediatric malignancies such as neuroblastoma.</a:t>
            </a:r>
          </a:p>
          <a:p>
            <a:pPr marL="400050" lvl="1" indent="0" eaLnBrk="1" hangingPunct="1"/>
            <a:r>
              <a:rPr lang="en-US" sz="1600" b="1" dirty="0" smtClean="0">
                <a:solidFill>
                  <a:srgbClr val="870401"/>
                </a:solidFill>
              </a:rPr>
              <a:t>Our patient fell in between the common age range for most metastatic bone lesions.</a:t>
            </a:r>
          </a:p>
          <a:p>
            <a:pPr marL="400050" lvl="1" indent="0" eaLnBrk="1" hangingPunct="1"/>
            <a:r>
              <a:rPr lang="en-US" sz="1600" b="1" dirty="0" smtClean="0">
                <a:solidFill>
                  <a:srgbClr val="870401"/>
                </a:solidFill>
              </a:rPr>
              <a:t>Most patients have a known primary at the time of presentation.</a:t>
            </a:r>
          </a:p>
          <a:p>
            <a:pPr marL="400050" lvl="1" indent="0" eaLnBrk="1" hangingPunct="1"/>
            <a:r>
              <a:rPr lang="en-US" sz="1600" b="1" dirty="0" smtClean="0">
                <a:solidFill>
                  <a:srgbClr val="870401"/>
                </a:solidFill>
              </a:rPr>
              <a:t>Often signifies late stage disease.</a:t>
            </a:r>
          </a:p>
          <a:p>
            <a:pPr marL="400050" lvl="1" indent="0" eaLnBrk="1" hangingPunct="1"/>
            <a:endParaRPr lang="en-US" sz="1600" b="1" dirty="0" smtClean="0">
              <a:solidFill>
                <a:srgbClr val="870401"/>
              </a:solidFill>
            </a:endParaRPr>
          </a:p>
          <a:p>
            <a:pPr marL="0" indent="0" eaLnBrk="1" hangingPunct="1"/>
            <a:r>
              <a:rPr lang="en-US" sz="2000" b="1" dirty="0" smtClean="0">
                <a:solidFill>
                  <a:srgbClr val="870401"/>
                </a:solidFill>
              </a:rPr>
              <a:t>Fibrous Dysplasia</a:t>
            </a:r>
          </a:p>
          <a:p>
            <a:pPr marL="400050" lvl="1" indent="0" eaLnBrk="1" hangingPunct="1"/>
            <a:r>
              <a:rPr lang="en-US" sz="1600" b="1" dirty="0" smtClean="0">
                <a:solidFill>
                  <a:srgbClr val="870401"/>
                </a:solidFill>
              </a:rPr>
              <a:t>Typically adolescents and young adults (75% before age 30).</a:t>
            </a:r>
          </a:p>
          <a:p>
            <a:pPr marL="400050" lvl="1" indent="0" eaLnBrk="1" hangingPunct="1"/>
            <a:r>
              <a:rPr lang="en-US" sz="1600" b="1" dirty="0" smtClean="0">
                <a:solidFill>
                  <a:srgbClr val="870401"/>
                </a:solidFill>
              </a:rPr>
              <a:t>Developmental anomaly in which the medullary space of bone is replaced by fibrous tissue.</a:t>
            </a:r>
          </a:p>
          <a:p>
            <a:pPr marL="400050" lvl="1" indent="0" eaLnBrk="1" hangingPunct="1"/>
            <a:r>
              <a:rPr lang="en-US" sz="1600" b="1" dirty="0" smtClean="0">
                <a:solidFill>
                  <a:srgbClr val="870401"/>
                </a:solidFill>
              </a:rPr>
              <a:t>Craniofacial bones affected 20% of the time in monostotic fibrous dysplasia.</a:t>
            </a:r>
          </a:p>
          <a:p>
            <a:pPr marL="400050" lvl="1" indent="0" eaLnBrk="1" hangingPunct="1"/>
            <a:r>
              <a:rPr lang="en-US" sz="1600" b="1" dirty="0" smtClean="0">
                <a:solidFill>
                  <a:srgbClr val="870401"/>
                </a:solidFill>
              </a:rPr>
              <a:t>Primarily bone involvement without significant soft tissue mass, thus making the diagnosis lees likely in our case.</a:t>
            </a:r>
          </a:p>
        </p:txBody>
      </p:sp>
      <p:grpSp>
        <p:nvGrpSpPr>
          <p:cNvPr id="2" name="Group 3"/>
          <p:cNvGrpSpPr>
            <a:grpSpLocks/>
          </p:cNvGrpSpPr>
          <p:nvPr/>
        </p:nvGrpSpPr>
        <p:grpSpPr bwMode="auto">
          <a:xfrm>
            <a:off x="0" y="0"/>
            <a:ext cx="9144000" cy="6858000"/>
            <a:chOff x="0" y="0"/>
            <a:chExt cx="5760" cy="4320"/>
          </a:xfrm>
        </p:grpSpPr>
        <p:sp>
          <p:nvSpPr>
            <p:cNvPr id="10246" name="Rectangle 4"/>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sp>
          <p:nvSpPr>
            <p:cNvPr id="10247"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grpSp>
      <p:sp>
        <p:nvSpPr>
          <p:cNvPr id="10244" name="Rectangle 7"/>
          <p:cNvSpPr>
            <a:spLocks noChangeArrowheads="1"/>
          </p:cNvSpPr>
          <p:nvPr/>
        </p:nvSpPr>
        <p:spPr bwMode="auto">
          <a:xfrm>
            <a:off x="2819400" y="152400"/>
            <a:ext cx="2895600" cy="476250"/>
          </a:xfrm>
          <a:prstGeom prst="rect">
            <a:avLst/>
          </a:prstGeom>
          <a:noFill/>
          <a:ln w="9525">
            <a:noFill/>
            <a:miter lim="800000"/>
            <a:headEnd/>
            <a:tailEnd/>
          </a:ln>
        </p:spPr>
        <p:txBody>
          <a:bodyPr>
            <a:prstTxWarp prst="textNoShape">
              <a:avLst/>
            </a:prstTxWarp>
          </a:bodyPr>
          <a:lstStyle/>
          <a:p>
            <a:pPr algn="ctr" fontAlgn="base">
              <a:spcBef>
                <a:spcPct val="0"/>
              </a:spcBef>
              <a:spcAft>
                <a:spcPct val="0"/>
              </a:spcAft>
            </a:pPr>
            <a:r>
              <a:rPr lang="en-US" sz="2000" b="1">
                <a:solidFill>
                  <a:srgbClr val="000000"/>
                </a:solidFill>
              </a:rPr>
              <a:t>Discussion</a:t>
            </a:r>
          </a:p>
        </p:txBody>
      </p:sp>
      <p:pic>
        <p:nvPicPr>
          <p:cNvPr id="10245" name="Picture 8" descr="icf_logo4"/>
          <p:cNvPicPr>
            <a:picLocks noChangeAspect="1" noChangeArrowheads="1"/>
          </p:cNvPicPr>
          <p:nvPr/>
        </p:nvPicPr>
        <p:blipFill>
          <a:blip r:embed="rId2"/>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a:xfrm>
            <a:off x="457200" y="838200"/>
            <a:ext cx="8229600" cy="4648200"/>
          </a:xfrm>
          <a:noFill/>
        </p:spPr>
        <p:txBody>
          <a:bodyPr/>
          <a:lstStyle/>
          <a:p>
            <a:pPr marL="0" indent="0" eaLnBrk="1" hangingPunct="1"/>
            <a:r>
              <a:rPr lang="en-US" sz="2000" b="1" dirty="0" smtClean="0">
                <a:solidFill>
                  <a:srgbClr val="870401"/>
                </a:solidFill>
              </a:rPr>
              <a:t>Chronic Osteomyelitis</a:t>
            </a:r>
          </a:p>
          <a:p>
            <a:pPr marL="400050" lvl="1" indent="0" eaLnBrk="1" hangingPunct="1"/>
            <a:r>
              <a:rPr lang="en-US" sz="1600" b="1" dirty="0" smtClean="0">
                <a:solidFill>
                  <a:srgbClr val="870401"/>
                </a:solidFill>
              </a:rPr>
              <a:t>Can cause sclerotic bone with thickened cortex. Can also have periosteal new bone formation and soft tissue swelling and abscess.</a:t>
            </a:r>
          </a:p>
          <a:p>
            <a:pPr marL="400050" lvl="1" indent="0" eaLnBrk="1" hangingPunct="1"/>
            <a:r>
              <a:rPr lang="en-US" sz="1600" b="1" dirty="0" smtClean="0">
                <a:solidFill>
                  <a:srgbClr val="870401"/>
                </a:solidFill>
              </a:rPr>
              <a:t>Brodie abscess: intraosseous abscess.</a:t>
            </a:r>
          </a:p>
          <a:p>
            <a:pPr marL="400050" lvl="1" indent="0" eaLnBrk="1" hangingPunct="1"/>
            <a:r>
              <a:rPr lang="en-US" sz="1600" b="1" dirty="0" smtClean="0">
                <a:solidFill>
                  <a:srgbClr val="870401"/>
                </a:solidFill>
              </a:rPr>
              <a:t>Clinical symptoms are very helpful in diagnosis.</a:t>
            </a:r>
          </a:p>
          <a:p>
            <a:pPr marL="400050" lvl="1" indent="0" eaLnBrk="1" hangingPunct="1"/>
            <a:endParaRPr lang="en-US" sz="1600" b="1" dirty="0" smtClean="0">
              <a:solidFill>
                <a:srgbClr val="870401"/>
              </a:solidFill>
            </a:endParaRPr>
          </a:p>
          <a:p>
            <a:pPr marL="0" indent="0" eaLnBrk="1" hangingPunct="1"/>
            <a:r>
              <a:rPr lang="en-US" sz="2000" b="1" dirty="0" smtClean="0">
                <a:solidFill>
                  <a:srgbClr val="870401"/>
                </a:solidFill>
              </a:rPr>
              <a:t>Primary CNS malignancy</a:t>
            </a:r>
          </a:p>
          <a:p>
            <a:pPr marL="400050" lvl="1" indent="0" eaLnBrk="1" hangingPunct="1"/>
            <a:r>
              <a:rPr lang="en-US" sz="1600" b="1" dirty="0" smtClean="0">
                <a:solidFill>
                  <a:srgbClr val="870401"/>
                </a:solidFill>
              </a:rPr>
              <a:t>Expect an intraparenchymal mass.</a:t>
            </a:r>
          </a:p>
          <a:p>
            <a:pPr marL="400050" lvl="1" indent="0" eaLnBrk="1" hangingPunct="1"/>
            <a:r>
              <a:rPr lang="en-US" sz="1600" b="1" dirty="0" smtClean="0">
                <a:solidFill>
                  <a:srgbClr val="870401"/>
                </a:solidFill>
              </a:rPr>
              <a:t>Far less likely in this case given the extraxial appearance with extrinsic compression of the adjacent cortex.</a:t>
            </a:r>
          </a:p>
          <a:p>
            <a:pPr marL="400050" lvl="1" indent="0" eaLnBrk="1" hangingPunct="1"/>
            <a:endParaRPr lang="en-US" sz="1600" b="1" dirty="0" smtClean="0">
              <a:solidFill>
                <a:srgbClr val="870401"/>
              </a:solidFill>
            </a:endParaRPr>
          </a:p>
        </p:txBody>
      </p:sp>
      <p:grpSp>
        <p:nvGrpSpPr>
          <p:cNvPr id="2" name="Group 3"/>
          <p:cNvGrpSpPr>
            <a:grpSpLocks/>
          </p:cNvGrpSpPr>
          <p:nvPr/>
        </p:nvGrpSpPr>
        <p:grpSpPr bwMode="auto">
          <a:xfrm>
            <a:off x="0" y="0"/>
            <a:ext cx="9144000" cy="6858000"/>
            <a:chOff x="0" y="0"/>
            <a:chExt cx="5760" cy="4320"/>
          </a:xfrm>
        </p:grpSpPr>
        <p:sp>
          <p:nvSpPr>
            <p:cNvPr id="10246" name="Rectangle 4"/>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sp>
          <p:nvSpPr>
            <p:cNvPr id="10247"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grpSp>
      <p:sp>
        <p:nvSpPr>
          <p:cNvPr id="10244" name="Rectangle 7"/>
          <p:cNvSpPr>
            <a:spLocks noChangeArrowheads="1"/>
          </p:cNvSpPr>
          <p:nvPr/>
        </p:nvSpPr>
        <p:spPr bwMode="auto">
          <a:xfrm>
            <a:off x="2819400" y="152400"/>
            <a:ext cx="2895600" cy="476250"/>
          </a:xfrm>
          <a:prstGeom prst="rect">
            <a:avLst/>
          </a:prstGeom>
          <a:noFill/>
          <a:ln w="9525">
            <a:noFill/>
            <a:miter lim="800000"/>
            <a:headEnd/>
            <a:tailEnd/>
          </a:ln>
        </p:spPr>
        <p:txBody>
          <a:bodyPr>
            <a:prstTxWarp prst="textNoShape">
              <a:avLst/>
            </a:prstTxWarp>
          </a:bodyPr>
          <a:lstStyle/>
          <a:p>
            <a:pPr algn="ctr" fontAlgn="base">
              <a:spcBef>
                <a:spcPct val="0"/>
              </a:spcBef>
              <a:spcAft>
                <a:spcPct val="0"/>
              </a:spcAft>
            </a:pPr>
            <a:r>
              <a:rPr lang="en-US" sz="2000" b="1">
                <a:solidFill>
                  <a:srgbClr val="000000"/>
                </a:solidFill>
              </a:rPr>
              <a:t>Discussion</a:t>
            </a:r>
          </a:p>
        </p:txBody>
      </p:sp>
      <p:pic>
        <p:nvPicPr>
          <p:cNvPr id="10245" name="Picture 8" descr="icf_logo4"/>
          <p:cNvPicPr>
            <a:picLocks noChangeAspect="1" noChangeArrowheads="1"/>
          </p:cNvPicPr>
          <p:nvPr/>
        </p:nvPicPr>
        <p:blipFill>
          <a:blip r:embed="rId2"/>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28600" y="1066800"/>
            <a:ext cx="8686800" cy="338554"/>
          </a:xfrm>
          <a:noFill/>
        </p:spPr>
        <p:txBody>
          <a:bodyPr>
            <a:spAutoFit/>
          </a:bodyPr>
          <a:lstStyle/>
          <a:p>
            <a:pPr algn="l" eaLnBrk="1" hangingPunct="1"/>
            <a:r>
              <a:rPr lang="en-US" sz="1600" b="1" dirty="0" smtClean="0">
                <a:solidFill>
                  <a:srgbClr val="870401"/>
                </a:solidFill>
              </a:rPr>
              <a:t>Intraosseous Meningioma with intracranial and subcutaneous extension </a:t>
            </a:r>
            <a:endParaRPr lang="en-US" sz="1600" b="1" dirty="0">
              <a:solidFill>
                <a:srgbClr val="870401"/>
              </a:solidFill>
            </a:endParaRPr>
          </a:p>
        </p:txBody>
      </p:sp>
      <p:grpSp>
        <p:nvGrpSpPr>
          <p:cNvPr id="2" name="Group 3"/>
          <p:cNvGrpSpPr>
            <a:grpSpLocks/>
          </p:cNvGrpSpPr>
          <p:nvPr/>
        </p:nvGrpSpPr>
        <p:grpSpPr bwMode="auto">
          <a:xfrm>
            <a:off x="0" y="0"/>
            <a:ext cx="9144000" cy="6858000"/>
            <a:chOff x="0" y="0"/>
            <a:chExt cx="5760" cy="4320"/>
          </a:xfrm>
        </p:grpSpPr>
        <p:sp>
          <p:nvSpPr>
            <p:cNvPr id="11270" name="Rectangle 4"/>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sp>
          <p:nvSpPr>
            <p:cNvPr id="11271"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grpSp>
      <p:sp>
        <p:nvSpPr>
          <p:cNvPr id="11268" name="Rectangle 7"/>
          <p:cNvSpPr>
            <a:spLocks noChangeArrowheads="1"/>
          </p:cNvSpPr>
          <p:nvPr/>
        </p:nvSpPr>
        <p:spPr bwMode="auto">
          <a:xfrm>
            <a:off x="2743200" y="152400"/>
            <a:ext cx="2895600" cy="476250"/>
          </a:xfrm>
          <a:prstGeom prst="rect">
            <a:avLst/>
          </a:prstGeom>
          <a:noFill/>
          <a:ln w="9525">
            <a:noFill/>
            <a:miter lim="800000"/>
            <a:headEnd/>
            <a:tailEnd/>
          </a:ln>
        </p:spPr>
        <p:txBody>
          <a:bodyPr>
            <a:prstTxWarp prst="textNoShape">
              <a:avLst/>
            </a:prstTxWarp>
          </a:bodyPr>
          <a:lstStyle/>
          <a:p>
            <a:pPr algn="ctr" fontAlgn="base">
              <a:spcBef>
                <a:spcPct val="0"/>
              </a:spcBef>
              <a:spcAft>
                <a:spcPct val="0"/>
              </a:spcAft>
            </a:pPr>
            <a:r>
              <a:rPr lang="en-US" sz="2000" b="1" dirty="0">
                <a:solidFill>
                  <a:srgbClr val="000000"/>
                </a:solidFill>
              </a:rPr>
              <a:t>Diagnosis</a:t>
            </a:r>
          </a:p>
        </p:txBody>
      </p:sp>
      <p:pic>
        <p:nvPicPr>
          <p:cNvPr id="11269" name="Picture 8" descr="icf_logo4"/>
          <p:cNvPicPr>
            <a:picLocks noChangeAspect="1" noChangeArrowheads="1"/>
          </p:cNvPicPr>
          <p:nvPr/>
        </p:nvPicPr>
        <p:blipFill>
          <a:blip r:embed="rId2"/>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228600" y="1252890"/>
            <a:ext cx="8686800" cy="3539430"/>
          </a:xfrm>
          <a:noFill/>
        </p:spPr>
        <p:txBody>
          <a:bodyPr>
            <a:spAutoFit/>
          </a:bodyPr>
          <a:lstStyle/>
          <a:p>
            <a:pPr algn="l" eaLnBrk="1" hangingPunct="1"/>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Crawford TS et al, Primary Intraosseous Meningioma Case Report, J of Neurosurgery, Nov. 1995, Vol. 83, No. 5: 912-915.</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Kransdorf MJ et al, Fibrous Dysplasia, Radiographics, May 1990, 10: 519-537.</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Stark AM et al, Skull metastases: clinical features, differential diagnosis, and review of the literature, Surgical Neurology, Sept 2003, Vol. 60, Issue 3: 219-225.</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Tokgoz N et al, Primary Intraosseous Meningioma: CT and MRI Appearance, AJNR, 2005, 26: 2053-2056.</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hlinkClick r:id="rId2"/>
              </a:rPr>
              <a:t>www.statdx.com</a:t>
            </a:r>
            <a:r>
              <a:rPr lang="en-US" sz="1600" b="1" dirty="0" smtClean="0">
                <a:solidFill>
                  <a:srgbClr val="870401"/>
                </a:solidFill>
              </a:rPr>
              <a:t>, meningioma</a:t>
            </a:r>
            <a:br>
              <a:rPr lang="en-US" sz="1600" b="1" dirty="0" smtClean="0">
                <a:solidFill>
                  <a:srgbClr val="870401"/>
                </a:solidFill>
              </a:rPr>
            </a:br>
            <a:endParaRPr lang="en-US" sz="1600" b="1" dirty="0">
              <a:solidFill>
                <a:srgbClr val="870401"/>
              </a:solidFill>
            </a:endParaRPr>
          </a:p>
        </p:txBody>
      </p:sp>
      <p:grpSp>
        <p:nvGrpSpPr>
          <p:cNvPr id="2" name="Group 3"/>
          <p:cNvGrpSpPr>
            <a:grpSpLocks/>
          </p:cNvGrpSpPr>
          <p:nvPr/>
        </p:nvGrpSpPr>
        <p:grpSpPr bwMode="auto">
          <a:xfrm>
            <a:off x="0" y="0"/>
            <a:ext cx="9144000" cy="6858000"/>
            <a:chOff x="0" y="0"/>
            <a:chExt cx="5760" cy="4320"/>
          </a:xfrm>
        </p:grpSpPr>
        <p:sp>
          <p:nvSpPr>
            <p:cNvPr id="12294" name="Rectangle 4"/>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sp>
          <p:nvSpPr>
            <p:cNvPr id="12295"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grpSp>
      <p:sp>
        <p:nvSpPr>
          <p:cNvPr id="12292" name="Rectangle 6"/>
          <p:cNvSpPr>
            <a:spLocks noChangeArrowheads="1"/>
          </p:cNvSpPr>
          <p:nvPr/>
        </p:nvSpPr>
        <p:spPr bwMode="auto">
          <a:xfrm>
            <a:off x="2743200" y="152400"/>
            <a:ext cx="2895600" cy="476250"/>
          </a:xfrm>
          <a:prstGeom prst="rect">
            <a:avLst/>
          </a:prstGeom>
          <a:noFill/>
          <a:ln w="9525">
            <a:noFill/>
            <a:miter lim="800000"/>
            <a:headEnd/>
            <a:tailEnd/>
          </a:ln>
        </p:spPr>
        <p:txBody>
          <a:bodyPr>
            <a:prstTxWarp prst="textNoShape">
              <a:avLst/>
            </a:prstTxWarp>
          </a:bodyPr>
          <a:lstStyle/>
          <a:p>
            <a:pPr algn="ctr" fontAlgn="base">
              <a:spcBef>
                <a:spcPct val="0"/>
              </a:spcBef>
              <a:spcAft>
                <a:spcPct val="0"/>
              </a:spcAft>
            </a:pPr>
            <a:r>
              <a:rPr lang="en-US" sz="2000" b="1" dirty="0">
                <a:solidFill>
                  <a:srgbClr val="000000"/>
                </a:solidFill>
              </a:rPr>
              <a:t>References</a:t>
            </a:r>
          </a:p>
        </p:txBody>
      </p:sp>
      <p:pic>
        <p:nvPicPr>
          <p:cNvPr id="12293" name="Picture 7" descr="icf_logo4"/>
          <p:cNvPicPr>
            <a:picLocks noChangeAspect="1" noChangeArrowheads="1"/>
          </p:cNvPicPr>
          <p:nvPr/>
        </p:nvPicPr>
        <p:blipFill>
          <a:blip r:embed="rId3"/>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5122" name="Rectangle 4"/>
          <p:cNvSpPr>
            <a:spLocks noGrp="1" noChangeArrowheads="1"/>
          </p:cNvSpPr>
          <p:nvPr>
            <p:ph type="title" idx="4294967295"/>
          </p:nvPr>
        </p:nvSpPr>
        <p:spPr>
          <a:xfrm>
            <a:off x="457200" y="304800"/>
            <a:ext cx="8229600" cy="533400"/>
          </a:xfrm>
          <a:noFill/>
        </p:spPr>
        <p:txBody>
          <a:bodyPr/>
          <a:lstStyle/>
          <a:p>
            <a:pPr eaLnBrk="1" hangingPunct="1"/>
            <a:r>
              <a:rPr lang="en-US" sz="2000" b="1"/>
              <a:t>Case History</a:t>
            </a:r>
          </a:p>
        </p:txBody>
      </p:sp>
      <p:sp>
        <p:nvSpPr>
          <p:cNvPr id="5123" name="Rectangle 5"/>
          <p:cNvSpPr>
            <a:spLocks noGrp="1" noChangeArrowheads="1"/>
          </p:cNvSpPr>
          <p:nvPr>
            <p:ph type="body" idx="4294967295"/>
          </p:nvPr>
        </p:nvSpPr>
        <p:spPr>
          <a:xfrm>
            <a:off x="381000" y="1219200"/>
            <a:ext cx="8229600" cy="4267200"/>
          </a:xfrm>
          <a:noFill/>
        </p:spPr>
        <p:txBody>
          <a:bodyPr/>
          <a:lstStyle/>
          <a:p>
            <a:pPr eaLnBrk="1" hangingPunct="1">
              <a:buFontTx/>
              <a:buNone/>
            </a:pPr>
            <a:r>
              <a:rPr lang="en-US" sz="1600" b="1" dirty="0" smtClean="0">
                <a:solidFill>
                  <a:srgbClr val="870401"/>
                </a:solidFill>
              </a:rPr>
              <a:t>30 </a:t>
            </a:r>
            <a:r>
              <a:rPr lang="en-US" sz="1600" b="1" dirty="0" err="1" smtClean="0">
                <a:solidFill>
                  <a:srgbClr val="870401"/>
                </a:solidFill>
              </a:rPr>
              <a:t>yo</a:t>
            </a:r>
            <a:r>
              <a:rPr lang="en-US" sz="1600" b="1" dirty="0" smtClean="0">
                <a:solidFill>
                  <a:srgbClr val="870401"/>
                </a:solidFill>
              </a:rPr>
              <a:t> female with history of mental retardation and new onset right sided weakness and difficulty speaking</a:t>
            </a:r>
          </a:p>
          <a:p>
            <a:pPr eaLnBrk="1" hangingPunct="1"/>
            <a:endParaRPr lang="en-US" sz="1600" b="1" dirty="0">
              <a:solidFill>
                <a:srgbClr val="870401"/>
              </a:solidFill>
            </a:endParaRPr>
          </a:p>
        </p:txBody>
      </p:sp>
      <p:grpSp>
        <p:nvGrpSpPr>
          <p:cNvPr id="2" name="Group 6"/>
          <p:cNvGrpSpPr>
            <a:grpSpLocks/>
          </p:cNvGrpSpPr>
          <p:nvPr/>
        </p:nvGrpSpPr>
        <p:grpSpPr bwMode="auto">
          <a:xfrm>
            <a:off x="0" y="0"/>
            <a:ext cx="9144000" cy="6858000"/>
            <a:chOff x="0" y="0"/>
            <a:chExt cx="5760" cy="4320"/>
          </a:xfrm>
        </p:grpSpPr>
        <p:sp>
          <p:nvSpPr>
            <p:cNvPr id="5126" name="Rectangle 7"/>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sp>
          <p:nvSpPr>
            <p:cNvPr id="5127" name="Rectangle 8"/>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grpSp>
      <p:pic>
        <p:nvPicPr>
          <p:cNvPr id="5125" name="Picture 9" descr="icf_logo4"/>
          <p:cNvPicPr>
            <a:picLocks noChangeAspect="1" noChangeArrowheads="1"/>
          </p:cNvPicPr>
          <p:nvPr/>
        </p:nvPicPr>
        <p:blipFill>
          <a:blip r:embed="rId2"/>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9144000" cy="6858000"/>
            <a:chOff x="0" y="0"/>
            <a:chExt cx="5760" cy="4320"/>
          </a:xfrm>
        </p:grpSpPr>
        <p:sp>
          <p:nvSpPr>
            <p:cNvPr id="7173"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sp>
          <p:nvSpPr>
            <p:cNvPr id="7174"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grpSp>
      <p:sp>
        <p:nvSpPr>
          <p:cNvPr id="7172" name="Text Box 7"/>
          <p:cNvSpPr txBox="1">
            <a:spLocks noChangeArrowheads="1"/>
          </p:cNvSpPr>
          <p:nvPr/>
        </p:nvSpPr>
        <p:spPr bwMode="auto">
          <a:xfrm>
            <a:off x="2895600" y="228600"/>
            <a:ext cx="3443288" cy="396875"/>
          </a:xfrm>
          <a:prstGeom prst="rect">
            <a:avLst/>
          </a:prstGeom>
          <a:noFill/>
          <a:ln w="9525">
            <a:noFill/>
            <a:miter lim="800000"/>
            <a:headEnd/>
            <a:tailEnd/>
          </a:ln>
        </p:spPr>
        <p:txBody>
          <a:bodyPr wrap="none">
            <a:prstTxWarp prst="textNoShape">
              <a:avLst/>
            </a:prstTxWarp>
            <a:spAutoFit/>
          </a:bodyPr>
          <a:lstStyle/>
          <a:p>
            <a:pPr fontAlgn="base">
              <a:spcBef>
                <a:spcPct val="0"/>
              </a:spcBef>
              <a:spcAft>
                <a:spcPct val="0"/>
              </a:spcAft>
            </a:pPr>
            <a:r>
              <a:rPr lang="en-US" sz="2000" b="1">
                <a:solidFill>
                  <a:srgbClr val="FFFFFF"/>
                </a:solidFill>
              </a:rPr>
              <a:t>Radiological Presentations</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990600"/>
            <a:ext cx="4876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9144000" cy="6858000"/>
            <a:chOff x="0" y="0"/>
            <a:chExt cx="5760" cy="4320"/>
          </a:xfrm>
        </p:grpSpPr>
        <p:sp>
          <p:nvSpPr>
            <p:cNvPr id="7173"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sp>
          <p:nvSpPr>
            <p:cNvPr id="7174"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grpSp>
      <p:sp>
        <p:nvSpPr>
          <p:cNvPr id="7172" name="Text Box 7"/>
          <p:cNvSpPr txBox="1">
            <a:spLocks noChangeArrowheads="1"/>
          </p:cNvSpPr>
          <p:nvPr/>
        </p:nvSpPr>
        <p:spPr bwMode="auto">
          <a:xfrm>
            <a:off x="2895600" y="228600"/>
            <a:ext cx="3443288" cy="396875"/>
          </a:xfrm>
          <a:prstGeom prst="rect">
            <a:avLst/>
          </a:prstGeom>
          <a:noFill/>
          <a:ln w="9525">
            <a:noFill/>
            <a:miter lim="800000"/>
            <a:headEnd/>
            <a:tailEnd/>
          </a:ln>
        </p:spPr>
        <p:txBody>
          <a:bodyPr wrap="none">
            <a:prstTxWarp prst="textNoShape">
              <a:avLst/>
            </a:prstTxWarp>
            <a:spAutoFit/>
          </a:bodyPr>
          <a:lstStyle/>
          <a:p>
            <a:pPr fontAlgn="base">
              <a:spcBef>
                <a:spcPct val="0"/>
              </a:spcBef>
              <a:spcAft>
                <a:spcPct val="0"/>
              </a:spcAft>
            </a:pPr>
            <a:r>
              <a:rPr lang="en-US" sz="2000" b="1">
                <a:solidFill>
                  <a:srgbClr val="FFFFFF"/>
                </a:solidFill>
              </a:rPr>
              <a:t>Radiological Presentations</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990600"/>
            <a:ext cx="4876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9144000" cy="6858000"/>
            <a:chOff x="0" y="0"/>
            <a:chExt cx="5760" cy="4320"/>
          </a:xfrm>
        </p:grpSpPr>
        <p:sp>
          <p:nvSpPr>
            <p:cNvPr id="7173"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sp>
          <p:nvSpPr>
            <p:cNvPr id="7174"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grpSp>
      <p:sp>
        <p:nvSpPr>
          <p:cNvPr id="7172" name="Text Box 7"/>
          <p:cNvSpPr txBox="1">
            <a:spLocks noChangeArrowheads="1"/>
          </p:cNvSpPr>
          <p:nvPr/>
        </p:nvSpPr>
        <p:spPr bwMode="auto">
          <a:xfrm>
            <a:off x="2895600" y="228600"/>
            <a:ext cx="3443288" cy="396875"/>
          </a:xfrm>
          <a:prstGeom prst="rect">
            <a:avLst/>
          </a:prstGeom>
          <a:noFill/>
          <a:ln w="9525">
            <a:noFill/>
            <a:miter lim="800000"/>
            <a:headEnd/>
            <a:tailEnd/>
          </a:ln>
        </p:spPr>
        <p:txBody>
          <a:bodyPr wrap="none">
            <a:prstTxWarp prst="textNoShape">
              <a:avLst/>
            </a:prstTxWarp>
            <a:spAutoFit/>
          </a:bodyPr>
          <a:lstStyle/>
          <a:p>
            <a:pPr fontAlgn="base">
              <a:spcBef>
                <a:spcPct val="0"/>
              </a:spcBef>
              <a:spcAft>
                <a:spcPct val="0"/>
              </a:spcAft>
            </a:pPr>
            <a:r>
              <a:rPr lang="en-US" sz="2000" b="1">
                <a:solidFill>
                  <a:srgbClr val="FFFFFF"/>
                </a:solidFill>
              </a:rPr>
              <a:t>Radiological Presentations</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990600"/>
            <a:ext cx="4876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9144000" cy="6858000"/>
            <a:chOff x="0" y="0"/>
            <a:chExt cx="5760" cy="4320"/>
          </a:xfrm>
        </p:grpSpPr>
        <p:sp>
          <p:nvSpPr>
            <p:cNvPr id="7173"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sp>
          <p:nvSpPr>
            <p:cNvPr id="7174"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grpSp>
      <p:sp>
        <p:nvSpPr>
          <p:cNvPr id="7172" name="Text Box 7"/>
          <p:cNvSpPr txBox="1">
            <a:spLocks noChangeArrowheads="1"/>
          </p:cNvSpPr>
          <p:nvPr/>
        </p:nvSpPr>
        <p:spPr bwMode="auto">
          <a:xfrm>
            <a:off x="2895600" y="228600"/>
            <a:ext cx="3443288" cy="396875"/>
          </a:xfrm>
          <a:prstGeom prst="rect">
            <a:avLst/>
          </a:prstGeom>
          <a:noFill/>
          <a:ln w="9525">
            <a:noFill/>
            <a:miter lim="800000"/>
            <a:headEnd/>
            <a:tailEnd/>
          </a:ln>
        </p:spPr>
        <p:txBody>
          <a:bodyPr wrap="none">
            <a:prstTxWarp prst="textNoShape">
              <a:avLst/>
            </a:prstTxWarp>
            <a:spAutoFit/>
          </a:bodyPr>
          <a:lstStyle/>
          <a:p>
            <a:pPr fontAlgn="base">
              <a:spcBef>
                <a:spcPct val="0"/>
              </a:spcBef>
              <a:spcAft>
                <a:spcPct val="0"/>
              </a:spcAft>
            </a:pPr>
            <a:r>
              <a:rPr lang="en-US" sz="2000" b="1">
                <a:solidFill>
                  <a:srgbClr val="FFFFFF"/>
                </a:solidFill>
              </a:rPr>
              <a:t>Radiological Presentations</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990600"/>
            <a:ext cx="4876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9144000" cy="6858000"/>
            <a:chOff x="0" y="0"/>
            <a:chExt cx="5760" cy="4320"/>
          </a:xfrm>
        </p:grpSpPr>
        <p:sp>
          <p:nvSpPr>
            <p:cNvPr id="7173"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sp>
          <p:nvSpPr>
            <p:cNvPr id="7174"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grpSp>
      <p:sp>
        <p:nvSpPr>
          <p:cNvPr id="7172" name="Text Box 7"/>
          <p:cNvSpPr txBox="1">
            <a:spLocks noChangeArrowheads="1"/>
          </p:cNvSpPr>
          <p:nvPr/>
        </p:nvSpPr>
        <p:spPr bwMode="auto">
          <a:xfrm>
            <a:off x="2895600" y="228600"/>
            <a:ext cx="3443288" cy="396875"/>
          </a:xfrm>
          <a:prstGeom prst="rect">
            <a:avLst/>
          </a:prstGeom>
          <a:noFill/>
          <a:ln w="9525">
            <a:noFill/>
            <a:miter lim="800000"/>
            <a:headEnd/>
            <a:tailEnd/>
          </a:ln>
        </p:spPr>
        <p:txBody>
          <a:bodyPr wrap="none">
            <a:prstTxWarp prst="textNoShape">
              <a:avLst/>
            </a:prstTxWarp>
            <a:spAutoFit/>
          </a:bodyPr>
          <a:lstStyle/>
          <a:p>
            <a:pPr fontAlgn="base">
              <a:spcBef>
                <a:spcPct val="0"/>
              </a:spcBef>
              <a:spcAft>
                <a:spcPct val="0"/>
              </a:spcAft>
            </a:pPr>
            <a:r>
              <a:rPr lang="en-US" sz="2000" b="1">
                <a:solidFill>
                  <a:srgbClr val="FFFFFF"/>
                </a:solidFill>
              </a:rPr>
              <a:t>Radiological Presentations</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990600"/>
            <a:ext cx="4876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9144000" cy="6858000"/>
            <a:chOff x="0" y="0"/>
            <a:chExt cx="5760" cy="4320"/>
          </a:xfrm>
        </p:grpSpPr>
        <p:sp>
          <p:nvSpPr>
            <p:cNvPr id="7173"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sp>
          <p:nvSpPr>
            <p:cNvPr id="7174"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grpSp>
      <p:sp>
        <p:nvSpPr>
          <p:cNvPr id="7172" name="Text Box 7"/>
          <p:cNvSpPr txBox="1">
            <a:spLocks noChangeArrowheads="1"/>
          </p:cNvSpPr>
          <p:nvPr/>
        </p:nvSpPr>
        <p:spPr bwMode="auto">
          <a:xfrm>
            <a:off x="2895600" y="228600"/>
            <a:ext cx="3443288" cy="396875"/>
          </a:xfrm>
          <a:prstGeom prst="rect">
            <a:avLst/>
          </a:prstGeom>
          <a:noFill/>
          <a:ln w="9525">
            <a:noFill/>
            <a:miter lim="800000"/>
            <a:headEnd/>
            <a:tailEnd/>
          </a:ln>
        </p:spPr>
        <p:txBody>
          <a:bodyPr wrap="none">
            <a:prstTxWarp prst="textNoShape">
              <a:avLst/>
            </a:prstTxWarp>
            <a:spAutoFit/>
          </a:bodyPr>
          <a:lstStyle/>
          <a:p>
            <a:pPr fontAlgn="base">
              <a:spcBef>
                <a:spcPct val="0"/>
              </a:spcBef>
              <a:spcAft>
                <a:spcPct val="0"/>
              </a:spcAft>
            </a:pPr>
            <a:r>
              <a:rPr lang="en-US" sz="2000" b="1">
                <a:solidFill>
                  <a:srgbClr val="FFFFFF"/>
                </a:solidFill>
              </a:rPr>
              <a:t>Radiological Presentations</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990600"/>
            <a:ext cx="4876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609600" y="1981200"/>
            <a:ext cx="7518400" cy="4401206"/>
          </a:xfrm>
          <a:prstGeom prst="rect">
            <a:avLst/>
          </a:prstGeom>
          <a:noFill/>
          <a:ln w="9525">
            <a:noFill/>
            <a:miter lim="800000"/>
            <a:headEnd/>
            <a:tailEnd/>
          </a:ln>
        </p:spPr>
        <p:txBody>
          <a:bodyPr>
            <a:prstTxWarp prst="textNoShape">
              <a:avLst/>
            </a:prstTxWarp>
            <a:spAutoFit/>
          </a:bodyPr>
          <a:lstStyle/>
          <a:p>
            <a:pPr fontAlgn="base">
              <a:spcBef>
                <a:spcPct val="50000"/>
              </a:spcBef>
              <a:spcAft>
                <a:spcPct val="0"/>
              </a:spcAft>
              <a:buClr>
                <a:srgbClr val="E87400"/>
              </a:buClr>
              <a:buSzPct val="200000"/>
              <a:buFontTx/>
              <a:buChar char="•"/>
            </a:pPr>
            <a:r>
              <a:rPr lang="en-US" sz="1600" b="1" dirty="0" smtClean="0">
                <a:solidFill>
                  <a:srgbClr val="9E1E00"/>
                </a:solidFill>
              </a:rPr>
              <a:t>Lymphoma</a:t>
            </a:r>
          </a:p>
          <a:p>
            <a:pPr fontAlgn="base">
              <a:spcBef>
                <a:spcPct val="50000"/>
              </a:spcBef>
              <a:spcAft>
                <a:spcPct val="0"/>
              </a:spcAft>
              <a:buClr>
                <a:srgbClr val="E87400"/>
              </a:buClr>
              <a:buSzPct val="200000"/>
              <a:buFontTx/>
              <a:buChar char="•"/>
            </a:pPr>
            <a:r>
              <a:rPr lang="en-US" sz="1600" b="1" dirty="0" smtClean="0">
                <a:solidFill>
                  <a:srgbClr val="9E1E00"/>
                </a:solidFill>
              </a:rPr>
              <a:t>GBM</a:t>
            </a:r>
          </a:p>
          <a:p>
            <a:pPr fontAlgn="base">
              <a:spcBef>
                <a:spcPct val="50000"/>
              </a:spcBef>
              <a:spcAft>
                <a:spcPct val="0"/>
              </a:spcAft>
              <a:buClr>
                <a:srgbClr val="E87400"/>
              </a:buClr>
              <a:buSzPct val="200000"/>
              <a:buFontTx/>
              <a:buChar char="•"/>
            </a:pPr>
            <a:r>
              <a:rPr lang="en-US" sz="1600" b="1" dirty="0" err="1" smtClean="0">
                <a:solidFill>
                  <a:srgbClr val="9E1E00"/>
                </a:solidFill>
              </a:rPr>
              <a:t>Lowgrade</a:t>
            </a:r>
            <a:r>
              <a:rPr lang="en-US" sz="1600" b="1" dirty="0" smtClean="0">
                <a:solidFill>
                  <a:srgbClr val="9E1E00"/>
                </a:solidFill>
              </a:rPr>
              <a:t> </a:t>
            </a:r>
            <a:r>
              <a:rPr lang="en-US" sz="1600" b="1" dirty="0" err="1" smtClean="0">
                <a:solidFill>
                  <a:srgbClr val="9E1E00"/>
                </a:solidFill>
              </a:rPr>
              <a:t>astrocytoma</a:t>
            </a:r>
            <a:endParaRPr lang="en-US" sz="1600" b="1" dirty="0" smtClean="0">
              <a:solidFill>
                <a:srgbClr val="9E1E00"/>
              </a:solidFill>
            </a:endParaRPr>
          </a:p>
          <a:p>
            <a:pPr fontAlgn="base">
              <a:spcBef>
                <a:spcPct val="50000"/>
              </a:spcBef>
              <a:spcAft>
                <a:spcPct val="0"/>
              </a:spcAft>
              <a:buClr>
                <a:srgbClr val="E87400"/>
              </a:buClr>
              <a:buSzPct val="200000"/>
              <a:buFontTx/>
              <a:buChar char="•"/>
            </a:pPr>
            <a:r>
              <a:rPr lang="en-US" sz="1600" b="1" dirty="0" smtClean="0">
                <a:solidFill>
                  <a:srgbClr val="9E1E00"/>
                </a:solidFill>
              </a:rPr>
              <a:t>Metastatic disease</a:t>
            </a:r>
          </a:p>
          <a:p>
            <a:pPr fontAlgn="base">
              <a:spcBef>
                <a:spcPct val="50000"/>
              </a:spcBef>
              <a:spcAft>
                <a:spcPct val="0"/>
              </a:spcAft>
              <a:buClr>
                <a:srgbClr val="E87400"/>
              </a:buClr>
              <a:buSzPct val="200000"/>
              <a:buFontTx/>
              <a:buChar char="•"/>
            </a:pPr>
            <a:r>
              <a:rPr lang="en-US" sz="1600" b="1" dirty="0" smtClean="0">
                <a:solidFill>
                  <a:srgbClr val="9E1E00"/>
                </a:solidFill>
              </a:rPr>
              <a:t>Intraosseous meningioma</a:t>
            </a:r>
          </a:p>
          <a:p>
            <a:pPr fontAlgn="base">
              <a:spcBef>
                <a:spcPct val="50000"/>
              </a:spcBef>
              <a:spcAft>
                <a:spcPct val="0"/>
              </a:spcAft>
              <a:buClr>
                <a:srgbClr val="E87400"/>
              </a:buClr>
              <a:buSzPct val="200000"/>
              <a:buFontTx/>
              <a:buChar char="•"/>
            </a:pPr>
            <a:r>
              <a:rPr lang="en-US" sz="1600" b="1" dirty="0" smtClean="0">
                <a:solidFill>
                  <a:srgbClr val="9E1E00"/>
                </a:solidFill>
              </a:rPr>
              <a:t>Fibrous dysplasia</a:t>
            </a:r>
          </a:p>
          <a:p>
            <a:pPr fontAlgn="base">
              <a:spcBef>
                <a:spcPct val="50000"/>
              </a:spcBef>
              <a:spcAft>
                <a:spcPct val="0"/>
              </a:spcAft>
              <a:buClr>
                <a:srgbClr val="E87400"/>
              </a:buClr>
              <a:buSzPct val="200000"/>
              <a:buFontTx/>
              <a:buChar char="•"/>
            </a:pPr>
            <a:r>
              <a:rPr lang="en-US" sz="1600" b="1" dirty="0" smtClean="0">
                <a:solidFill>
                  <a:srgbClr val="9E1E00"/>
                </a:solidFill>
              </a:rPr>
              <a:t>Chronic Osteomyelitis</a:t>
            </a:r>
          </a:p>
          <a:p>
            <a:pPr fontAlgn="base">
              <a:spcBef>
                <a:spcPct val="50000"/>
              </a:spcBef>
              <a:spcAft>
                <a:spcPct val="0"/>
              </a:spcAft>
              <a:buClr>
                <a:srgbClr val="E87400"/>
              </a:buClr>
              <a:buSzPct val="200000"/>
              <a:buFontTx/>
              <a:buChar char="•"/>
            </a:pPr>
            <a:endParaRPr lang="en-US" sz="1600" b="1" dirty="0" smtClean="0">
              <a:solidFill>
                <a:srgbClr val="9E1E00"/>
              </a:solidFill>
            </a:endParaRPr>
          </a:p>
          <a:p>
            <a:pPr fontAlgn="base">
              <a:spcBef>
                <a:spcPct val="50000"/>
              </a:spcBef>
              <a:spcAft>
                <a:spcPct val="0"/>
              </a:spcAft>
              <a:buClr>
                <a:srgbClr val="E87400"/>
              </a:buClr>
              <a:buSzPct val="200000"/>
            </a:pPr>
            <a:endParaRPr lang="en-US" sz="1600" b="1" dirty="0">
              <a:solidFill>
                <a:srgbClr val="9E1E00"/>
              </a:solidFill>
            </a:endParaRPr>
          </a:p>
          <a:p>
            <a:pPr fontAlgn="base">
              <a:spcBef>
                <a:spcPct val="50000"/>
              </a:spcBef>
              <a:spcAft>
                <a:spcPct val="0"/>
              </a:spcAft>
              <a:buClr>
                <a:srgbClr val="E87400"/>
              </a:buClr>
              <a:buSzPct val="200000"/>
              <a:buFontTx/>
              <a:buChar char="•"/>
            </a:pPr>
            <a:endParaRPr lang="en-US" sz="1600" b="1" dirty="0">
              <a:solidFill>
                <a:srgbClr val="9E1E00"/>
              </a:solidFill>
            </a:endParaRPr>
          </a:p>
          <a:p>
            <a:pPr fontAlgn="base">
              <a:spcBef>
                <a:spcPct val="50000"/>
              </a:spcBef>
              <a:spcAft>
                <a:spcPct val="0"/>
              </a:spcAft>
              <a:buClr>
                <a:srgbClr val="E87400"/>
              </a:buClr>
              <a:buSzPct val="200000"/>
              <a:buFontTx/>
              <a:buChar char="•"/>
            </a:pPr>
            <a:endParaRPr lang="en-US" sz="1600" b="1" dirty="0">
              <a:solidFill>
                <a:srgbClr val="9E1E00"/>
              </a:solidFill>
            </a:endParaRPr>
          </a:p>
          <a:p>
            <a:pPr fontAlgn="base">
              <a:spcBef>
                <a:spcPct val="50000"/>
              </a:spcBef>
              <a:spcAft>
                <a:spcPct val="0"/>
              </a:spcAft>
              <a:buClr>
                <a:srgbClr val="E87400"/>
              </a:buClr>
              <a:buSzPct val="200000"/>
              <a:buFontTx/>
              <a:buChar char="•"/>
            </a:pPr>
            <a:endParaRPr lang="en-US" sz="1600" b="1" dirty="0">
              <a:solidFill>
                <a:srgbClr val="9E1E00"/>
              </a:solidFill>
            </a:endParaRPr>
          </a:p>
        </p:txBody>
      </p:sp>
      <p:sp>
        <p:nvSpPr>
          <p:cNvPr id="8195" name="Text Box 3"/>
          <p:cNvSpPr txBox="1">
            <a:spLocks noChangeArrowheads="1"/>
          </p:cNvSpPr>
          <p:nvPr/>
        </p:nvSpPr>
        <p:spPr bwMode="auto">
          <a:xfrm>
            <a:off x="508000" y="1028700"/>
            <a:ext cx="7721600" cy="581025"/>
          </a:xfrm>
          <a:prstGeom prst="rect">
            <a:avLst/>
          </a:prstGeom>
          <a:noFill/>
          <a:ln w="9525">
            <a:noFill/>
            <a:miter lim="800000"/>
            <a:headEnd/>
            <a:tailEnd/>
          </a:ln>
        </p:spPr>
        <p:txBody>
          <a:bodyPr>
            <a:prstTxWarp prst="textNoShape">
              <a:avLst/>
            </a:prstTxWarp>
            <a:spAutoFit/>
          </a:bodyPr>
          <a:lstStyle/>
          <a:p>
            <a:pPr fontAlgn="base">
              <a:spcBef>
                <a:spcPct val="50000"/>
              </a:spcBef>
              <a:spcAft>
                <a:spcPct val="0"/>
              </a:spcAft>
            </a:pPr>
            <a:r>
              <a:rPr lang="en-US" sz="1600" b="1">
                <a:solidFill>
                  <a:srgbClr val="000000"/>
                </a:solidFill>
              </a:rPr>
              <a:t>Which one of the following is your choice for the appropriate diagnosis? </a:t>
            </a:r>
            <a:r>
              <a:rPr lang="en-US" sz="1600" b="1">
                <a:solidFill>
                  <a:srgbClr val="E87400"/>
                </a:solidFill>
              </a:rPr>
              <a:t>After your selection, go to next page.</a:t>
            </a:r>
          </a:p>
        </p:txBody>
      </p:sp>
      <p:sp>
        <p:nvSpPr>
          <p:cNvPr id="8196" name="Rectangle 4"/>
          <p:cNvSpPr>
            <a:spLocks noChangeArrowheads="1"/>
          </p:cNvSpPr>
          <p:nvPr/>
        </p:nvSpPr>
        <p:spPr bwMode="auto">
          <a:xfrm>
            <a:off x="762000" y="228600"/>
            <a:ext cx="7772400" cy="533400"/>
          </a:xfrm>
          <a:prstGeom prst="rect">
            <a:avLst/>
          </a:prstGeom>
          <a:noFill/>
          <a:ln w="9525">
            <a:noFill/>
            <a:miter lim="800000"/>
            <a:headEnd/>
            <a:tailEnd/>
          </a:ln>
        </p:spPr>
        <p:txBody>
          <a:bodyPr anchor="ctr">
            <a:prstTxWarp prst="textNoShape">
              <a:avLst/>
            </a:prstTxWarp>
          </a:bodyPr>
          <a:lstStyle/>
          <a:p>
            <a:pPr algn="ctr" fontAlgn="base">
              <a:spcBef>
                <a:spcPct val="0"/>
              </a:spcBef>
              <a:spcAft>
                <a:spcPct val="0"/>
              </a:spcAft>
            </a:pPr>
            <a:r>
              <a:rPr lang="en-US" sz="2000" b="1">
                <a:solidFill>
                  <a:srgbClr val="000000"/>
                </a:solidFill>
              </a:rPr>
              <a:t>Test Your Diagnosis</a:t>
            </a:r>
          </a:p>
        </p:txBody>
      </p:sp>
      <p:grpSp>
        <p:nvGrpSpPr>
          <p:cNvPr id="2" name="Group 6"/>
          <p:cNvGrpSpPr>
            <a:grpSpLocks/>
          </p:cNvGrpSpPr>
          <p:nvPr/>
        </p:nvGrpSpPr>
        <p:grpSpPr bwMode="auto">
          <a:xfrm>
            <a:off x="0" y="0"/>
            <a:ext cx="9144000" cy="6858000"/>
            <a:chOff x="0" y="0"/>
            <a:chExt cx="5760" cy="4320"/>
          </a:xfrm>
        </p:grpSpPr>
        <p:sp>
          <p:nvSpPr>
            <p:cNvPr id="8199" name="Rectangle 7"/>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sp>
          <p:nvSpPr>
            <p:cNvPr id="8200" name="Rectangle 8"/>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prstTxWarp prst="textNoShape">
                <a:avLst/>
              </a:prstTxWarp>
            </a:bodyPr>
            <a:lstStyle/>
            <a:p>
              <a:pPr fontAlgn="base">
                <a:spcBef>
                  <a:spcPct val="0"/>
                </a:spcBef>
                <a:spcAft>
                  <a:spcPct val="0"/>
                </a:spcAft>
              </a:pPr>
              <a:endParaRPr lang="en-US">
                <a:solidFill>
                  <a:srgbClr val="000000"/>
                </a:solidFill>
              </a:endParaRPr>
            </a:p>
          </p:txBody>
        </p:sp>
      </p:grpSp>
      <p:pic>
        <p:nvPicPr>
          <p:cNvPr id="8198" name="Picture 9" descr="icf_logo4"/>
          <p:cNvPicPr>
            <a:picLocks noChangeAspect="1" noChangeArrowheads="1"/>
          </p:cNvPicPr>
          <p:nvPr/>
        </p:nvPicPr>
        <p:blipFill>
          <a:blip r:embed="rId2"/>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Instructions for completing case reports (03 October 2002)">
  <a:themeElements>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nstructions for completing case reports (03 October 200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230</TotalTime>
  <Words>454</Words>
  <Application>Microsoft Office PowerPoint</Application>
  <PresentationFormat>On-screen Show (4:3)</PresentationFormat>
  <Paragraphs>79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Instructions for completing case reports (03 October 2002)</vt:lpstr>
      <vt:lpstr>PowerPoint Presentation</vt:lpstr>
      <vt:lpstr>Case History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3.9 x 4.7 x 3.6 cm extra axial mass to the left of and involving the falx with mass effect upon the adjacent cortex. Calcifications seen within the mass. There is involvement of the left frontal bone with periosteal reaction and extension into the subcutaneous soft tissues and a portion of the sagital sinus.</vt:lpstr>
      <vt:lpstr>PowerPoint Presentation</vt:lpstr>
      <vt:lpstr>PowerPoint Presentation</vt:lpstr>
      <vt:lpstr>PowerPoint Presentation</vt:lpstr>
      <vt:lpstr>Intraosseous Meningioma with intracranial and subcutaneous extension </vt:lpstr>
      <vt:lpstr> Crawford TS et al, Primary Intraosseous Meningioma Case Report, J of Neurosurgery, Nov. 1995, Vol. 83, No. 5: 912-915.  Kransdorf MJ et al, Fibrous Dysplasia, Radiographics, May 1990, 10: 519-537.  Stark AM et al, Skull metastases: clinical features, differential diagnosis, and review of the literature, Surgical Neurology, Sept 2003, Vol. 60, Issue 3: 219-225.  Tokgoz N et al, Primary Intraosseous Meningioma: CT and MRI Appearance, AJNR, 2005, 26: 2053-2056.  www.statdx.com, meningioma </vt:lpstr>
    </vt:vector>
  </TitlesOfParts>
  <Company>HCHD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Hannon, Paul J</dc:creator>
  <cp:lastModifiedBy>yjabir</cp:lastModifiedBy>
  <cp:revision>10</cp:revision>
  <dcterms:created xsi:type="dcterms:W3CDTF">2012-03-08T01:52:13Z</dcterms:created>
  <dcterms:modified xsi:type="dcterms:W3CDTF">2012-04-09T14:54:48Z</dcterms:modified>
</cp:coreProperties>
</file>