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8" r:id="rId5"/>
    <p:sldId id="270" r:id="rId6"/>
    <p:sldId id="271" r:id="rId7"/>
    <p:sldId id="272" r:id="rId8"/>
    <p:sldId id="261" r:id="rId9"/>
    <p:sldId id="262" r:id="rId10"/>
    <p:sldId id="263" r:id="rId11"/>
    <p:sldId id="273" r:id="rId12"/>
    <p:sldId id="274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modifyVerifier cryptProviderType="rsaFull" cryptAlgorithmClass="hash" cryptAlgorithmType="typeAny" cryptAlgorithmSid="4" spinCount="100000" saltData="brplTfoxRTTogq/1DoFl7Q==" hashData="6dUobaz+aSWO0lOwZiAfCFzocs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8704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EF275-6AC2-474F-858D-08B6B8E587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32F58-92BA-4A25-BA98-CC2B23AF6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460C8-4B5D-4CA8-8EA3-9C3D4C277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88F9D-5964-4E9A-8C5D-7BED870A8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0368E-650D-4A67-A9D7-651A7129A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CD8FE-2898-4549-B859-E70C1C7C9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F13E5-2CDE-4C01-B31D-86C3F8904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878AB-1327-49DF-B4B1-B08C66A7E0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52D37-46C3-41F5-9F04-1413927A5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043E3-F0C6-4FB2-B158-FDC15A65F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9C041-C458-4176-A33D-68BB02734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DFD4C6-B67B-4EAA-8172-20D1D6639E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/>
              <a:t>Case Report </a:t>
            </a:r>
            <a:r>
              <a:rPr lang="en-US" sz="2000" b="1"/>
              <a:t># </a:t>
            </a:r>
            <a:r>
              <a:rPr lang="en-US" sz="2000" b="1" smtClean="0"/>
              <a:t>0896</a:t>
            </a:r>
            <a:endParaRPr lang="en-US" sz="2000" b="1" dirty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284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Submitted by: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209800" y="1524000"/>
            <a:ext cx="574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870401"/>
                </a:solidFill>
              </a:rPr>
              <a:t>Paul J. Hannon, MD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299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Faculty reviewer: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209800" y="2133600"/>
            <a:ext cx="662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870401"/>
                </a:solidFill>
              </a:rPr>
              <a:t>Laverne Ingram, MD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304800" y="2743200"/>
            <a:ext cx="248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Date accepted: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2209800" y="2743200"/>
            <a:ext cx="670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870401"/>
                </a:solidFill>
              </a:rPr>
              <a:t>15 March 2012</a:t>
            </a: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dbl">
            <a:solidFill>
              <a:srgbClr val="E874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203200" y="114300"/>
            <a:ext cx="203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0" y="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Radiological Category:</a:t>
            </a:r>
            <a:endParaRPr lang="en-US" sz="1200" b="1">
              <a:solidFill>
                <a:srgbClr val="EC2D00"/>
              </a:solidFill>
            </a:endParaRP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4191000" y="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Principal Modality (1): </a:t>
            </a:r>
          </a:p>
          <a:p>
            <a:pPr>
              <a:spcBef>
                <a:spcPct val="50000"/>
              </a:spcBef>
            </a:pPr>
            <a:r>
              <a:rPr lang="en-US" sz="1200" b="1"/>
              <a:t>Principal Modality (2):</a:t>
            </a:r>
            <a:endParaRPr lang="en-US" sz="1200" b="1">
              <a:solidFill>
                <a:srgbClr val="EC2D00"/>
              </a:solidFill>
            </a:endParaRPr>
          </a:p>
        </p:txBody>
      </p:sp>
      <p:sp>
        <p:nvSpPr>
          <p:cNvPr id="13326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657600"/>
            <a:ext cx="8229600" cy="1143000"/>
          </a:xfrm>
          <a:noFill/>
        </p:spPr>
        <p:txBody>
          <a:bodyPr/>
          <a:lstStyle/>
          <a:p>
            <a:pPr algn="l" eaLnBrk="1" hangingPunct="1"/>
            <a:endParaRPr lang="en-US" sz="1600" b="1" smtClean="0">
              <a:solidFill>
                <a:srgbClr val="870401"/>
              </a:solidFill>
            </a:endParaRPr>
          </a:p>
        </p:txBody>
      </p:sp>
      <p:sp>
        <p:nvSpPr>
          <p:cNvPr id="13327" name="Rectangle 18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724400"/>
            <a:ext cx="8229600" cy="9144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1600" b="1" smtClean="0">
              <a:solidFill>
                <a:srgbClr val="870401"/>
              </a:solidFill>
            </a:endParaRPr>
          </a:p>
        </p:txBody>
      </p:sp>
      <p:sp>
        <p:nvSpPr>
          <p:cNvPr id="13328" name="Text Box 19"/>
          <p:cNvSpPr txBox="1">
            <a:spLocks noChangeArrowheads="1"/>
          </p:cNvSpPr>
          <p:nvPr/>
        </p:nvSpPr>
        <p:spPr bwMode="auto">
          <a:xfrm>
            <a:off x="1676400" y="0"/>
            <a:ext cx="161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870401"/>
                </a:solidFill>
              </a:rPr>
              <a:t>Mammography</a:t>
            </a:r>
            <a:endParaRPr lang="en-US" sz="1200" dirty="0">
              <a:solidFill>
                <a:srgbClr val="870401"/>
              </a:solidFill>
            </a:endParaRPr>
          </a:p>
        </p:txBody>
      </p:sp>
      <p:sp>
        <p:nvSpPr>
          <p:cNvPr id="13329" name="Text Box 20"/>
          <p:cNvSpPr txBox="1">
            <a:spLocks noChangeArrowheads="1"/>
          </p:cNvSpPr>
          <p:nvPr/>
        </p:nvSpPr>
        <p:spPr bwMode="auto">
          <a:xfrm>
            <a:off x="5867400" y="258763"/>
            <a:ext cx="312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870401"/>
                </a:solidFill>
              </a:rPr>
              <a:t>None</a:t>
            </a:r>
            <a:endParaRPr lang="en-US" sz="1200">
              <a:solidFill>
                <a:srgbClr val="870401"/>
              </a:solidFill>
            </a:endParaRPr>
          </a:p>
        </p:txBody>
      </p:sp>
      <p:sp>
        <p:nvSpPr>
          <p:cNvPr id="13330" name="Text Box 21"/>
          <p:cNvSpPr txBox="1">
            <a:spLocks noChangeArrowheads="1"/>
          </p:cNvSpPr>
          <p:nvPr/>
        </p:nvSpPr>
        <p:spPr bwMode="auto">
          <a:xfrm>
            <a:off x="5867400" y="0"/>
            <a:ext cx="161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870401"/>
                </a:solidFill>
              </a:rPr>
              <a:t>Mammography</a:t>
            </a:r>
            <a:endParaRPr lang="en-US" sz="1200">
              <a:solidFill>
                <a:srgbClr val="870401"/>
              </a:solidFill>
            </a:endParaRPr>
          </a:p>
        </p:txBody>
      </p:sp>
      <p:pic>
        <p:nvPicPr>
          <p:cNvPr id="13331" name="Picture 22" descr="icf_log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9600" cy="4648200"/>
          </a:xfrm>
          <a:noFill/>
        </p:spPr>
        <p:txBody>
          <a:bodyPr/>
          <a:lstStyle/>
          <a:p>
            <a:pPr marL="0" indent="0" eaLnBrk="1" hangingPunct="1"/>
            <a:r>
              <a:rPr lang="en-US" sz="2000" b="1" smtClean="0">
                <a:solidFill>
                  <a:srgbClr val="870401"/>
                </a:solidFill>
              </a:rPr>
              <a:t> Mondor’s Disease</a:t>
            </a:r>
          </a:p>
          <a:p>
            <a:pPr marL="400050" lvl="1" indent="0" eaLnBrk="1" hangingPunct="1"/>
            <a:r>
              <a:rPr lang="en-US" sz="1200" b="1" smtClean="0">
                <a:solidFill>
                  <a:srgbClr val="870401"/>
                </a:solidFill>
              </a:rPr>
              <a:t>  </a:t>
            </a:r>
            <a:r>
              <a:rPr lang="en-US" sz="1600" b="1" smtClean="0">
                <a:solidFill>
                  <a:srgbClr val="870401"/>
                </a:solidFill>
              </a:rPr>
              <a:t>Also called superficial thrombophlebitis or Mondor phlebitis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Clinical diagnosis that usually presents with a palpable cord +/- pain. May be associated with skin retraction or dimpling.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Usually females, 20-40 years old.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Upper/outer or inferior breast and chest wall most commonly involved.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Benign and self limiting.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Chronic thrombosis can cause calcifications.</a:t>
            </a:r>
          </a:p>
          <a:p>
            <a:pPr marL="400050" lvl="1" indent="0" eaLnBrk="1" hangingPunct="1"/>
            <a:endParaRPr lang="en-US" sz="1600" b="1" smtClean="0">
              <a:solidFill>
                <a:srgbClr val="870401"/>
              </a:solidFill>
            </a:endParaRP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253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2819400" y="152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Discussion</a:t>
            </a:r>
          </a:p>
        </p:txBody>
      </p:sp>
      <p:pic>
        <p:nvPicPr>
          <p:cNvPr id="22533" name="Picture 8" descr="icf_log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9600" cy="4648200"/>
          </a:xfrm>
          <a:noFill/>
        </p:spPr>
        <p:txBody>
          <a:bodyPr/>
          <a:lstStyle/>
          <a:p>
            <a:pPr marL="0" indent="0" eaLnBrk="1" hangingPunct="1"/>
            <a:r>
              <a:rPr lang="en-US" sz="2000" b="1" smtClean="0">
                <a:solidFill>
                  <a:srgbClr val="870401"/>
                </a:solidFill>
              </a:rPr>
              <a:t> Varicose Vein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Can present very similarly on mammogram.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Must have clinical history to help differentiate between the diagnoses.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Ultrasound can also be helpful in the diagnosis.</a:t>
            </a:r>
          </a:p>
          <a:p>
            <a:pPr marL="400050" lvl="1" indent="0" eaLnBrk="1" hangingPunct="1"/>
            <a:endParaRPr lang="en-US" sz="1600" b="1" smtClean="0">
              <a:solidFill>
                <a:srgbClr val="870401"/>
              </a:solidFill>
            </a:endParaRP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356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2819400" y="152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Discussion</a:t>
            </a:r>
          </a:p>
        </p:txBody>
      </p:sp>
      <p:pic>
        <p:nvPicPr>
          <p:cNvPr id="23557" name="Picture 8" descr="icf_log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1336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9600" cy="46482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1600" b="1" smtClean="0">
              <a:solidFill>
                <a:srgbClr val="870401"/>
              </a:solidFill>
            </a:endParaRPr>
          </a:p>
          <a:p>
            <a:pPr marL="0" indent="0" eaLnBrk="1" hangingPunct="1"/>
            <a:r>
              <a:rPr lang="en-US" sz="2000" b="1" smtClean="0">
                <a:solidFill>
                  <a:srgbClr val="870401"/>
                </a:solidFill>
              </a:rPr>
              <a:t> Dilated Duct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Usually retroareolar tubular/branching radiopaque structure.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May have nipple discharge on clinical exam.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Usually no clinical concern if bilateral and asymptomatic.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Single dilated duct may require further work up, including ultrasound to exclude obstructing mass.</a:t>
            </a:r>
          </a:p>
          <a:p>
            <a:pPr marL="400050" lvl="1" indent="0" eaLnBrk="1" hangingPunct="1"/>
            <a:endParaRPr lang="en-US" sz="1600" b="1" smtClean="0">
              <a:solidFill>
                <a:srgbClr val="870401"/>
              </a:solidFill>
            </a:endParaRPr>
          </a:p>
          <a:p>
            <a:pPr marL="0" indent="0" eaLnBrk="1" hangingPunct="1"/>
            <a:r>
              <a:rPr lang="en-US" sz="2000" b="1" smtClean="0">
                <a:solidFill>
                  <a:srgbClr val="870401"/>
                </a:solidFill>
              </a:rPr>
              <a:t> Mastitis/Abscess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Clinical history and exam is pertinent.</a:t>
            </a:r>
          </a:p>
          <a:p>
            <a:pPr marL="400050" lvl="1" indent="0" eaLnBrk="1" hangingPunct="1"/>
            <a:r>
              <a:rPr lang="en-US" sz="1600" b="1" smtClean="0">
                <a:solidFill>
                  <a:srgbClr val="870401"/>
                </a:solidFill>
              </a:rPr>
              <a:t> Usually presents as pain and erythema in the affected breast with fever.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58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2819400" y="152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Discussion</a:t>
            </a:r>
          </a:p>
        </p:txBody>
      </p:sp>
      <p:pic>
        <p:nvPicPr>
          <p:cNvPr id="24581" name="Picture 8" descr="icf_log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90600"/>
            <a:ext cx="8686800" cy="338138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en-US" sz="1600" b="1" smtClean="0">
                <a:solidFill>
                  <a:srgbClr val="870401"/>
                </a:solidFill>
              </a:rPr>
              <a:t>Mondor’s Disease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124200" y="381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Diagnosis</a:t>
            </a:r>
          </a:p>
        </p:txBody>
      </p:sp>
      <p:pic>
        <p:nvPicPr>
          <p:cNvPr id="25605" name="Picture 8" descr="icf_log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31863"/>
            <a:ext cx="8686800" cy="3540125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en-US" sz="1600" b="1" smtClean="0">
                <a:solidFill>
                  <a:srgbClr val="870401"/>
                </a:solidFill>
              </a:rPr>
              <a:t>1. Ammari FF et al: Periductal mastitis. Clinical characteristics and outcome. Saudi Med J. 23(7): 819-22, 2002.</a:t>
            </a:r>
            <a:br>
              <a:rPr lang="en-US" sz="1600" b="1" smtClean="0">
                <a:solidFill>
                  <a:srgbClr val="870401"/>
                </a:solidFill>
              </a:rPr>
            </a:br>
            <a:r>
              <a:rPr lang="en-US" sz="1600" b="1" smtClean="0">
                <a:solidFill>
                  <a:srgbClr val="870401"/>
                </a:solidFill>
              </a:rPr>
              <a:t/>
            </a:r>
            <a:br>
              <a:rPr lang="en-US" sz="1600" b="1" smtClean="0">
                <a:solidFill>
                  <a:srgbClr val="870401"/>
                </a:solidFill>
              </a:rPr>
            </a:br>
            <a:r>
              <a:rPr lang="en-US" sz="1600" b="1" smtClean="0">
                <a:solidFill>
                  <a:srgbClr val="870401"/>
                </a:solidFill>
              </a:rPr>
              <a:t>2. Huynh PT et al: Dilated duct pattern at mammography. Radiology. 204(1): 137-41, 1997.</a:t>
            </a:r>
            <a:br>
              <a:rPr lang="en-US" sz="1600" b="1" smtClean="0">
                <a:solidFill>
                  <a:srgbClr val="870401"/>
                </a:solidFill>
              </a:rPr>
            </a:br>
            <a:r>
              <a:rPr lang="en-US" sz="1600" b="1" smtClean="0">
                <a:solidFill>
                  <a:srgbClr val="870401"/>
                </a:solidFill>
              </a:rPr>
              <a:t/>
            </a:r>
            <a:br>
              <a:rPr lang="en-US" sz="1600" b="1" smtClean="0">
                <a:solidFill>
                  <a:srgbClr val="870401"/>
                </a:solidFill>
              </a:rPr>
            </a:br>
            <a:r>
              <a:rPr lang="en-US" sz="1600" b="1" smtClean="0">
                <a:solidFill>
                  <a:srgbClr val="870401"/>
                </a:solidFill>
              </a:rPr>
              <a:t>3. Markopoulos C et al: Mondor’s disease of the breast: is there any relation to breast cancer? Eur J Gynaecol Oncol. 26(2): 213-4, 2005. </a:t>
            </a:r>
            <a:br>
              <a:rPr lang="en-US" sz="1600" b="1" smtClean="0">
                <a:solidFill>
                  <a:srgbClr val="870401"/>
                </a:solidFill>
              </a:rPr>
            </a:br>
            <a:r>
              <a:rPr lang="en-US" sz="1600" b="1" smtClean="0">
                <a:solidFill>
                  <a:srgbClr val="870401"/>
                </a:solidFill>
              </a:rPr>
              <a:t/>
            </a:r>
            <a:br>
              <a:rPr lang="en-US" sz="1600" b="1" smtClean="0">
                <a:solidFill>
                  <a:srgbClr val="870401"/>
                </a:solidFill>
              </a:rPr>
            </a:br>
            <a:r>
              <a:rPr lang="en-US" sz="1600" b="1" smtClean="0">
                <a:solidFill>
                  <a:srgbClr val="870401"/>
                </a:solidFill>
              </a:rPr>
              <a:t>4. Shetty MK et al: Mondor’s disease of the breast: sonographic and mammographic findings. AJR Am J Roentgenol. 177(4):893-6, 2001. </a:t>
            </a:r>
            <a:br>
              <a:rPr lang="en-US" sz="1600" b="1" smtClean="0">
                <a:solidFill>
                  <a:srgbClr val="870401"/>
                </a:solidFill>
              </a:rPr>
            </a:br>
            <a:r>
              <a:rPr lang="en-US" sz="1600" b="1" smtClean="0">
                <a:solidFill>
                  <a:srgbClr val="870401"/>
                </a:solidFill>
              </a:rPr>
              <a:t/>
            </a:r>
            <a:br>
              <a:rPr lang="en-US" sz="1600" b="1" smtClean="0">
                <a:solidFill>
                  <a:srgbClr val="870401"/>
                </a:solidFill>
              </a:rPr>
            </a:br>
            <a:r>
              <a:rPr lang="en-US" sz="1600" b="1" smtClean="0">
                <a:solidFill>
                  <a:srgbClr val="870401"/>
                </a:solidFill>
              </a:rPr>
              <a:t/>
            </a:r>
            <a:br>
              <a:rPr lang="en-US" sz="1600" b="1" smtClean="0">
                <a:solidFill>
                  <a:srgbClr val="870401"/>
                </a:solidFill>
              </a:rPr>
            </a:br>
            <a:endParaRPr lang="en-US" sz="1600" b="1" smtClean="0">
              <a:solidFill>
                <a:srgbClr val="870401"/>
              </a:solidFill>
            </a:endParaRP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124200" y="381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References</a:t>
            </a:r>
          </a:p>
        </p:txBody>
      </p:sp>
      <p:pic>
        <p:nvPicPr>
          <p:cNvPr id="26629" name="Picture 7" descr="icf_log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533400"/>
          </a:xfrm>
          <a:noFill/>
        </p:spPr>
        <p:txBody>
          <a:bodyPr/>
          <a:lstStyle/>
          <a:p>
            <a:pPr eaLnBrk="1" hangingPunct="1"/>
            <a:r>
              <a:rPr lang="en-US" sz="2000" b="1" smtClean="0"/>
              <a:t>Case History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229600" cy="4267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b="1" dirty="0" smtClean="0">
                <a:solidFill>
                  <a:srgbClr val="870401"/>
                </a:solidFill>
              </a:rPr>
              <a:t>Female presenting for routine mammogram</a:t>
            </a:r>
          </a:p>
          <a:p>
            <a:pPr eaLnBrk="1" hangingPunct="1"/>
            <a:endParaRPr lang="en-US" sz="1600" b="1" dirty="0" smtClean="0">
              <a:solidFill>
                <a:srgbClr val="870401"/>
              </a:solidFill>
            </a:endParaRPr>
          </a:p>
        </p:txBody>
      </p:sp>
      <p:grpSp>
        <p:nvGrpSpPr>
          <p:cNvPr id="14340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4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341" name="Picture 9" descr="icf_log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2895600" y="228600"/>
            <a:ext cx="344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Radiological Presentations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791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895600" y="228600"/>
            <a:ext cx="344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Radiological Presentations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741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895600" y="228600"/>
            <a:ext cx="344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Radiological Presentations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505200" y="609600"/>
            <a:ext cx="196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Companion Case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3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2895600" y="228600"/>
            <a:ext cx="344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Radiological Presentations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05200" y="609600"/>
            <a:ext cx="196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Companion Case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46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895600" y="228600"/>
            <a:ext cx="344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Radiological Presentations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505200" y="609600"/>
            <a:ext cx="196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Companion Case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75184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>
                <a:solidFill>
                  <a:srgbClr val="9E1E00"/>
                </a:solidFill>
              </a:rPr>
              <a:t> Mondor’s Disease</a:t>
            </a:r>
          </a:p>
          <a:p>
            <a:pPr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>
                <a:solidFill>
                  <a:srgbClr val="9E1E00"/>
                </a:solidFill>
              </a:rPr>
              <a:t> Varicose vein</a:t>
            </a:r>
          </a:p>
          <a:p>
            <a:pPr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>
                <a:solidFill>
                  <a:srgbClr val="9E1E00"/>
                </a:solidFill>
              </a:rPr>
              <a:t> Dilated duct</a:t>
            </a:r>
          </a:p>
          <a:p>
            <a:pPr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>
                <a:solidFill>
                  <a:srgbClr val="9E1E00"/>
                </a:solidFill>
              </a:rPr>
              <a:t> Mastitis/Abscess</a:t>
            </a:r>
          </a:p>
          <a:p>
            <a:pPr>
              <a:spcBef>
                <a:spcPct val="50000"/>
              </a:spcBef>
              <a:buClr>
                <a:srgbClr val="E87400"/>
              </a:buClr>
              <a:buSzPct val="200000"/>
            </a:pPr>
            <a:endParaRPr lang="en-US" sz="1600" b="1">
              <a:solidFill>
                <a:srgbClr val="9E1E00"/>
              </a:solidFill>
            </a:endParaRPr>
          </a:p>
          <a:p>
            <a:pPr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endParaRPr lang="en-US" sz="1600" b="1">
              <a:solidFill>
                <a:srgbClr val="9E1E00"/>
              </a:solidFill>
            </a:endParaRPr>
          </a:p>
          <a:p>
            <a:pPr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endParaRPr lang="en-US" sz="1600" b="1">
              <a:solidFill>
                <a:srgbClr val="9E1E00"/>
              </a:solidFill>
            </a:endParaRPr>
          </a:p>
          <a:p>
            <a:pPr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endParaRPr lang="en-US" sz="1600" b="1">
              <a:solidFill>
                <a:srgbClr val="9E1E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08000" y="1028700"/>
            <a:ext cx="772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Which one of the following is your choice for the appropriate diagnosis? </a:t>
            </a:r>
            <a:r>
              <a:rPr lang="en-US" sz="1600" b="1">
                <a:solidFill>
                  <a:srgbClr val="E87400"/>
                </a:solidFill>
              </a:rPr>
              <a:t>After your selection, go to next page.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620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/>
              <a:t>Test Your Diagnosis</a:t>
            </a:r>
          </a:p>
        </p:txBody>
      </p:sp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486" name="Picture 9" descr="icf_log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857375"/>
            <a:ext cx="8610600" cy="831850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en-US" sz="1600" b="1" smtClean="0">
                <a:solidFill>
                  <a:srgbClr val="870401"/>
                </a:solidFill>
              </a:rPr>
              <a:t>Well circumscribed tubular and beaded lesion in the upper/outer breast. No calcifications present. Lesion compresses out in compression view on the second case.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14400" y="3810000"/>
            <a:ext cx="7518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>
                <a:solidFill>
                  <a:srgbClr val="870401"/>
                </a:solidFill>
              </a:rPr>
              <a:t> Mondor’s disease</a:t>
            </a:r>
          </a:p>
          <a:p>
            <a:pPr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>
                <a:solidFill>
                  <a:srgbClr val="870401"/>
                </a:solidFill>
              </a:rPr>
              <a:t> Varicose vein</a:t>
            </a:r>
          </a:p>
          <a:p>
            <a:pPr>
              <a:spcBef>
                <a:spcPct val="50000"/>
              </a:spcBef>
              <a:buClr>
                <a:srgbClr val="E87400"/>
              </a:buClr>
              <a:buSzPct val="200000"/>
              <a:buFontTx/>
              <a:buChar char="•"/>
            </a:pPr>
            <a:r>
              <a:rPr lang="en-US" sz="1600" b="1">
                <a:solidFill>
                  <a:srgbClr val="870401"/>
                </a:solidFill>
              </a:rPr>
              <a:t> Dilated duct</a:t>
            </a:r>
          </a:p>
          <a:p>
            <a:pPr>
              <a:spcBef>
                <a:spcPct val="50000"/>
              </a:spcBef>
              <a:buClr>
                <a:srgbClr val="E87400"/>
              </a:buClr>
              <a:buSzPct val="200000"/>
            </a:pPr>
            <a:endParaRPr lang="en-US" sz="1600" b="1">
              <a:solidFill>
                <a:srgbClr val="870401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Findings: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14400" y="3352800"/>
            <a:ext cx="1733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Differentials:</a:t>
            </a:r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51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88900" cmpd="dbl">
              <a:solidFill>
                <a:srgbClr val="E874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2743200" y="228600"/>
            <a:ext cx="358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Findings and Differentials</a:t>
            </a:r>
          </a:p>
        </p:txBody>
      </p:sp>
      <p:pic>
        <p:nvPicPr>
          <p:cNvPr id="21512" name="Picture 11" descr="icf_logo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638800"/>
            <a:ext cx="4000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structions for completing case reports (03 October 2002)">
  <a:themeElements>
    <a:clrScheme name="Instructions for completing case reports (03 October 200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structions for completing case reports (03 October 200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tructions for completing case reports (03 October 200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ions for completing case reports (03 October 200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ions for completing case reports (03 October 200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ions for completing case reports (03 October 200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ions for completing case reports (03 October 200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ructions for completing case reports (03 October 200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ctions for completing case reports (03 October 200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ctions for completing case reports (03 October 200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ctions for completing case reports (03 October 200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ctions for completing case reports (03 October 200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ctions for completing case reports (03 October 200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ructions for completing case reports (03 October 200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344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Instructions for completing case reports (03 October 2002)</vt:lpstr>
      <vt:lpstr>Slide 1</vt:lpstr>
      <vt:lpstr>Case History</vt:lpstr>
      <vt:lpstr>Slide 3</vt:lpstr>
      <vt:lpstr>Slide 4</vt:lpstr>
      <vt:lpstr>Slide 5</vt:lpstr>
      <vt:lpstr>Slide 6</vt:lpstr>
      <vt:lpstr>Slide 7</vt:lpstr>
      <vt:lpstr>Slide 8</vt:lpstr>
      <vt:lpstr>Well circumscribed tubular and beaded lesion in the upper/outer breast. No calcifications present. Lesion compresses out in compression view on the second case.</vt:lpstr>
      <vt:lpstr>Slide 10</vt:lpstr>
      <vt:lpstr>Slide 11</vt:lpstr>
      <vt:lpstr>Slide 12</vt:lpstr>
      <vt:lpstr>Mondor’s Disease</vt:lpstr>
      <vt:lpstr>1. Ammari FF et al: Periductal mastitis. Clinical characteristics and outcome. Saudi Med J. 23(7): 819-22, 2002.  2. Huynh PT et al: Dilated duct pattern at mammography. Radiology. 204(1): 137-41, 1997.  3. Markopoulos C et al: Mondor’s disease of the breast: is there any relation to breast cancer? Eur J Gynaecol Oncol. 26(2): 213-4, 2005.   4. Shetty MK et al: Mondor’s disease of the breast: sonographic and mammographic findings. AJR Am J Roentgenol. 177(4):893-6, 2001.    </vt:lpstr>
    </vt:vector>
  </TitlesOfParts>
  <Company>UTHHSC_Radiology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cgonzalez4</cp:lastModifiedBy>
  <cp:revision>17</cp:revision>
  <dcterms:created xsi:type="dcterms:W3CDTF">2012-03-07T01:54:55Z</dcterms:created>
  <dcterms:modified xsi:type="dcterms:W3CDTF">2012-06-25T18:59:21Z</dcterms:modified>
</cp:coreProperties>
</file>