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8" r:id="rId2"/>
    <p:sldId id="259" r:id="rId3"/>
    <p:sldId id="275" r:id="rId4"/>
    <p:sldId id="288" r:id="rId5"/>
    <p:sldId id="261" r:id="rId6"/>
    <p:sldId id="286" r:id="rId7"/>
    <p:sldId id="287" r:id="rId8"/>
    <p:sldId id="270" r:id="rId9"/>
    <p:sldId id="281" r:id="rId10"/>
    <p:sldId id="273" r:id="rId11"/>
    <p:sldId id="269" r:id="rId12"/>
    <p:sldId id="282" r:id="rId13"/>
    <p:sldId id="283" r:id="rId14"/>
    <p:sldId id="285" r:id="rId15"/>
    <p:sldId id="291" r:id="rId16"/>
    <p:sldId id="272" r:id="rId17"/>
    <p:sldId id="290" r:id="rId18"/>
    <p:sldId id="264" r:id="rId19"/>
    <p:sldId id="267"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modifyVerifier cryptProviderType="rsaFull" cryptAlgorithmClass="hash" cryptAlgorithmType="typeAny" cryptAlgorithmSid="4" spinCount="100000" saltData="SbjVOPR+sY37wpErtd/4BA==" hashData="7W+fx+P+r0zs6M3pdSBnyaiRBK8="/>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0401"/>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105" autoAdjust="0"/>
    <p:restoredTop sz="86420" autoAdjust="0"/>
  </p:normalViewPr>
  <p:slideViewPr>
    <p:cSldViewPr>
      <p:cViewPr>
        <p:scale>
          <a:sx n="100" d="100"/>
          <a:sy n="100" d="100"/>
        </p:scale>
        <p:origin x="-7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8F5D33-A8EC-46F7-B8D0-A2D33627B461}" type="datetimeFigureOut">
              <a:rPr lang="en-US" smtClean="0"/>
              <a:t>3/20/2014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7AD61D-420B-4CA7-945F-5DC9EEDAC451}" type="slidenum">
              <a:rPr lang="en-US" smtClean="0"/>
              <a:t>‹#›</a:t>
            </a:fld>
            <a:endParaRPr lang="en-US" dirty="0"/>
          </a:p>
        </p:txBody>
      </p:sp>
    </p:spTree>
    <p:extLst>
      <p:ext uri="{BB962C8B-B14F-4D97-AF65-F5344CB8AC3E}">
        <p14:creationId xmlns:p14="http://schemas.microsoft.com/office/powerpoint/2010/main" val="3588481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rPr>
              <a:t>Contrast-enhanced CT demonstrates a heterogeneously enhancing lobulated 3.5cm right-sided paraspinal mass extending from the C1 to C3 levels without internal hemorrhage or calcification. The mass abuts the adjacent C1-2 and C2-3 neural foramina, without apparent intraforaminal extension or osseous destruction. </a:t>
            </a:r>
            <a:endParaRPr lang="es-CO" sz="1200" dirty="0" smtClean="0"/>
          </a:p>
          <a:p>
            <a:endParaRPr lang="en-US" dirty="0"/>
          </a:p>
        </p:txBody>
      </p:sp>
      <p:sp>
        <p:nvSpPr>
          <p:cNvPr id="4" name="Slide Number Placeholder 3"/>
          <p:cNvSpPr>
            <a:spLocks noGrp="1"/>
          </p:cNvSpPr>
          <p:nvPr>
            <p:ph type="sldNum" sz="quarter" idx="10"/>
          </p:nvPr>
        </p:nvSpPr>
        <p:spPr/>
        <p:txBody>
          <a:bodyPr/>
          <a:lstStyle/>
          <a:p>
            <a:fld id="{387AD61D-420B-4CA7-945F-5DC9EEDAC451}" type="slidenum">
              <a:rPr lang="en-US" smtClean="0"/>
              <a:t>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rPr>
              <a:t>Contrast-enhanced CT demonstrates a heterogeneously enhancing lobulated 3.5cm right-sided paraspinal mass extending from the C1 to C3 levels without internal hemorrhage or calcification. The mass abuts the adjacent C1-2 and C2-3 neural foramina, without apparent intraforaminal extension or osseous destruction. </a:t>
            </a:r>
            <a:endParaRPr lang="es-CO" sz="1200" dirty="0" smtClean="0"/>
          </a:p>
          <a:p>
            <a:endParaRPr lang="en-US" dirty="0"/>
          </a:p>
        </p:txBody>
      </p:sp>
      <p:sp>
        <p:nvSpPr>
          <p:cNvPr id="4" name="Slide Number Placeholder 3"/>
          <p:cNvSpPr>
            <a:spLocks noGrp="1"/>
          </p:cNvSpPr>
          <p:nvPr>
            <p:ph type="sldNum" sz="quarter" idx="10"/>
          </p:nvPr>
        </p:nvSpPr>
        <p:spPr/>
        <p:txBody>
          <a:bodyPr/>
          <a:lstStyle/>
          <a:p>
            <a:fld id="{387AD61D-420B-4CA7-945F-5DC9EEDAC451}" type="slidenum">
              <a:rPr lang="en-US" smtClean="0"/>
              <a:t>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rPr>
              <a:t>Contrast-enhanced CT demonstrates a heterogeneously enhancing lobulated 3.5cm right-sided paraspinal mass extending from the C1 to C3 levels without internal hemorrhage or calcification. The mass abuts the adjacent C1-2 and C2-3 neural foramina, without apparent intraforaminal extension or osseous destruction. </a:t>
            </a:r>
            <a:endParaRPr lang="es-CO" sz="1200" dirty="0" smtClean="0"/>
          </a:p>
          <a:p>
            <a:endParaRPr lang="en-US" dirty="0"/>
          </a:p>
        </p:txBody>
      </p:sp>
      <p:sp>
        <p:nvSpPr>
          <p:cNvPr id="4" name="Slide Number Placeholder 3"/>
          <p:cNvSpPr>
            <a:spLocks noGrp="1"/>
          </p:cNvSpPr>
          <p:nvPr>
            <p:ph type="sldNum" sz="quarter" idx="10"/>
          </p:nvPr>
        </p:nvSpPr>
        <p:spPr/>
        <p:txBody>
          <a:bodyPr/>
          <a:lstStyle/>
          <a:p>
            <a:fld id="{387AD61D-420B-4CA7-945F-5DC9EEDAC451}" type="slidenum">
              <a:rPr lang="en-US" smtClean="0"/>
              <a:t>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rPr>
              <a:t>Contrast-enhanced CT demonstrates a heterogeneously enhancing lobulated 3.5cm right-sided paraspinal mass extending from the C1 to C3 levels without internal hemorrhage or calcification. The mass abuts the adjacent C1-2 and C2-3 neural foramina, without apparent intraforaminal extension or osseous destruction. </a:t>
            </a:r>
            <a:endParaRPr lang="es-CO" sz="1200" dirty="0" smtClean="0"/>
          </a:p>
          <a:p>
            <a:endParaRPr lang="en-US" dirty="0"/>
          </a:p>
        </p:txBody>
      </p:sp>
      <p:sp>
        <p:nvSpPr>
          <p:cNvPr id="4" name="Slide Number Placeholder 3"/>
          <p:cNvSpPr>
            <a:spLocks noGrp="1"/>
          </p:cNvSpPr>
          <p:nvPr>
            <p:ph type="sldNum" sz="quarter" idx="10"/>
          </p:nvPr>
        </p:nvSpPr>
        <p:spPr/>
        <p:txBody>
          <a:bodyPr/>
          <a:lstStyle/>
          <a:p>
            <a:fld id="{387AD61D-420B-4CA7-945F-5DC9EEDAC451}" type="slidenum">
              <a:rPr lang="en-US" smtClean="0"/>
              <a:t>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AC89250-7270-43C7-A1AF-DFDCF012AB3F}"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9BB8AC4-FAD3-481A-8A4E-11AF5BD77A88}"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9CF0AF6-8619-4AB8-9988-9706A23D229D}"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B5EF49D-9DE4-4423-800A-55A1D404C1C7}"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EBE891E-C306-4694-975D-E17CBA4D79B4}"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FC67E20-1C84-4651-ABE9-D876022705C5}"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0E1A12B2-7EEE-4473-B813-0421D44273BB}"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772A4E4E-A758-42EA-B5FA-D74C1DEB8BA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7B707B2B-08AA-4364-BAEE-D45EF1DB1FAD}"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6BBD7E6-6B53-47CE-A596-C13E45F24FDD}"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64A47C2-F020-4428-82B2-C892A70E531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D913A141-3779-468C-9159-A9AD5BFF25A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auto">
          <a:xfrm>
            <a:off x="685800" y="685800"/>
            <a:ext cx="7772400" cy="609600"/>
          </a:xfrm>
          <a:prstGeom prst="rect">
            <a:avLst/>
          </a:prstGeom>
          <a:noFill/>
          <a:ln w="9525">
            <a:noFill/>
            <a:miter lim="800000"/>
            <a:headEnd/>
            <a:tailEnd/>
          </a:ln>
        </p:spPr>
        <p:txBody>
          <a:bodyPr anchor="ctr"/>
          <a:lstStyle/>
          <a:p>
            <a:pPr algn="ctr"/>
            <a:r>
              <a:rPr lang="en-US" sz="2000" b="1" dirty="0"/>
              <a:t>Case </a:t>
            </a:r>
            <a:r>
              <a:rPr lang="en-US" sz="2000" b="1"/>
              <a:t>Report </a:t>
            </a:r>
            <a:r>
              <a:rPr lang="en-US" sz="2000" b="1" smtClean="0"/>
              <a:t>0991</a:t>
            </a:r>
            <a:endParaRPr lang="en-US" sz="2000" b="1" dirty="0"/>
          </a:p>
        </p:txBody>
      </p:sp>
      <p:sp>
        <p:nvSpPr>
          <p:cNvPr id="4099" name="Text Box 4"/>
          <p:cNvSpPr txBox="1">
            <a:spLocks noChangeArrowheads="1"/>
          </p:cNvSpPr>
          <p:nvPr/>
        </p:nvSpPr>
        <p:spPr bwMode="auto">
          <a:xfrm>
            <a:off x="304800" y="1524000"/>
            <a:ext cx="2844800" cy="336550"/>
          </a:xfrm>
          <a:prstGeom prst="rect">
            <a:avLst/>
          </a:prstGeom>
          <a:noFill/>
          <a:ln w="9525">
            <a:noFill/>
            <a:miter lim="800000"/>
            <a:headEnd/>
            <a:tailEnd/>
          </a:ln>
        </p:spPr>
        <p:txBody>
          <a:bodyPr>
            <a:spAutoFit/>
          </a:bodyPr>
          <a:lstStyle/>
          <a:p>
            <a:pPr>
              <a:spcBef>
                <a:spcPct val="50000"/>
              </a:spcBef>
            </a:pPr>
            <a:r>
              <a:rPr lang="en-US" sz="1600" b="1" dirty="0"/>
              <a:t>Submitted by:</a:t>
            </a:r>
          </a:p>
        </p:txBody>
      </p:sp>
      <p:sp>
        <p:nvSpPr>
          <p:cNvPr id="4100" name="Text Box 5"/>
          <p:cNvSpPr txBox="1">
            <a:spLocks noChangeArrowheads="1"/>
          </p:cNvSpPr>
          <p:nvPr/>
        </p:nvSpPr>
        <p:spPr bwMode="auto">
          <a:xfrm>
            <a:off x="2209800" y="1524000"/>
            <a:ext cx="5740400" cy="336550"/>
          </a:xfrm>
          <a:prstGeom prst="rect">
            <a:avLst/>
          </a:prstGeom>
          <a:noFill/>
          <a:ln w="9525">
            <a:noFill/>
            <a:miter lim="800000"/>
            <a:headEnd/>
            <a:tailEnd/>
          </a:ln>
        </p:spPr>
        <p:txBody>
          <a:bodyPr>
            <a:spAutoFit/>
          </a:bodyPr>
          <a:lstStyle/>
          <a:p>
            <a:pPr>
              <a:spcBef>
                <a:spcPct val="50000"/>
              </a:spcBef>
            </a:pPr>
            <a:r>
              <a:rPr lang="en-US" sz="1600" b="1" dirty="0" smtClean="0">
                <a:solidFill>
                  <a:srgbClr val="870401"/>
                </a:solidFill>
              </a:rPr>
              <a:t>Cantrell, Sarah, </a:t>
            </a:r>
            <a:r>
              <a:rPr lang="en-US" sz="1600" b="1" dirty="0">
                <a:solidFill>
                  <a:srgbClr val="870401"/>
                </a:solidFill>
              </a:rPr>
              <a:t>M.D.</a:t>
            </a:r>
          </a:p>
        </p:txBody>
      </p:sp>
      <p:sp>
        <p:nvSpPr>
          <p:cNvPr id="4101" name="Text Box 6"/>
          <p:cNvSpPr txBox="1">
            <a:spLocks noChangeArrowheads="1"/>
          </p:cNvSpPr>
          <p:nvPr/>
        </p:nvSpPr>
        <p:spPr bwMode="auto">
          <a:xfrm>
            <a:off x="304800" y="2133600"/>
            <a:ext cx="2997200" cy="336550"/>
          </a:xfrm>
          <a:prstGeom prst="rect">
            <a:avLst/>
          </a:prstGeom>
          <a:noFill/>
          <a:ln w="9525">
            <a:noFill/>
            <a:miter lim="800000"/>
            <a:headEnd/>
            <a:tailEnd/>
          </a:ln>
        </p:spPr>
        <p:txBody>
          <a:bodyPr>
            <a:spAutoFit/>
          </a:bodyPr>
          <a:lstStyle/>
          <a:p>
            <a:pPr>
              <a:spcBef>
                <a:spcPct val="50000"/>
              </a:spcBef>
            </a:pPr>
            <a:r>
              <a:rPr lang="en-US" sz="1600" b="1" dirty="0"/>
              <a:t>Faculty reviewer:</a:t>
            </a:r>
          </a:p>
        </p:txBody>
      </p:sp>
      <p:sp>
        <p:nvSpPr>
          <p:cNvPr id="4102" name="Text Box 7"/>
          <p:cNvSpPr txBox="1">
            <a:spLocks noChangeArrowheads="1"/>
          </p:cNvSpPr>
          <p:nvPr/>
        </p:nvSpPr>
        <p:spPr bwMode="auto">
          <a:xfrm>
            <a:off x="2209800" y="2133600"/>
            <a:ext cx="6629400" cy="336550"/>
          </a:xfrm>
          <a:prstGeom prst="rect">
            <a:avLst/>
          </a:prstGeom>
          <a:noFill/>
          <a:ln w="9525">
            <a:noFill/>
            <a:miter lim="800000"/>
            <a:headEnd/>
            <a:tailEnd/>
          </a:ln>
        </p:spPr>
        <p:txBody>
          <a:bodyPr>
            <a:spAutoFit/>
          </a:bodyPr>
          <a:lstStyle/>
          <a:p>
            <a:r>
              <a:rPr lang="en-US" sz="1600" b="1" dirty="0" smtClean="0">
                <a:solidFill>
                  <a:srgbClr val="870401"/>
                </a:solidFill>
              </a:rPr>
              <a:t>Serlin, Scott, </a:t>
            </a:r>
            <a:r>
              <a:rPr lang="en-US" sz="1600" b="1" dirty="0">
                <a:solidFill>
                  <a:srgbClr val="870401"/>
                </a:solidFill>
              </a:rPr>
              <a:t>M.D</a:t>
            </a:r>
          </a:p>
        </p:txBody>
      </p:sp>
      <p:sp>
        <p:nvSpPr>
          <p:cNvPr id="4103" name="Text Box 8"/>
          <p:cNvSpPr txBox="1">
            <a:spLocks noChangeArrowheads="1"/>
          </p:cNvSpPr>
          <p:nvPr/>
        </p:nvSpPr>
        <p:spPr bwMode="auto">
          <a:xfrm>
            <a:off x="304800" y="2743200"/>
            <a:ext cx="2489200" cy="336550"/>
          </a:xfrm>
          <a:prstGeom prst="rect">
            <a:avLst/>
          </a:prstGeom>
          <a:noFill/>
          <a:ln w="9525">
            <a:noFill/>
            <a:miter lim="800000"/>
            <a:headEnd/>
            <a:tailEnd/>
          </a:ln>
        </p:spPr>
        <p:txBody>
          <a:bodyPr>
            <a:spAutoFit/>
          </a:bodyPr>
          <a:lstStyle/>
          <a:p>
            <a:pPr>
              <a:spcBef>
                <a:spcPct val="50000"/>
              </a:spcBef>
            </a:pPr>
            <a:r>
              <a:rPr lang="en-US" sz="1600" b="1" dirty="0"/>
              <a:t>Date accepted:</a:t>
            </a:r>
          </a:p>
        </p:txBody>
      </p:sp>
      <p:sp>
        <p:nvSpPr>
          <p:cNvPr id="4104" name="Text Box 9"/>
          <p:cNvSpPr txBox="1">
            <a:spLocks noChangeArrowheads="1"/>
          </p:cNvSpPr>
          <p:nvPr/>
        </p:nvSpPr>
        <p:spPr bwMode="auto">
          <a:xfrm>
            <a:off x="2209800" y="2743200"/>
            <a:ext cx="6705600" cy="338554"/>
          </a:xfrm>
          <a:prstGeom prst="rect">
            <a:avLst/>
          </a:prstGeom>
          <a:noFill/>
          <a:ln w="9525">
            <a:noFill/>
            <a:miter lim="800000"/>
            <a:headEnd/>
            <a:tailEnd/>
          </a:ln>
        </p:spPr>
        <p:txBody>
          <a:bodyPr>
            <a:spAutoFit/>
          </a:bodyPr>
          <a:lstStyle/>
          <a:p>
            <a:pPr>
              <a:spcBef>
                <a:spcPct val="50000"/>
              </a:spcBef>
            </a:pPr>
            <a:r>
              <a:rPr lang="en-US" sz="1600" b="1" dirty="0" smtClean="0">
                <a:solidFill>
                  <a:srgbClr val="870401"/>
                </a:solidFill>
              </a:rPr>
              <a:t>February 14, 2014</a:t>
            </a:r>
            <a:endParaRPr lang="en-US" sz="1600" b="1" dirty="0">
              <a:solidFill>
                <a:srgbClr val="870401"/>
              </a:solidFill>
            </a:endParaRPr>
          </a:p>
        </p:txBody>
      </p:sp>
      <p:sp>
        <p:nvSpPr>
          <p:cNvPr id="4105" name="Rectangle 11"/>
          <p:cNvSpPr>
            <a:spLocks noChangeArrowheads="1"/>
          </p:cNvSpPr>
          <p:nvPr/>
        </p:nvSpPr>
        <p:spPr bwMode="auto">
          <a:xfrm>
            <a:off x="0" y="0"/>
            <a:ext cx="9144000" cy="6858000"/>
          </a:xfrm>
          <a:prstGeom prst="rect">
            <a:avLst/>
          </a:prstGeom>
          <a:noFill/>
          <a:ln w="63500">
            <a:solidFill>
              <a:schemeClr val="tx1"/>
            </a:solidFill>
            <a:miter lim="800000"/>
            <a:headEnd/>
            <a:tailEnd/>
          </a:ln>
        </p:spPr>
        <p:txBody>
          <a:bodyPr wrap="none" anchor="ctr"/>
          <a:lstStyle/>
          <a:p>
            <a:endParaRPr lang="en-US" dirty="0"/>
          </a:p>
        </p:txBody>
      </p:sp>
      <p:sp>
        <p:nvSpPr>
          <p:cNvPr id="4106" name="Rectangle 12"/>
          <p:cNvSpPr>
            <a:spLocks noChangeArrowheads="1"/>
          </p:cNvSpPr>
          <p:nvPr/>
        </p:nvSpPr>
        <p:spPr bwMode="auto">
          <a:xfrm>
            <a:off x="0" y="0"/>
            <a:ext cx="9144000" cy="6858000"/>
          </a:xfrm>
          <a:prstGeom prst="rect">
            <a:avLst/>
          </a:prstGeom>
          <a:noFill/>
          <a:ln w="88900" cmpd="dbl">
            <a:solidFill>
              <a:srgbClr val="E87400"/>
            </a:solidFill>
            <a:miter lim="800000"/>
            <a:headEnd/>
            <a:tailEnd/>
          </a:ln>
        </p:spPr>
        <p:txBody>
          <a:bodyPr wrap="none" anchor="ctr"/>
          <a:lstStyle/>
          <a:p>
            <a:endParaRPr lang="en-US" dirty="0"/>
          </a:p>
        </p:txBody>
      </p:sp>
      <p:sp>
        <p:nvSpPr>
          <p:cNvPr id="4107" name="Text Box 13"/>
          <p:cNvSpPr txBox="1">
            <a:spLocks noChangeArrowheads="1"/>
          </p:cNvSpPr>
          <p:nvPr/>
        </p:nvSpPr>
        <p:spPr bwMode="auto">
          <a:xfrm>
            <a:off x="203200" y="114300"/>
            <a:ext cx="2032000" cy="366713"/>
          </a:xfrm>
          <a:prstGeom prst="rect">
            <a:avLst/>
          </a:prstGeom>
          <a:noFill/>
          <a:ln w="9525">
            <a:noFill/>
            <a:miter lim="800000"/>
            <a:headEnd/>
            <a:tailEnd/>
          </a:ln>
        </p:spPr>
        <p:txBody>
          <a:bodyPr>
            <a:spAutoFit/>
          </a:bodyPr>
          <a:lstStyle/>
          <a:p>
            <a:pPr>
              <a:spcBef>
                <a:spcPct val="50000"/>
              </a:spcBef>
            </a:pPr>
            <a:endParaRPr lang="en-US" dirty="0"/>
          </a:p>
        </p:txBody>
      </p:sp>
      <p:sp>
        <p:nvSpPr>
          <p:cNvPr id="4108" name="Text Box 14"/>
          <p:cNvSpPr txBox="1">
            <a:spLocks noChangeArrowheads="1"/>
          </p:cNvSpPr>
          <p:nvPr/>
        </p:nvSpPr>
        <p:spPr bwMode="auto">
          <a:xfrm>
            <a:off x="0" y="0"/>
            <a:ext cx="1905000" cy="274638"/>
          </a:xfrm>
          <a:prstGeom prst="rect">
            <a:avLst/>
          </a:prstGeom>
          <a:noFill/>
          <a:ln w="9525">
            <a:noFill/>
            <a:miter lim="800000"/>
            <a:headEnd/>
            <a:tailEnd/>
          </a:ln>
        </p:spPr>
        <p:txBody>
          <a:bodyPr>
            <a:spAutoFit/>
          </a:bodyPr>
          <a:lstStyle/>
          <a:p>
            <a:pPr>
              <a:spcBef>
                <a:spcPct val="50000"/>
              </a:spcBef>
            </a:pPr>
            <a:r>
              <a:rPr lang="en-US" sz="1200" b="1" dirty="0"/>
              <a:t>Radiological Category:</a:t>
            </a:r>
            <a:endParaRPr lang="en-US" sz="1200" b="1" dirty="0">
              <a:solidFill>
                <a:srgbClr val="EC2D00"/>
              </a:solidFill>
            </a:endParaRPr>
          </a:p>
        </p:txBody>
      </p:sp>
      <p:sp>
        <p:nvSpPr>
          <p:cNvPr id="4109" name="Text Box 15"/>
          <p:cNvSpPr txBox="1">
            <a:spLocks noChangeArrowheads="1"/>
          </p:cNvSpPr>
          <p:nvPr/>
        </p:nvSpPr>
        <p:spPr bwMode="auto">
          <a:xfrm>
            <a:off x="4191000" y="0"/>
            <a:ext cx="1828800" cy="549275"/>
          </a:xfrm>
          <a:prstGeom prst="rect">
            <a:avLst/>
          </a:prstGeom>
          <a:noFill/>
          <a:ln w="9525">
            <a:noFill/>
            <a:miter lim="800000"/>
            <a:headEnd/>
            <a:tailEnd/>
          </a:ln>
        </p:spPr>
        <p:txBody>
          <a:bodyPr>
            <a:spAutoFit/>
          </a:bodyPr>
          <a:lstStyle/>
          <a:p>
            <a:pPr>
              <a:spcBef>
                <a:spcPct val="50000"/>
              </a:spcBef>
            </a:pPr>
            <a:r>
              <a:rPr lang="en-US" sz="1200" b="1" dirty="0"/>
              <a:t>Principal Modality (1): </a:t>
            </a:r>
          </a:p>
          <a:p>
            <a:pPr>
              <a:spcBef>
                <a:spcPct val="50000"/>
              </a:spcBef>
            </a:pPr>
            <a:r>
              <a:rPr lang="en-US" sz="1200" b="1" dirty="0"/>
              <a:t>Principal Modality (2):</a:t>
            </a:r>
            <a:endParaRPr lang="en-US" sz="1200" b="1" dirty="0">
              <a:solidFill>
                <a:srgbClr val="EC2D00"/>
              </a:solidFill>
            </a:endParaRPr>
          </a:p>
        </p:txBody>
      </p:sp>
      <p:sp>
        <p:nvSpPr>
          <p:cNvPr id="4110" name="Rectangle 17"/>
          <p:cNvSpPr>
            <a:spLocks noGrp="1" noChangeArrowheads="1"/>
          </p:cNvSpPr>
          <p:nvPr>
            <p:ph type="title" idx="4294967295"/>
          </p:nvPr>
        </p:nvSpPr>
        <p:spPr>
          <a:xfrm>
            <a:off x="381000" y="3657600"/>
            <a:ext cx="8229600" cy="1143000"/>
          </a:xfrm>
          <a:noFill/>
        </p:spPr>
        <p:txBody>
          <a:bodyPr/>
          <a:lstStyle/>
          <a:p>
            <a:pPr algn="l" eaLnBrk="1" hangingPunct="1"/>
            <a:endParaRPr lang="en-US" sz="1600" b="1" dirty="0" smtClean="0">
              <a:solidFill>
                <a:srgbClr val="870401"/>
              </a:solidFill>
            </a:endParaRPr>
          </a:p>
        </p:txBody>
      </p:sp>
      <p:sp>
        <p:nvSpPr>
          <p:cNvPr id="4111" name="Rectangle 18"/>
          <p:cNvSpPr>
            <a:spLocks noGrp="1" noChangeArrowheads="1"/>
          </p:cNvSpPr>
          <p:nvPr>
            <p:ph type="body" idx="4294967295"/>
          </p:nvPr>
        </p:nvSpPr>
        <p:spPr>
          <a:xfrm>
            <a:off x="381000" y="4724400"/>
            <a:ext cx="8229600" cy="914400"/>
          </a:xfrm>
          <a:noFill/>
        </p:spPr>
        <p:txBody>
          <a:bodyPr/>
          <a:lstStyle/>
          <a:p>
            <a:pPr marL="0" indent="0" eaLnBrk="1" hangingPunct="1">
              <a:buFontTx/>
              <a:buNone/>
            </a:pPr>
            <a:endParaRPr lang="en-US" sz="1600" b="1" dirty="0" smtClean="0">
              <a:solidFill>
                <a:srgbClr val="870401"/>
              </a:solidFill>
            </a:endParaRPr>
          </a:p>
        </p:txBody>
      </p:sp>
      <p:sp>
        <p:nvSpPr>
          <p:cNvPr id="4112" name="Text Box 19"/>
          <p:cNvSpPr txBox="1">
            <a:spLocks noChangeArrowheads="1"/>
          </p:cNvSpPr>
          <p:nvPr/>
        </p:nvSpPr>
        <p:spPr bwMode="auto">
          <a:xfrm>
            <a:off x="1676400" y="0"/>
            <a:ext cx="1612900" cy="274638"/>
          </a:xfrm>
          <a:prstGeom prst="rect">
            <a:avLst/>
          </a:prstGeom>
          <a:noFill/>
          <a:ln w="9525">
            <a:noFill/>
            <a:miter lim="800000"/>
            <a:headEnd/>
            <a:tailEnd/>
          </a:ln>
        </p:spPr>
        <p:txBody>
          <a:bodyPr>
            <a:spAutoFit/>
          </a:bodyPr>
          <a:lstStyle/>
          <a:p>
            <a:pPr>
              <a:spcBef>
                <a:spcPct val="50000"/>
              </a:spcBef>
            </a:pPr>
            <a:r>
              <a:rPr lang="en-US" sz="1200" b="1" dirty="0" smtClean="0">
                <a:solidFill>
                  <a:srgbClr val="870401"/>
                </a:solidFill>
              </a:rPr>
              <a:t>Neuro/MSK</a:t>
            </a:r>
            <a:endParaRPr lang="en-US" sz="1200" dirty="0">
              <a:solidFill>
                <a:srgbClr val="870401"/>
              </a:solidFill>
            </a:endParaRPr>
          </a:p>
        </p:txBody>
      </p:sp>
      <p:sp>
        <p:nvSpPr>
          <p:cNvPr id="4113" name="Text Box 20"/>
          <p:cNvSpPr txBox="1">
            <a:spLocks noChangeArrowheads="1"/>
          </p:cNvSpPr>
          <p:nvPr/>
        </p:nvSpPr>
        <p:spPr bwMode="auto">
          <a:xfrm>
            <a:off x="5867400" y="304800"/>
            <a:ext cx="3124200" cy="274637"/>
          </a:xfrm>
          <a:prstGeom prst="rect">
            <a:avLst/>
          </a:prstGeom>
          <a:noFill/>
          <a:ln w="9525">
            <a:noFill/>
            <a:miter lim="800000"/>
            <a:headEnd/>
            <a:tailEnd/>
          </a:ln>
        </p:spPr>
        <p:txBody>
          <a:bodyPr>
            <a:spAutoFit/>
          </a:bodyPr>
          <a:lstStyle/>
          <a:p>
            <a:pPr>
              <a:spcBef>
                <a:spcPct val="50000"/>
              </a:spcBef>
            </a:pPr>
            <a:r>
              <a:rPr lang="en-US" sz="1200" b="1" dirty="0" smtClean="0">
                <a:solidFill>
                  <a:srgbClr val="870401"/>
                </a:solidFill>
              </a:rPr>
              <a:t>MRI</a:t>
            </a:r>
            <a:endParaRPr lang="en-US" sz="1200" dirty="0">
              <a:solidFill>
                <a:srgbClr val="870401"/>
              </a:solidFill>
            </a:endParaRPr>
          </a:p>
        </p:txBody>
      </p:sp>
      <p:sp>
        <p:nvSpPr>
          <p:cNvPr id="4114" name="Text Box 21"/>
          <p:cNvSpPr txBox="1">
            <a:spLocks noChangeArrowheads="1"/>
          </p:cNvSpPr>
          <p:nvPr/>
        </p:nvSpPr>
        <p:spPr bwMode="auto">
          <a:xfrm>
            <a:off x="5867400" y="0"/>
            <a:ext cx="1612900" cy="274638"/>
          </a:xfrm>
          <a:prstGeom prst="rect">
            <a:avLst/>
          </a:prstGeom>
          <a:noFill/>
          <a:ln w="9525">
            <a:noFill/>
            <a:miter lim="800000"/>
            <a:headEnd/>
            <a:tailEnd/>
          </a:ln>
        </p:spPr>
        <p:txBody>
          <a:bodyPr>
            <a:spAutoFit/>
          </a:bodyPr>
          <a:lstStyle/>
          <a:p>
            <a:pPr>
              <a:spcBef>
                <a:spcPct val="50000"/>
              </a:spcBef>
            </a:pPr>
            <a:r>
              <a:rPr lang="en-US" sz="1200" b="1" dirty="0" smtClean="0">
                <a:solidFill>
                  <a:srgbClr val="870401"/>
                </a:solidFill>
              </a:rPr>
              <a:t>CT</a:t>
            </a:r>
            <a:endParaRPr lang="en-US" sz="1200" dirty="0">
              <a:solidFill>
                <a:srgbClr val="870401"/>
              </a:solidFill>
            </a:endParaRPr>
          </a:p>
        </p:txBody>
      </p:sp>
      <p:pic>
        <p:nvPicPr>
          <p:cNvPr id="4115" name="Picture 22" descr="icf_logo4"/>
          <p:cNvPicPr>
            <a:picLocks noChangeAspect="1" noChangeArrowheads="1"/>
          </p:cNvPicPr>
          <p:nvPr/>
        </p:nvPicPr>
        <p:blipFill>
          <a:blip r:embed="rId2" cstate="print"/>
          <a:srcRect/>
          <a:stretch>
            <a:fillRect/>
          </a:stretch>
        </p:blipFill>
        <p:spPr bwMode="auto">
          <a:xfrm>
            <a:off x="5029200" y="5638800"/>
            <a:ext cx="4000500" cy="1104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body" idx="4294967295"/>
          </p:nvPr>
        </p:nvSpPr>
        <p:spPr>
          <a:xfrm>
            <a:off x="457200" y="838200"/>
            <a:ext cx="8229600" cy="4648200"/>
          </a:xfrm>
          <a:noFill/>
        </p:spPr>
        <p:txBody>
          <a:bodyPr/>
          <a:lstStyle/>
          <a:p>
            <a:pPr marL="0" indent="0" eaLnBrk="1" hangingPunct="1">
              <a:buFontTx/>
              <a:buNone/>
            </a:pPr>
            <a:endParaRPr lang="en-US" sz="1600" b="1" dirty="0" smtClean="0">
              <a:solidFill>
                <a:srgbClr val="870401"/>
              </a:solidFill>
            </a:endParaRPr>
          </a:p>
          <a:p>
            <a:pPr marL="0" indent="0" eaLnBrk="1" hangingPunct="1">
              <a:buFontTx/>
              <a:buNone/>
            </a:pPr>
            <a:r>
              <a:rPr lang="en-US" sz="1600" b="1" dirty="0" smtClean="0">
                <a:solidFill>
                  <a:schemeClr val="bg1"/>
                </a:solidFill>
              </a:rPr>
              <a:t>Neurofibroma</a:t>
            </a:r>
          </a:p>
          <a:p>
            <a:pPr marL="0" indent="0" eaLnBrk="1" hangingPunct="1">
              <a:buFontTx/>
              <a:buNone/>
            </a:pPr>
            <a:endParaRPr lang="en-US" sz="1600" b="1" dirty="0" smtClean="0">
              <a:solidFill>
                <a:srgbClr val="870401"/>
              </a:solidFill>
            </a:endParaRPr>
          </a:p>
        </p:txBody>
      </p:sp>
      <p:grpSp>
        <p:nvGrpSpPr>
          <p:cNvPr id="2" name="Group 3"/>
          <p:cNvGrpSpPr>
            <a:grpSpLocks/>
          </p:cNvGrpSpPr>
          <p:nvPr/>
        </p:nvGrpSpPr>
        <p:grpSpPr bwMode="auto">
          <a:xfrm>
            <a:off x="0" y="0"/>
            <a:ext cx="9144000" cy="6858000"/>
            <a:chOff x="0" y="0"/>
            <a:chExt cx="5760" cy="4320"/>
          </a:xfrm>
        </p:grpSpPr>
        <p:sp>
          <p:nvSpPr>
            <p:cNvPr id="10246" name="Rectangle 4"/>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dirty="0"/>
            </a:p>
          </p:txBody>
        </p:sp>
        <p:sp>
          <p:nvSpPr>
            <p:cNvPr id="10247" name="Rectangle 5"/>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dirty="0"/>
            </a:p>
          </p:txBody>
        </p:sp>
      </p:grpSp>
      <p:sp>
        <p:nvSpPr>
          <p:cNvPr id="10244" name="Rectangle 7"/>
          <p:cNvSpPr>
            <a:spLocks noChangeArrowheads="1"/>
          </p:cNvSpPr>
          <p:nvPr/>
        </p:nvSpPr>
        <p:spPr bwMode="auto">
          <a:xfrm>
            <a:off x="1828800" y="0"/>
            <a:ext cx="5029200" cy="476250"/>
          </a:xfrm>
          <a:prstGeom prst="rect">
            <a:avLst/>
          </a:prstGeom>
          <a:noFill/>
          <a:ln w="9525">
            <a:noFill/>
            <a:miter lim="800000"/>
            <a:headEnd/>
            <a:tailEnd/>
          </a:ln>
        </p:spPr>
        <p:txBody>
          <a:bodyPr/>
          <a:lstStyle/>
          <a:p>
            <a:pPr algn="ctr"/>
            <a:r>
              <a:rPr lang="en-US" sz="2000" b="1" dirty="0" smtClean="0">
                <a:solidFill>
                  <a:schemeClr val="bg1"/>
                </a:solidFill>
              </a:rPr>
              <a:t>Discussion: Plexiform Neurofibroma</a:t>
            </a:r>
            <a:endParaRPr lang="en-US" sz="2000" b="1" dirty="0">
              <a:solidFill>
                <a:schemeClr val="bg1"/>
              </a:solidFill>
            </a:endParaRPr>
          </a:p>
        </p:txBody>
      </p:sp>
      <p:pic>
        <p:nvPicPr>
          <p:cNvPr id="24578" name="Picture 2"/>
          <p:cNvPicPr>
            <a:picLocks noChangeAspect="1" noChangeArrowheads="1"/>
          </p:cNvPicPr>
          <p:nvPr/>
        </p:nvPicPr>
        <p:blipFill>
          <a:blip r:embed="rId2" cstate="print"/>
          <a:srcRect/>
          <a:stretch>
            <a:fillRect/>
          </a:stretch>
        </p:blipFill>
        <p:spPr bwMode="auto">
          <a:xfrm>
            <a:off x="5410200" y="3200400"/>
            <a:ext cx="3076575" cy="3048000"/>
          </a:xfrm>
          <a:prstGeom prst="rect">
            <a:avLst/>
          </a:prstGeom>
          <a:noFill/>
          <a:ln w="9525">
            <a:noFill/>
            <a:miter lim="800000"/>
            <a:headEnd/>
            <a:tailEnd/>
          </a:ln>
        </p:spPr>
      </p:pic>
      <p:pic>
        <p:nvPicPr>
          <p:cNvPr id="24579" name="Picture 3"/>
          <p:cNvPicPr>
            <a:picLocks noChangeAspect="1" noChangeArrowheads="1"/>
          </p:cNvPicPr>
          <p:nvPr/>
        </p:nvPicPr>
        <p:blipFill>
          <a:blip r:embed="rId3" cstate="print"/>
          <a:srcRect r="4191"/>
          <a:stretch>
            <a:fillRect/>
          </a:stretch>
        </p:blipFill>
        <p:spPr bwMode="auto">
          <a:xfrm>
            <a:off x="5486400" y="685800"/>
            <a:ext cx="3048000" cy="2438400"/>
          </a:xfrm>
          <a:prstGeom prst="rect">
            <a:avLst/>
          </a:prstGeom>
          <a:noFill/>
          <a:ln w="9525">
            <a:noFill/>
            <a:miter lim="800000"/>
            <a:headEnd/>
            <a:tailEnd/>
          </a:ln>
        </p:spPr>
      </p:pic>
      <p:pic>
        <p:nvPicPr>
          <p:cNvPr id="10" name="Picture 8" descr="icf_logo4"/>
          <p:cNvPicPr>
            <a:picLocks noChangeAspect="1" noChangeArrowheads="1"/>
          </p:cNvPicPr>
          <p:nvPr/>
        </p:nvPicPr>
        <p:blipFill>
          <a:blip r:embed="rId4" cstate="print"/>
          <a:srcRect/>
          <a:stretch>
            <a:fillRect/>
          </a:stretch>
        </p:blipFill>
        <p:spPr bwMode="auto">
          <a:xfrm>
            <a:off x="5029200" y="5638800"/>
            <a:ext cx="4000500" cy="1104900"/>
          </a:xfrm>
          <a:prstGeom prst="rect">
            <a:avLst/>
          </a:prstGeom>
          <a:noFill/>
          <a:ln w="9525">
            <a:noFill/>
            <a:miter lim="800000"/>
            <a:headEnd/>
            <a:tailEnd/>
          </a:ln>
        </p:spPr>
      </p:pic>
      <p:pic>
        <p:nvPicPr>
          <p:cNvPr id="24580" name="Picture 4"/>
          <p:cNvPicPr>
            <a:picLocks noChangeAspect="1" noChangeArrowheads="1"/>
          </p:cNvPicPr>
          <p:nvPr/>
        </p:nvPicPr>
        <p:blipFill>
          <a:blip r:embed="rId5" cstate="print"/>
          <a:srcRect r="-369" b="22793"/>
          <a:stretch>
            <a:fillRect/>
          </a:stretch>
        </p:blipFill>
        <p:spPr bwMode="auto">
          <a:xfrm>
            <a:off x="381000" y="1676400"/>
            <a:ext cx="2590800" cy="3581400"/>
          </a:xfrm>
          <a:prstGeom prst="rect">
            <a:avLst/>
          </a:prstGeom>
          <a:noFill/>
          <a:ln w="9525">
            <a:noFill/>
            <a:miter lim="800000"/>
            <a:headEnd/>
            <a:tailEnd/>
          </a:ln>
        </p:spPr>
      </p:pic>
      <p:sp>
        <p:nvSpPr>
          <p:cNvPr id="13" name="TextBox 12"/>
          <p:cNvSpPr txBox="1"/>
          <p:nvPr/>
        </p:nvSpPr>
        <p:spPr>
          <a:xfrm>
            <a:off x="3124200" y="762000"/>
            <a:ext cx="3733800" cy="523220"/>
          </a:xfrm>
          <a:prstGeom prst="rect">
            <a:avLst/>
          </a:prstGeom>
          <a:noFill/>
        </p:spPr>
        <p:txBody>
          <a:bodyPr wrap="square" rtlCol="0">
            <a:spAutoFit/>
          </a:bodyPr>
          <a:lstStyle/>
          <a:p>
            <a:r>
              <a:rPr lang="en-US" sz="1400" b="1" dirty="0" smtClean="0">
                <a:solidFill>
                  <a:schemeClr val="bg1"/>
                </a:solidFill>
              </a:rPr>
              <a:t>Axial T1 image demonstrates lobulated right paraspinal mass</a:t>
            </a:r>
            <a:endParaRPr lang="en-US" sz="1400" b="1" dirty="0">
              <a:solidFill>
                <a:schemeClr val="bg1"/>
              </a:solidFill>
            </a:endParaRPr>
          </a:p>
        </p:txBody>
      </p:sp>
      <p:sp>
        <p:nvSpPr>
          <p:cNvPr id="15" name="TextBox 14"/>
          <p:cNvSpPr txBox="1"/>
          <p:nvPr/>
        </p:nvSpPr>
        <p:spPr>
          <a:xfrm>
            <a:off x="3124200" y="2819400"/>
            <a:ext cx="4800600" cy="1015663"/>
          </a:xfrm>
          <a:prstGeom prst="rect">
            <a:avLst/>
          </a:prstGeom>
          <a:noFill/>
        </p:spPr>
        <p:txBody>
          <a:bodyPr wrap="square" rtlCol="0">
            <a:spAutoFit/>
          </a:bodyPr>
          <a:lstStyle/>
          <a:p>
            <a:r>
              <a:rPr lang="en-US" sz="1400" b="1" dirty="0" smtClean="0">
                <a:solidFill>
                  <a:schemeClr val="bg1"/>
                </a:solidFill>
              </a:rPr>
              <a:t>Corresponding axial T2 image demonstrates peripherally hyperintense, centrally heterogeneous right paraspinal mass</a:t>
            </a:r>
          </a:p>
          <a:p>
            <a:endParaRPr lang="en-US" dirty="0"/>
          </a:p>
        </p:txBody>
      </p:sp>
      <p:cxnSp>
        <p:nvCxnSpPr>
          <p:cNvPr id="17" name="Straight Arrow Connector 16"/>
          <p:cNvCxnSpPr/>
          <p:nvPr/>
        </p:nvCxnSpPr>
        <p:spPr>
          <a:xfrm>
            <a:off x="5105400" y="1219200"/>
            <a:ext cx="1600200" cy="533400"/>
          </a:xfrm>
          <a:prstGeom prst="straightConnector1">
            <a:avLst/>
          </a:prstGeom>
          <a:ln w="317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105400" y="1219200"/>
            <a:ext cx="1066800" cy="685800"/>
          </a:xfrm>
          <a:prstGeom prst="straightConnector1">
            <a:avLst/>
          </a:prstGeom>
          <a:ln w="317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105400" y="3505200"/>
            <a:ext cx="1143000" cy="1524000"/>
          </a:xfrm>
          <a:prstGeom prst="straightConnector1">
            <a:avLst/>
          </a:prstGeom>
          <a:ln w="317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105400" y="3505200"/>
            <a:ext cx="1600200" cy="1143000"/>
          </a:xfrm>
          <a:prstGeom prst="straightConnector1">
            <a:avLst/>
          </a:prstGeom>
          <a:ln w="317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81000" y="5334000"/>
            <a:ext cx="4114800" cy="738664"/>
          </a:xfrm>
          <a:prstGeom prst="rect">
            <a:avLst/>
          </a:prstGeom>
          <a:noFill/>
        </p:spPr>
        <p:txBody>
          <a:bodyPr wrap="square" rtlCol="0">
            <a:spAutoFit/>
          </a:bodyPr>
          <a:lstStyle/>
          <a:p>
            <a:r>
              <a:rPr lang="en-US" sz="1400" b="1" dirty="0" smtClean="0">
                <a:solidFill>
                  <a:schemeClr val="bg1"/>
                </a:solidFill>
              </a:rPr>
              <a:t>Sagittal T2 postcontrast images demonstrate plexiform neurofibroma extending through multiple foramina at T4-T8</a:t>
            </a:r>
            <a:endParaRPr lang="en-US" sz="1400" b="1" dirty="0">
              <a:solidFill>
                <a:schemeClr val="bg1"/>
              </a:solidFill>
            </a:endParaRPr>
          </a:p>
        </p:txBody>
      </p:sp>
      <p:cxnSp>
        <p:nvCxnSpPr>
          <p:cNvPr id="27" name="Straight Arrow Connector 26"/>
          <p:cNvCxnSpPr/>
          <p:nvPr/>
        </p:nvCxnSpPr>
        <p:spPr>
          <a:xfrm flipH="1" flipV="1">
            <a:off x="2514600" y="4038600"/>
            <a:ext cx="1143000" cy="1295400"/>
          </a:xfrm>
          <a:prstGeom prst="straightConnector1">
            <a:avLst/>
          </a:prstGeom>
          <a:ln w="317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2438400" y="4343400"/>
            <a:ext cx="1219200" cy="990600"/>
          </a:xfrm>
          <a:prstGeom prst="straightConnector1">
            <a:avLst/>
          </a:prstGeom>
          <a:ln w="3175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body" idx="4294967295"/>
          </p:nvPr>
        </p:nvSpPr>
        <p:spPr>
          <a:xfrm>
            <a:off x="457200" y="838200"/>
            <a:ext cx="8229600" cy="4648200"/>
          </a:xfrm>
          <a:noFill/>
        </p:spPr>
        <p:txBody>
          <a:bodyPr/>
          <a:lstStyle/>
          <a:p>
            <a:pPr marL="0" indent="0" eaLnBrk="1" hangingPunct="1"/>
            <a:r>
              <a:rPr lang="en-US" sz="1600" b="1" dirty="0" smtClean="0">
                <a:solidFill>
                  <a:srgbClr val="870401"/>
                </a:solidFill>
                <a:latin typeface="+mj-lt"/>
              </a:rPr>
              <a:t>Definition: malignant soft tissue neoplasm with variable amounts of epithelial and mesenchymal components. </a:t>
            </a:r>
          </a:p>
          <a:p>
            <a:pPr marL="0" indent="0" eaLnBrk="1" hangingPunct="1"/>
            <a:endParaRPr lang="en-US" sz="1600" b="1" dirty="0">
              <a:solidFill>
                <a:srgbClr val="870401"/>
              </a:solidFill>
              <a:latin typeface="+mj-lt"/>
            </a:endParaRPr>
          </a:p>
          <a:p>
            <a:pPr marL="0" indent="0" eaLnBrk="1" hangingPunct="1"/>
            <a:r>
              <a:rPr lang="en-US" sz="1600" b="1" dirty="0" smtClean="0">
                <a:solidFill>
                  <a:srgbClr val="870401"/>
                </a:solidFill>
                <a:latin typeface="+mj-lt"/>
              </a:rPr>
              <a:t>Rare entity but represents 10% or sarcomas</a:t>
            </a:r>
          </a:p>
          <a:p>
            <a:pPr marL="0" indent="0" eaLnBrk="1" hangingPunct="1"/>
            <a:endParaRPr lang="en-US" sz="1600" b="1" dirty="0" smtClean="0">
              <a:solidFill>
                <a:srgbClr val="870401"/>
              </a:solidFill>
              <a:latin typeface="+mj-lt"/>
            </a:endParaRPr>
          </a:p>
          <a:p>
            <a:pPr marL="0" indent="0" eaLnBrk="1" hangingPunct="1"/>
            <a:r>
              <a:rPr lang="en-US" sz="1600" b="1" dirty="0" smtClean="0">
                <a:solidFill>
                  <a:srgbClr val="870401"/>
                </a:solidFill>
                <a:latin typeface="+mj-lt"/>
              </a:rPr>
              <a:t>Younger age group, usually &lt;30</a:t>
            </a:r>
          </a:p>
          <a:p>
            <a:pPr marL="0" indent="0" eaLnBrk="1" hangingPunct="1"/>
            <a:endParaRPr lang="en-US" sz="1600" b="1" dirty="0">
              <a:solidFill>
                <a:srgbClr val="870401"/>
              </a:solidFill>
              <a:latin typeface="+mj-lt"/>
            </a:endParaRPr>
          </a:p>
          <a:p>
            <a:pPr marL="0" indent="0" eaLnBrk="1" hangingPunct="1"/>
            <a:r>
              <a:rPr lang="en-US" sz="1600" b="1" dirty="0" smtClean="0">
                <a:solidFill>
                  <a:srgbClr val="870401"/>
                </a:solidFill>
                <a:latin typeface="+mj-lt"/>
              </a:rPr>
              <a:t>Treatment is surgical resection and XRT, however, prognosis is generally poor.</a:t>
            </a:r>
          </a:p>
          <a:p>
            <a:pPr marL="0" indent="0" eaLnBrk="1" hangingPunct="1">
              <a:buFontTx/>
              <a:buNone/>
            </a:pPr>
            <a:endParaRPr lang="en-US" sz="1600" dirty="0" smtClean="0">
              <a:solidFill>
                <a:srgbClr val="870401"/>
              </a:solidFill>
              <a:latin typeface="+mj-lt"/>
            </a:endParaRPr>
          </a:p>
          <a:p>
            <a:pPr marL="0" indent="0" eaLnBrk="1" hangingPunct="1">
              <a:buFontTx/>
              <a:buNone/>
            </a:pPr>
            <a:endParaRPr lang="en-US" sz="1600" b="1" dirty="0" smtClean="0">
              <a:solidFill>
                <a:srgbClr val="870401"/>
              </a:solidFill>
            </a:endParaRPr>
          </a:p>
          <a:p>
            <a:pPr marL="0" indent="0" eaLnBrk="1" hangingPunct="1">
              <a:buFontTx/>
              <a:buNone/>
            </a:pPr>
            <a:endParaRPr lang="en-US" sz="1600" b="1" dirty="0" smtClean="0">
              <a:solidFill>
                <a:srgbClr val="870401"/>
              </a:solidFill>
            </a:endParaRPr>
          </a:p>
          <a:p>
            <a:pPr marL="0" indent="0" eaLnBrk="1" hangingPunct="1">
              <a:buFontTx/>
              <a:buNone/>
            </a:pPr>
            <a:endParaRPr lang="en-US" sz="1600" b="1" dirty="0" smtClean="0">
              <a:solidFill>
                <a:srgbClr val="870401"/>
              </a:solidFill>
            </a:endParaRPr>
          </a:p>
          <a:p>
            <a:pPr marL="0" indent="0" eaLnBrk="1" hangingPunct="1">
              <a:buNone/>
            </a:pPr>
            <a:endParaRPr lang="en-US" sz="1600" b="1" dirty="0" smtClean="0">
              <a:solidFill>
                <a:srgbClr val="870401"/>
              </a:solidFill>
            </a:endParaRPr>
          </a:p>
        </p:txBody>
      </p:sp>
      <p:grpSp>
        <p:nvGrpSpPr>
          <p:cNvPr id="2" name="Group 3"/>
          <p:cNvGrpSpPr>
            <a:grpSpLocks/>
          </p:cNvGrpSpPr>
          <p:nvPr/>
        </p:nvGrpSpPr>
        <p:grpSpPr bwMode="auto">
          <a:xfrm>
            <a:off x="0" y="0"/>
            <a:ext cx="9144000" cy="6858000"/>
            <a:chOff x="0" y="0"/>
            <a:chExt cx="5760" cy="4320"/>
          </a:xfrm>
        </p:grpSpPr>
        <p:sp>
          <p:nvSpPr>
            <p:cNvPr id="10246" name="Rectangle 4"/>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dirty="0"/>
            </a:p>
          </p:txBody>
        </p:sp>
        <p:sp>
          <p:nvSpPr>
            <p:cNvPr id="10247" name="Rectangle 5"/>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dirty="0"/>
            </a:p>
          </p:txBody>
        </p:sp>
      </p:grpSp>
      <p:sp>
        <p:nvSpPr>
          <p:cNvPr id="10244" name="Rectangle 7"/>
          <p:cNvSpPr>
            <a:spLocks noChangeArrowheads="1"/>
          </p:cNvSpPr>
          <p:nvPr/>
        </p:nvSpPr>
        <p:spPr bwMode="auto">
          <a:xfrm>
            <a:off x="152400" y="152400"/>
            <a:ext cx="8839200" cy="476250"/>
          </a:xfrm>
          <a:prstGeom prst="rect">
            <a:avLst/>
          </a:prstGeom>
          <a:noFill/>
          <a:ln w="9525">
            <a:noFill/>
            <a:miter lim="800000"/>
            <a:headEnd/>
            <a:tailEnd/>
          </a:ln>
        </p:spPr>
        <p:txBody>
          <a:bodyPr/>
          <a:lstStyle/>
          <a:p>
            <a:pPr algn="ctr"/>
            <a:r>
              <a:rPr lang="en-US" sz="2000" b="1" dirty="0" smtClean="0"/>
              <a:t>Discussion: Synovial Sarcoma of the Head and Neck</a:t>
            </a:r>
            <a:endParaRPr lang="en-US" sz="2000" b="1" dirty="0"/>
          </a:p>
        </p:txBody>
      </p:sp>
      <p:pic>
        <p:nvPicPr>
          <p:cNvPr id="10245" name="Picture 8" descr="icf_logo4"/>
          <p:cNvPicPr>
            <a:picLocks noChangeAspect="1" noChangeArrowheads="1"/>
          </p:cNvPicPr>
          <p:nvPr/>
        </p:nvPicPr>
        <p:blipFill>
          <a:blip r:embed="rId2" cstate="print"/>
          <a:srcRect/>
          <a:stretch>
            <a:fillRect/>
          </a:stretch>
        </p:blipFill>
        <p:spPr bwMode="auto">
          <a:xfrm>
            <a:off x="5029200" y="5638800"/>
            <a:ext cx="4000500" cy="11049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body" idx="4294967295"/>
          </p:nvPr>
        </p:nvSpPr>
        <p:spPr>
          <a:xfrm>
            <a:off x="457200" y="609600"/>
            <a:ext cx="8229600" cy="4648200"/>
          </a:xfrm>
          <a:noFill/>
        </p:spPr>
        <p:txBody>
          <a:bodyPr/>
          <a:lstStyle/>
          <a:p>
            <a:pPr marL="0" indent="0" fontAlgn="t">
              <a:buNone/>
            </a:pPr>
            <a:r>
              <a:rPr lang="en-US" sz="1600" b="1" dirty="0" smtClean="0">
                <a:solidFill>
                  <a:srgbClr val="870401"/>
                </a:solidFill>
              </a:rPr>
              <a:t>Imaging appearance:</a:t>
            </a:r>
            <a:endParaRPr lang="es-CO" sz="1600" b="1" dirty="0" smtClean="0">
              <a:solidFill>
                <a:srgbClr val="870401"/>
              </a:solidFill>
            </a:endParaRPr>
          </a:p>
          <a:p>
            <a:pPr marL="0" indent="0" fontAlgn="t">
              <a:buNone/>
            </a:pPr>
            <a:endParaRPr lang="es-CO" sz="1400" b="1" dirty="0">
              <a:solidFill>
                <a:srgbClr val="870401"/>
              </a:solidFill>
            </a:endParaRPr>
          </a:p>
          <a:p>
            <a:pPr marL="0" indent="0" fontAlgn="t"/>
            <a:r>
              <a:rPr lang="es-CO" sz="1400" b="1" dirty="0" smtClean="0">
                <a:solidFill>
                  <a:srgbClr val="870401"/>
                </a:solidFill>
              </a:rPr>
              <a:t>Most </a:t>
            </a:r>
            <a:r>
              <a:rPr lang="es-CO" sz="1400" b="1" dirty="0">
                <a:solidFill>
                  <a:srgbClr val="870401"/>
                </a:solidFill>
              </a:rPr>
              <a:t>typically </a:t>
            </a:r>
            <a:r>
              <a:rPr lang="es-CO" sz="1400" b="1" dirty="0" smtClean="0">
                <a:solidFill>
                  <a:srgbClr val="870401"/>
                </a:solidFill>
              </a:rPr>
              <a:t>present </a:t>
            </a:r>
            <a:r>
              <a:rPr lang="es-CO" sz="1400" b="1" dirty="0">
                <a:solidFill>
                  <a:srgbClr val="870401"/>
                </a:solidFill>
              </a:rPr>
              <a:t>as variably sized 2-8cm lobular non-nodal, nonmucosal soft tissue mass near the cricothyroid or cricoarytenoid joint, TMJ or deep spaces of the neck as in our patient. </a:t>
            </a:r>
            <a:r>
              <a:rPr lang="es-CO" sz="1400" b="1" dirty="0" err="1">
                <a:solidFill>
                  <a:srgbClr val="870401"/>
                </a:solidFill>
              </a:rPr>
              <a:t>Appearance</a:t>
            </a:r>
            <a:r>
              <a:rPr lang="es-CO" sz="1400" b="1" dirty="0">
                <a:solidFill>
                  <a:srgbClr val="870401"/>
                </a:solidFill>
              </a:rPr>
              <a:t> </a:t>
            </a:r>
            <a:r>
              <a:rPr lang="es-CO" sz="1400" b="1" dirty="0" err="1">
                <a:solidFill>
                  <a:srgbClr val="870401"/>
                </a:solidFill>
              </a:rPr>
              <a:t>is</a:t>
            </a:r>
            <a:r>
              <a:rPr lang="es-CO" sz="1400" b="1" dirty="0">
                <a:solidFill>
                  <a:srgbClr val="870401"/>
                </a:solidFill>
              </a:rPr>
              <a:t> </a:t>
            </a:r>
            <a:r>
              <a:rPr lang="es-CO" sz="1400" b="1" dirty="0" err="1">
                <a:solidFill>
                  <a:srgbClr val="870401"/>
                </a:solidFill>
              </a:rPr>
              <a:t>typically</a:t>
            </a:r>
            <a:r>
              <a:rPr lang="es-CO" sz="1400" b="1" dirty="0">
                <a:solidFill>
                  <a:srgbClr val="870401"/>
                </a:solidFill>
              </a:rPr>
              <a:t> </a:t>
            </a:r>
            <a:r>
              <a:rPr lang="es-CO" sz="1400" b="1" dirty="0" err="1">
                <a:solidFill>
                  <a:srgbClr val="870401"/>
                </a:solidFill>
              </a:rPr>
              <a:t>aggressive</a:t>
            </a:r>
            <a:r>
              <a:rPr lang="es-CO" sz="1400" b="1" dirty="0">
                <a:solidFill>
                  <a:srgbClr val="870401"/>
                </a:solidFill>
              </a:rPr>
              <a:t> </a:t>
            </a:r>
            <a:r>
              <a:rPr lang="es-CO" sz="1400" b="1" dirty="0" err="1">
                <a:solidFill>
                  <a:srgbClr val="870401"/>
                </a:solidFill>
              </a:rPr>
              <a:t>with</a:t>
            </a:r>
            <a:r>
              <a:rPr lang="es-CO" sz="1400" b="1" dirty="0">
                <a:solidFill>
                  <a:srgbClr val="870401"/>
                </a:solidFill>
              </a:rPr>
              <a:t> </a:t>
            </a:r>
            <a:r>
              <a:rPr lang="es-CO" sz="1400" b="1" dirty="0" err="1">
                <a:solidFill>
                  <a:srgbClr val="870401"/>
                </a:solidFill>
              </a:rPr>
              <a:t>osseous</a:t>
            </a:r>
            <a:r>
              <a:rPr lang="es-CO" sz="1400" b="1" dirty="0">
                <a:solidFill>
                  <a:srgbClr val="870401"/>
                </a:solidFill>
              </a:rPr>
              <a:t> </a:t>
            </a:r>
            <a:r>
              <a:rPr lang="es-CO" sz="1400" b="1" dirty="0" err="1">
                <a:solidFill>
                  <a:srgbClr val="870401"/>
                </a:solidFill>
              </a:rPr>
              <a:t>invasion</a:t>
            </a:r>
            <a:r>
              <a:rPr lang="es-CO" sz="1400" b="1" dirty="0">
                <a:solidFill>
                  <a:srgbClr val="870401"/>
                </a:solidFill>
              </a:rPr>
              <a:t>/</a:t>
            </a:r>
            <a:r>
              <a:rPr lang="es-CO" sz="1400" b="1" dirty="0" err="1">
                <a:solidFill>
                  <a:srgbClr val="870401"/>
                </a:solidFill>
              </a:rPr>
              <a:t>destruction</a:t>
            </a:r>
            <a:r>
              <a:rPr lang="es-CO" sz="1400" b="1" dirty="0">
                <a:solidFill>
                  <a:srgbClr val="870401"/>
                </a:solidFill>
              </a:rPr>
              <a:t>.</a:t>
            </a:r>
          </a:p>
          <a:p>
            <a:pPr marL="0" indent="0" fontAlgn="t"/>
            <a:endParaRPr lang="es-CO" sz="1400" b="1" dirty="0">
              <a:solidFill>
                <a:srgbClr val="870401"/>
              </a:solidFill>
            </a:endParaRPr>
          </a:p>
          <a:p>
            <a:pPr marL="0" indent="0" fontAlgn="t"/>
            <a:r>
              <a:rPr lang="en-US" sz="1400" b="1" dirty="0">
                <a:solidFill>
                  <a:srgbClr val="870401"/>
                </a:solidFill>
              </a:rPr>
              <a:t>CECT: </a:t>
            </a:r>
          </a:p>
          <a:p>
            <a:pPr marL="400050" lvl="1" indent="0" fontAlgn="t"/>
            <a:r>
              <a:rPr lang="en-US" sz="1400" b="1" dirty="0" smtClean="0">
                <a:solidFill>
                  <a:srgbClr val="870401"/>
                </a:solidFill>
              </a:rPr>
              <a:t>mild heterogeneous </a:t>
            </a:r>
            <a:r>
              <a:rPr lang="en-US" sz="1400" b="1" dirty="0">
                <a:solidFill>
                  <a:srgbClr val="870401"/>
                </a:solidFill>
              </a:rPr>
              <a:t>enhancement with internal cystic components secondary to </a:t>
            </a:r>
            <a:r>
              <a:rPr lang="en-US" sz="1400" b="1" dirty="0" smtClean="0">
                <a:solidFill>
                  <a:srgbClr val="870401"/>
                </a:solidFill>
              </a:rPr>
              <a:t>necrosis</a:t>
            </a:r>
            <a:endParaRPr lang="en-US" sz="1400" b="1" dirty="0">
              <a:solidFill>
                <a:srgbClr val="870401"/>
              </a:solidFill>
            </a:endParaRPr>
          </a:p>
          <a:p>
            <a:pPr marL="400050" lvl="1" indent="0" fontAlgn="t"/>
            <a:r>
              <a:rPr lang="en-US" sz="1400" b="1" dirty="0" smtClean="0">
                <a:solidFill>
                  <a:srgbClr val="870401"/>
                </a:solidFill>
              </a:rPr>
              <a:t>calcification </a:t>
            </a:r>
            <a:r>
              <a:rPr lang="en-US" sz="1400" b="1" dirty="0">
                <a:solidFill>
                  <a:srgbClr val="870401"/>
                </a:solidFill>
              </a:rPr>
              <a:t>in up to 1/3 of cases</a:t>
            </a:r>
          </a:p>
          <a:p>
            <a:pPr marL="400050" lvl="1" indent="0" fontAlgn="t"/>
            <a:r>
              <a:rPr lang="en-US" sz="1400" b="1" dirty="0" smtClean="0">
                <a:solidFill>
                  <a:srgbClr val="870401"/>
                </a:solidFill>
              </a:rPr>
              <a:t>aggressive </a:t>
            </a:r>
            <a:r>
              <a:rPr lang="en-US" sz="1400" b="1" dirty="0">
                <a:solidFill>
                  <a:srgbClr val="870401"/>
                </a:solidFill>
              </a:rPr>
              <a:t>behavior with osseous </a:t>
            </a:r>
            <a:r>
              <a:rPr lang="en-US" sz="1400" b="1" dirty="0" smtClean="0">
                <a:solidFill>
                  <a:srgbClr val="870401"/>
                </a:solidFill>
              </a:rPr>
              <a:t>invasion</a:t>
            </a:r>
          </a:p>
          <a:p>
            <a:pPr marL="0" indent="0" fontAlgn="t"/>
            <a:endParaRPr lang="en-US" sz="1400" b="1" dirty="0">
              <a:solidFill>
                <a:srgbClr val="870401"/>
              </a:solidFill>
            </a:endParaRPr>
          </a:p>
          <a:p>
            <a:pPr marL="0" indent="0" fontAlgn="t"/>
            <a:r>
              <a:rPr lang="en-US" sz="1400" b="1" dirty="0">
                <a:solidFill>
                  <a:srgbClr val="870401"/>
                </a:solidFill>
              </a:rPr>
              <a:t>MRI +C</a:t>
            </a:r>
          </a:p>
          <a:p>
            <a:pPr marL="400050" lvl="1" indent="0" fontAlgn="t"/>
            <a:r>
              <a:rPr lang="en-US" sz="1400" b="1" dirty="0">
                <a:solidFill>
                  <a:srgbClr val="870401"/>
                </a:solidFill>
              </a:rPr>
              <a:t>T1: iso to slightly hyperintense to muscle</a:t>
            </a:r>
          </a:p>
          <a:p>
            <a:pPr marL="400050" lvl="1" indent="0" fontAlgn="t"/>
            <a:r>
              <a:rPr lang="en-US" sz="1400" b="1" dirty="0">
                <a:solidFill>
                  <a:srgbClr val="870401"/>
                </a:solidFill>
              </a:rPr>
              <a:t>T2: hyperintense to muscle</a:t>
            </a:r>
          </a:p>
          <a:p>
            <a:pPr marL="400050" lvl="1" indent="0" fontAlgn="t"/>
            <a:r>
              <a:rPr lang="en-US" sz="1400" b="1" dirty="0">
                <a:solidFill>
                  <a:srgbClr val="870401"/>
                </a:solidFill>
              </a:rPr>
              <a:t>T1+C: </a:t>
            </a:r>
            <a:r>
              <a:rPr lang="en-US" sz="1400" b="1" dirty="0" smtClean="0">
                <a:solidFill>
                  <a:srgbClr val="870401"/>
                </a:solidFill>
              </a:rPr>
              <a:t>heterogeneous </a:t>
            </a:r>
            <a:r>
              <a:rPr lang="en-US" sz="1400" b="1" dirty="0">
                <a:solidFill>
                  <a:srgbClr val="870401"/>
                </a:solidFill>
              </a:rPr>
              <a:t>enhancement with cystic components</a:t>
            </a:r>
          </a:p>
          <a:p>
            <a:pPr marL="0" indent="0" eaLnBrk="1" hangingPunct="1">
              <a:buFontTx/>
              <a:buNone/>
            </a:pPr>
            <a:endParaRPr lang="en-US" sz="1600" dirty="0" smtClean="0">
              <a:solidFill>
                <a:srgbClr val="870401"/>
              </a:solidFill>
              <a:latin typeface="+mj-lt"/>
            </a:endParaRPr>
          </a:p>
          <a:p>
            <a:pPr marL="0" indent="0" eaLnBrk="1" hangingPunct="1">
              <a:buFontTx/>
              <a:buNone/>
            </a:pPr>
            <a:endParaRPr lang="en-US" sz="1600" b="1" dirty="0" smtClean="0">
              <a:solidFill>
                <a:srgbClr val="870401"/>
              </a:solidFill>
            </a:endParaRPr>
          </a:p>
          <a:p>
            <a:pPr marL="0" indent="0" eaLnBrk="1" hangingPunct="1">
              <a:buFontTx/>
              <a:buNone/>
            </a:pPr>
            <a:endParaRPr lang="en-US" sz="1600" b="1" dirty="0" smtClean="0">
              <a:solidFill>
                <a:srgbClr val="870401"/>
              </a:solidFill>
            </a:endParaRPr>
          </a:p>
          <a:p>
            <a:pPr marL="0" indent="0" eaLnBrk="1" hangingPunct="1">
              <a:buFontTx/>
              <a:buNone/>
            </a:pPr>
            <a:endParaRPr lang="en-US" sz="1600" b="1" dirty="0" smtClean="0">
              <a:solidFill>
                <a:srgbClr val="870401"/>
              </a:solidFill>
            </a:endParaRPr>
          </a:p>
          <a:p>
            <a:pPr marL="0" indent="0" eaLnBrk="1" hangingPunct="1">
              <a:buNone/>
            </a:pPr>
            <a:endParaRPr lang="en-US" sz="1600" b="1" dirty="0" smtClean="0">
              <a:solidFill>
                <a:srgbClr val="870401"/>
              </a:solidFill>
            </a:endParaRPr>
          </a:p>
        </p:txBody>
      </p:sp>
      <p:grpSp>
        <p:nvGrpSpPr>
          <p:cNvPr id="2" name="Group 3"/>
          <p:cNvGrpSpPr>
            <a:grpSpLocks/>
          </p:cNvGrpSpPr>
          <p:nvPr/>
        </p:nvGrpSpPr>
        <p:grpSpPr bwMode="auto">
          <a:xfrm>
            <a:off x="0" y="0"/>
            <a:ext cx="9144000" cy="6858000"/>
            <a:chOff x="0" y="0"/>
            <a:chExt cx="5760" cy="4320"/>
          </a:xfrm>
        </p:grpSpPr>
        <p:sp>
          <p:nvSpPr>
            <p:cNvPr id="10246" name="Rectangle 4"/>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dirty="0"/>
            </a:p>
          </p:txBody>
        </p:sp>
        <p:sp>
          <p:nvSpPr>
            <p:cNvPr id="10247" name="Rectangle 5"/>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dirty="0"/>
            </a:p>
          </p:txBody>
        </p:sp>
      </p:grpSp>
      <p:sp>
        <p:nvSpPr>
          <p:cNvPr id="10244" name="Rectangle 7"/>
          <p:cNvSpPr>
            <a:spLocks noChangeArrowheads="1"/>
          </p:cNvSpPr>
          <p:nvPr/>
        </p:nvSpPr>
        <p:spPr bwMode="auto">
          <a:xfrm>
            <a:off x="152400" y="152400"/>
            <a:ext cx="8839200" cy="476250"/>
          </a:xfrm>
          <a:prstGeom prst="rect">
            <a:avLst/>
          </a:prstGeom>
          <a:noFill/>
          <a:ln w="9525">
            <a:noFill/>
            <a:miter lim="800000"/>
            <a:headEnd/>
            <a:tailEnd/>
          </a:ln>
        </p:spPr>
        <p:txBody>
          <a:bodyPr/>
          <a:lstStyle/>
          <a:p>
            <a:pPr algn="ctr"/>
            <a:r>
              <a:rPr lang="en-US" sz="2000" b="1" dirty="0" smtClean="0"/>
              <a:t>Discussion: Synovial Sarcoma of the Head and Neck</a:t>
            </a:r>
            <a:endParaRPr lang="en-US" sz="2000" b="1" dirty="0"/>
          </a:p>
        </p:txBody>
      </p:sp>
      <p:pic>
        <p:nvPicPr>
          <p:cNvPr id="10245" name="Picture 8" descr="icf_logo4"/>
          <p:cNvPicPr>
            <a:picLocks noChangeAspect="1" noChangeArrowheads="1"/>
          </p:cNvPicPr>
          <p:nvPr/>
        </p:nvPicPr>
        <p:blipFill>
          <a:blip r:embed="rId2" cstate="print"/>
          <a:srcRect/>
          <a:stretch>
            <a:fillRect/>
          </a:stretch>
        </p:blipFill>
        <p:spPr bwMode="auto">
          <a:xfrm>
            <a:off x="5029200" y="5638800"/>
            <a:ext cx="4000500" cy="1104900"/>
          </a:xfrm>
          <a:prstGeom prst="rect">
            <a:avLst/>
          </a:prstGeom>
          <a:noFill/>
          <a:ln w="9525">
            <a:noFill/>
            <a:miter lim="800000"/>
            <a:headEnd/>
            <a:tailEnd/>
          </a:ln>
        </p:spPr>
      </p:pic>
    </p:spTree>
    <p:extLst>
      <p:ext uri="{BB962C8B-B14F-4D97-AF65-F5344CB8AC3E}">
        <p14:creationId xmlns:p14="http://schemas.microsoft.com/office/powerpoint/2010/main" val="929586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body" idx="4294967295"/>
          </p:nvPr>
        </p:nvSpPr>
        <p:spPr>
          <a:xfrm>
            <a:off x="457200" y="838200"/>
            <a:ext cx="8229600" cy="4648200"/>
          </a:xfrm>
          <a:noFill/>
        </p:spPr>
        <p:txBody>
          <a:bodyPr/>
          <a:lstStyle/>
          <a:p>
            <a:pPr marL="0" indent="0" eaLnBrk="1" hangingPunct="1">
              <a:buFontTx/>
              <a:buNone/>
            </a:pPr>
            <a:endParaRPr lang="en-US" sz="1600" b="1" dirty="0" smtClean="0">
              <a:solidFill>
                <a:srgbClr val="870401"/>
              </a:solidFill>
            </a:endParaRPr>
          </a:p>
          <a:p>
            <a:pPr marL="0" indent="0" eaLnBrk="1" hangingPunct="1">
              <a:buFontTx/>
              <a:buNone/>
            </a:pPr>
            <a:r>
              <a:rPr lang="en-US" sz="1600" b="1" dirty="0" smtClean="0">
                <a:solidFill>
                  <a:srgbClr val="870401"/>
                </a:solidFill>
              </a:rPr>
              <a:t>Metastases will have a varied appearance with variable enhancement characteristics, however, usually demonstrate aggressive and invasive behavior.</a:t>
            </a:r>
          </a:p>
        </p:txBody>
      </p:sp>
      <p:grpSp>
        <p:nvGrpSpPr>
          <p:cNvPr id="2" name="Group 3"/>
          <p:cNvGrpSpPr>
            <a:grpSpLocks/>
          </p:cNvGrpSpPr>
          <p:nvPr/>
        </p:nvGrpSpPr>
        <p:grpSpPr bwMode="auto">
          <a:xfrm>
            <a:off x="0" y="0"/>
            <a:ext cx="9144000" cy="6858000"/>
            <a:chOff x="0" y="0"/>
            <a:chExt cx="5760" cy="4320"/>
          </a:xfrm>
        </p:grpSpPr>
        <p:sp>
          <p:nvSpPr>
            <p:cNvPr id="10246" name="Rectangle 4"/>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dirty="0"/>
            </a:p>
          </p:txBody>
        </p:sp>
        <p:sp>
          <p:nvSpPr>
            <p:cNvPr id="10247" name="Rectangle 5"/>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dirty="0"/>
            </a:p>
          </p:txBody>
        </p:sp>
      </p:grpSp>
      <p:sp>
        <p:nvSpPr>
          <p:cNvPr id="10244" name="Rectangle 7"/>
          <p:cNvSpPr>
            <a:spLocks noChangeArrowheads="1"/>
          </p:cNvSpPr>
          <p:nvPr/>
        </p:nvSpPr>
        <p:spPr bwMode="auto">
          <a:xfrm>
            <a:off x="0" y="152400"/>
            <a:ext cx="8915400" cy="476250"/>
          </a:xfrm>
          <a:prstGeom prst="rect">
            <a:avLst/>
          </a:prstGeom>
          <a:noFill/>
          <a:ln w="9525">
            <a:noFill/>
            <a:miter lim="800000"/>
            <a:headEnd/>
            <a:tailEnd/>
          </a:ln>
        </p:spPr>
        <p:txBody>
          <a:bodyPr/>
          <a:lstStyle/>
          <a:p>
            <a:pPr algn="ctr"/>
            <a:r>
              <a:rPr lang="en-US" sz="2000" b="1" dirty="0" smtClean="0"/>
              <a:t>Discussion: Metastases</a:t>
            </a:r>
            <a:endParaRPr lang="en-US" sz="2000" b="1" dirty="0"/>
          </a:p>
        </p:txBody>
      </p:sp>
      <p:pic>
        <p:nvPicPr>
          <p:cNvPr id="10245" name="Picture 8" descr="icf_logo4"/>
          <p:cNvPicPr>
            <a:picLocks noChangeAspect="1" noChangeArrowheads="1"/>
          </p:cNvPicPr>
          <p:nvPr/>
        </p:nvPicPr>
        <p:blipFill>
          <a:blip r:embed="rId2" cstate="print"/>
          <a:srcRect/>
          <a:stretch>
            <a:fillRect/>
          </a:stretch>
        </p:blipFill>
        <p:spPr bwMode="auto">
          <a:xfrm>
            <a:off x="5029200" y="5638800"/>
            <a:ext cx="4000500" cy="1104900"/>
          </a:xfrm>
          <a:prstGeom prst="rect">
            <a:avLst/>
          </a:prstGeom>
          <a:noFill/>
          <a:ln w="9525">
            <a:noFill/>
            <a:miter lim="800000"/>
            <a:headEnd/>
            <a:tailEnd/>
          </a:ln>
        </p:spPr>
      </p:pic>
    </p:spTree>
    <p:extLst>
      <p:ext uri="{BB962C8B-B14F-4D97-AF65-F5344CB8AC3E}">
        <p14:creationId xmlns:p14="http://schemas.microsoft.com/office/powerpoint/2010/main" val="2401548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914400" y="762000"/>
            <a:ext cx="7543800" cy="2702278"/>
          </a:xfrm>
          <a:prstGeom prst="rect">
            <a:avLst/>
          </a:prstGeom>
          <a:noFill/>
          <a:ln w="9525">
            <a:noFill/>
            <a:miter lim="800000"/>
            <a:headEnd/>
            <a:tailEnd/>
          </a:ln>
        </p:spPr>
        <p:txBody>
          <a:bodyPr>
            <a:spAutoFit/>
          </a:bodyPr>
          <a:lstStyle/>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p:txBody>
      </p:sp>
      <p:grpSp>
        <p:nvGrpSpPr>
          <p:cNvPr id="2" name="Group 4"/>
          <p:cNvGrpSpPr>
            <a:grpSpLocks/>
          </p:cNvGrpSpPr>
          <p:nvPr/>
        </p:nvGrpSpPr>
        <p:grpSpPr bwMode="auto">
          <a:xfrm>
            <a:off x="0" y="0"/>
            <a:ext cx="9144000" cy="6858000"/>
            <a:chOff x="0" y="0"/>
            <a:chExt cx="5760" cy="4320"/>
          </a:xfrm>
        </p:grpSpPr>
        <p:sp>
          <p:nvSpPr>
            <p:cNvPr id="7173" name="Rectangle 5"/>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dirty="0"/>
            </a:p>
          </p:txBody>
        </p:sp>
        <p:sp>
          <p:nvSpPr>
            <p:cNvPr id="7174" name="Rectangle 6"/>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dirty="0"/>
            </a:p>
          </p:txBody>
        </p:sp>
      </p:grpSp>
      <p:sp>
        <p:nvSpPr>
          <p:cNvPr id="7172" name="Text Box 7"/>
          <p:cNvSpPr txBox="1">
            <a:spLocks noChangeArrowheads="1"/>
          </p:cNvSpPr>
          <p:nvPr/>
        </p:nvSpPr>
        <p:spPr bwMode="auto">
          <a:xfrm>
            <a:off x="0" y="228600"/>
            <a:ext cx="9144000" cy="400110"/>
          </a:xfrm>
          <a:prstGeom prst="rect">
            <a:avLst/>
          </a:prstGeom>
          <a:noFill/>
          <a:ln w="9525">
            <a:noFill/>
            <a:miter lim="800000"/>
            <a:headEnd/>
            <a:tailEnd/>
          </a:ln>
        </p:spPr>
        <p:txBody>
          <a:bodyPr wrap="square">
            <a:spAutoFit/>
          </a:bodyPr>
          <a:lstStyle/>
          <a:p>
            <a:pPr algn="ctr"/>
            <a:r>
              <a:rPr lang="en-US" sz="2000" b="1" dirty="0" smtClean="0">
                <a:solidFill>
                  <a:schemeClr val="bg1"/>
                </a:solidFill>
              </a:rPr>
              <a:t>Discussion: Metastatic Renal Cell Carcinoma</a:t>
            </a:r>
            <a:endParaRPr lang="en-US" sz="2000" b="1" dirty="0">
              <a:solidFill>
                <a:schemeClr val="bg1"/>
              </a:solidFill>
            </a:endParaRPr>
          </a:p>
        </p:txBody>
      </p:sp>
      <p:pic>
        <p:nvPicPr>
          <p:cNvPr id="1026" name="Picture 2" descr="C:\Documents and Settings\scantrell\My Documents\masticator.jpg"/>
          <p:cNvPicPr>
            <a:picLocks noChangeAspect="1" noChangeArrowheads="1"/>
          </p:cNvPicPr>
          <p:nvPr/>
        </p:nvPicPr>
        <p:blipFill>
          <a:blip r:embed="rId2" cstate="print"/>
          <a:srcRect l="12500" t="6250" r="12500" b="10938"/>
          <a:stretch>
            <a:fillRect/>
          </a:stretch>
        </p:blipFill>
        <p:spPr bwMode="auto">
          <a:xfrm>
            <a:off x="533400" y="914400"/>
            <a:ext cx="2484405" cy="2743200"/>
          </a:xfrm>
          <a:prstGeom prst="rect">
            <a:avLst/>
          </a:prstGeom>
          <a:noFill/>
        </p:spPr>
      </p:pic>
      <p:pic>
        <p:nvPicPr>
          <p:cNvPr id="1027" name="Picture 3" descr="C:\Documents and Settings\scantrell\My Documents\parasternal.jpg"/>
          <p:cNvPicPr>
            <a:picLocks noChangeAspect="1" noChangeArrowheads="1"/>
          </p:cNvPicPr>
          <p:nvPr/>
        </p:nvPicPr>
        <p:blipFill>
          <a:blip r:embed="rId3" cstate="print"/>
          <a:srcRect l="14062" t="10937" r="17188" b="7813"/>
          <a:stretch>
            <a:fillRect/>
          </a:stretch>
        </p:blipFill>
        <p:spPr bwMode="auto">
          <a:xfrm>
            <a:off x="3352800" y="914400"/>
            <a:ext cx="2321173" cy="2743200"/>
          </a:xfrm>
          <a:prstGeom prst="rect">
            <a:avLst/>
          </a:prstGeom>
          <a:noFill/>
        </p:spPr>
      </p:pic>
      <p:pic>
        <p:nvPicPr>
          <p:cNvPr id="1028" name="Picture 4" descr="C:\Documents and Settings\scantrell\My Documents\post.jpg"/>
          <p:cNvPicPr>
            <a:picLocks noChangeAspect="1" noChangeArrowheads="1"/>
          </p:cNvPicPr>
          <p:nvPr/>
        </p:nvPicPr>
        <p:blipFill>
          <a:blip r:embed="rId4" cstate="print"/>
          <a:srcRect l="12500" t="14063" r="15625" b="12500"/>
          <a:stretch>
            <a:fillRect/>
          </a:stretch>
        </p:blipFill>
        <p:spPr bwMode="auto">
          <a:xfrm>
            <a:off x="5867400" y="838200"/>
            <a:ext cx="2684836" cy="2743200"/>
          </a:xfrm>
          <a:prstGeom prst="rect">
            <a:avLst/>
          </a:prstGeom>
          <a:noFill/>
        </p:spPr>
      </p:pic>
      <p:sp>
        <p:nvSpPr>
          <p:cNvPr id="16" name="TextBox 15"/>
          <p:cNvSpPr txBox="1"/>
          <p:nvPr/>
        </p:nvSpPr>
        <p:spPr>
          <a:xfrm>
            <a:off x="685800" y="4419600"/>
            <a:ext cx="7543800" cy="1077218"/>
          </a:xfrm>
          <a:prstGeom prst="rect">
            <a:avLst/>
          </a:prstGeom>
          <a:noFill/>
        </p:spPr>
        <p:txBody>
          <a:bodyPr wrap="square" rtlCol="0">
            <a:spAutoFit/>
          </a:bodyPr>
          <a:lstStyle/>
          <a:p>
            <a:r>
              <a:rPr lang="en-US" sz="1600" b="1" dirty="0" smtClean="0">
                <a:solidFill>
                  <a:schemeClr val="bg1"/>
                </a:solidFill>
              </a:rPr>
              <a:t>Metastatic renal cell carcinoma demonstrating typical invasive nature of metastatic paraspinal neck mass with multiple intramuscular metastases noted within the medial pterygoid (    ), obliquus capitus (    ), and splenius capitus (     )</a:t>
            </a:r>
            <a:endParaRPr lang="en-US" sz="1600" b="1" dirty="0">
              <a:solidFill>
                <a:schemeClr val="bg1"/>
              </a:solidFill>
            </a:endParaRPr>
          </a:p>
        </p:txBody>
      </p:sp>
      <p:cxnSp>
        <p:nvCxnSpPr>
          <p:cNvPr id="18" name="Straight Arrow Connector 17"/>
          <p:cNvCxnSpPr/>
          <p:nvPr/>
        </p:nvCxnSpPr>
        <p:spPr>
          <a:xfrm flipH="1">
            <a:off x="2209800" y="1371600"/>
            <a:ext cx="533400" cy="685800"/>
          </a:xfrm>
          <a:prstGeom prst="straightConnector1">
            <a:avLst/>
          </a:prstGeom>
          <a:ln w="47625">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267200" y="4953000"/>
            <a:ext cx="0" cy="304800"/>
          </a:xfrm>
          <a:prstGeom prst="straightConnector1">
            <a:avLst/>
          </a:prstGeom>
          <a:ln w="4762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400800" y="4953000"/>
            <a:ext cx="0" cy="304800"/>
          </a:xfrm>
          <a:prstGeom prst="straightConnector1">
            <a:avLst/>
          </a:prstGeom>
          <a:ln w="4762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1752600" y="5181600"/>
            <a:ext cx="0" cy="304800"/>
          </a:xfrm>
          <a:prstGeom prst="straightConnector1">
            <a:avLst/>
          </a:prstGeom>
          <a:ln w="47625">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6248400" y="3276600"/>
            <a:ext cx="457200" cy="304800"/>
          </a:xfrm>
          <a:prstGeom prst="straightConnector1">
            <a:avLst/>
          </a:prstGeom>
          <a:ln w="4762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124200" y="2743200"/>
            <a:ext cx="762000" cy="0"/>
          </a:xfrm>
          <a:prstGeom prst="straightConnector1">
            <a:avLst/>
          </a:prstGeom>
          <a:ln w="47625">
            <a:solidFill>
              <a:srgbClr val="92D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4578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body" idx="4294967295"/>
          </p:nvPr>
        </p:nvSpPr>
        <p:spPr>
          <a:xfrm>
            <a:off x="457200" y="838200"/>
            <a:ext cx="8229600" cy="4648200"/>
          </a:xfrm>
          <a:noFill/>
        </p:spPr>
        <p:txBody>
          <a:bodyPr/>
          <a:lstStyle/>
          <a:p>
            <a:pPr marL="0" indent="0" eaLnBrk="1" hangingPunct="1">
              <a:buFontTx/>
              <a:buNone/>
            </a:pPr>
            <a:endParaRPr lang="en-US" sz="1600" b="1" dirty="0" smtClean="0">
              <a:solidFill>
                <a:srgbClr val="870401"/>
              </a:solidFill>
            </a:endParaRPr>
          </a:p>
          <a:p>
            <a:pPr marL="0" indent="0" eaLnBrk="1" hangingPunct="1">
              <a:buNone/>
            </a:pPr>
            <a:r>
              <a:rPr lang="en-US" sz="1600" b="1" dirty="0" smtClean="0">
                <a:solidFill>
                  <a:srgbClr val="870401"/>
                </a:solidFill>
              </a:rPr>
              <a:t>Definition: benign neoplasm originating from the dura</a:t>
            </a:r>
          </a:p>
          <a:p>
            <a:pPr marL="0" indent="0" eaLnBrk="1" hangingPunct="1"/>
            <a:endParaRPr lang="en-US" sz="1600" b="1" dirty="0" smtClean="0">
              <a:solidFill>
                <a:srgbClr val="870401"/>
              </a:solidFill>
            </a:endParaRPr>
          </a:p>
          <a:p>
            <a:pPr marL="0" indent="0" eaLnBrk="1" hangingPunct="1">
              <a:buNone/>
            </a:pPr>
            <a:r>
              <a:rPr lang="en-US" sz="1600" b="1" dirty="0" smtClean="0">
                <a:solidFill>
                  <a:srgbClr val="870401"/>
                </a:solidFill>
              </a:rPr>
              <a:t>Location: </a:t>
            </a:r>
          </a:p>
          <a:p>
            <a:pPr marL="0" indent="0" eaLnBrk="1" hangingPunct="1"/>
            <a:r>
              <a:rPr lang="en-US" sz="1600" b="1" dirty="0" smtClean="0">
                <a:solidFill>
                  <a:srgbClr val="870401"/>
                </a:solidFill>
              </a:rPr>
              <a:t>Meninges of the brain and spine (most common)</a:t>
            </a:r>
          </a:p>
          <a:p>
            <a:pPr marL="0" indent="0" eaLnBrk="1" hangingPunct="1"/>
            <a:r>
              <a:rPr lang="en-US" sz="1600" b="1" dirty="0" smtClean="0">
                <a:solidFill>
                  <a:srgbClr val="870401"/>
                </a:solidFill>
              </a:rPr>
              <a:t>Rarely may be intraosseous or within the extracranial/extraspinal soft tissues</a:t>
            </a:r>
          </a:p>
          <a:p>
            <a:pPr marL="0" indent="0" eaLnBrk="1" hangingPunct="1"/>
            <a:endParaRPr lang="en-US" sz="1600" b="1" dirty="0" smtClean="0">
              <a:solidFill>
                <a:srgbClr val="870401"/>
              </a:solidFill>
            </a:endParaRPr>
          </a:p>
          <a:p>
            <a:pPr marL="0" indent="0" eaLnBrk="1" hangingPunct="1">
              <a:buNone/>
            </a:pPr>
            <a:r>
              <a:rPr lang="en-US" sz="1600" b="1" dirty="0" smtClean="0">
                <a:solidFill>
                  <a:srgbClr val="870401"/>
                </a:solidFill>
              </a:rPr>
              <a:t>Treatment:</a:t>
            </a:r>
          </a:p>
          <a:p>
            <a:pPr marL="0" indent="0" eaLnBrk="1" hangingPunct="1"/>
            <a:r>
              <a:rPr lang="en-US" sz="1600" b="1" dirty="0" smtClean="0">
                <a:solidFill>
                  <a:srgbClr val="870401"/>
                </a:solidFill>
              </a:rPr>
              <a:t>Most often meningiomas are WHO grade I, requiring no treatment/resection unless they exert mass effect on surrounding structures.</a:t>
            </a:r>
          </a:p>
          <a:p>
            <a:pPr marL="0" indent="0" eaLnBrk="1" hangingPunct="1"/>
            <a:r>
              <a:rPr lang="en-US" sz="1600" b="1" dirty="0" smtClean="0">
                <a:solidFill>
                  <a:srgbClr val="870401"/>
                </a:solidFill>
              </a:rPr>
              <a:t>Rarely, atypical and anaplastic (WHO grade III) meningiomas may demonstrate aggressive behavior with multicentricity. These must be resected and most centers will treat with additional chemoradiation.</a:t>
            </a:r>
          </a:p>
          <a:p>
            <a:pPr marL="0" indent="0" eaLnBrk="1" hangingPunct="1">
              <a:buFontTx/>
              <a:buNone/>
            </a:pPr>
            <a:endParaRPr lang="en-US" sz="1600" b="1" dirty="0" smtClean="0">
              <a:solidFill>
                <a:srgbClr val="870401"/>
              </a:solidFill>
            </a:endParaRPr>
          </a:p>
          <a:p>
            <a:pPr marL="0" indent="0" eaLnBrk="1" hangingPunct="1">
              <a:buFontTx/>
              <a:buNone/>
            </a:pPr>
            <a:endParaRPr lang="en-US" sz="1600" b="1" dirty="0" smtClean="0">
              <a:solidFill>
                <a:srgbClr val="870401"/>
              </a:solidFill>
            </a:endParaRPr>
          </a:p>
          <a:p>
            <a:pPr marL="0" indent="0" eaLnBrk="1" hangingPunct="1"/>
            <a:endParaRPr lang="en-US" sz="1600" b="1" dirty="0" smtClean="0">
              <a:solidFill>
                <a:srgbClr val="870401"/>
              </a:solidFill>
            </a:endParaRPr>
          </a:p>
        </p:txBody>
      </p:sp>
      <p:grpSp>
        <p:nvGrpSpPr>
          <p:cNvPr id="2" name="Group 3"/>
          <p:cNvGrpSpPr>
            <a:grpSpLocks/>
          </p:cNvGrpSpPr>
          <p:nvPr/>
        </p:nvGrpSpPr>
        <p:grpSpPr bwMode="auto">
          <a:xfrm>
            <a:off x="0" y="0"/>
            <a:ext cx="9144000" cy="6858000"/>
            <a:chOff x="0" y="0"/>
            <a:chExt cx="5760" cy="4320"/>
          </a:xfrm>
        </p:grpSpPr>
        <p:sp>
          <p:nvSpPr>
            <p:cNvPr id="10246" name="Rectangle 4"/>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dirty="0"/>
            </a:p>
          </p:txBody>
        </p:sp>
        <p:sp>
          <p:nvSpPr>
            <p:cNvPr id="10247" name="Rectangle 5"/>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dirty="0"/>
            </a:p>
          </p:txBody>
        </p:sp>
      </p:grpSp>
      <p:sp>
        <p:nvSpPr>
          <p:cNvPr id="10244" name="Rectangle 7"/>
          <p:cNvSpPr>
            <a:spLocks noChangeArrowheads="1"/>
          </p:cNvSpPr>
          <p:nvPr/>
        </p:nvSpPr>
        <p:spPr bwMode="auto">
          <a:xfrm>
            <a:off x="0" y="152400"/>
            <a:ext cx="9144000" cy="476250"/>
          </a:xfrm>
          <a:prstGeom prst="rect">
            <a:avLst/>
          </a:prstGeom>
          <a:noFill/>
          <a:ln w="9525">
            <a:noFill/>
            <a:miter lim="800000"/>
            <a:headEnd/>
            <a:tailEnd/>
          </a:ln>
        </p:spPr>
        <p:txBody>
          <a:bodyPr/>
          <a:lstStyle/>
          <a:p>
            <a:pPr algn="ctr"/>
            <a:r>
              <a:rPr lang="en-US" sz="2000" b="1" dirty="0" smtClean="0"/>
              <a:t>Discussion Meningioma</a:t>
            </a:r>
            <a:endParaRPr lang="en-US" sz="2000" b="1" dirty="0"/>
          </a:p>
        </p:txBody>
      </p:sp>
      <p:pic>
        <p:nvPicPr>
          <p:cNvPr id="10245" name="Picture 8" descr="icf_logo4"/>
          <p:cNvPicPr>
            <a:picLocks noChangeAspect="1" noChangeArrowheads="1"/>
          </p:cNvPicPr>
          <p:nvPr/>
        </p:nvPicPr>
        <p:blipFill>
          <a:blip r:embed="rId2" cstate="print"/>
          <a:srcRect/>
          <a:stretch>
            <a:fillRect/>
          </a:stretch>
        </p:blipFill>
        <p:spPr bwMode="auto">
          <a:xfrm>
            <a:off x="5029200" y="5638800"/>
            <a:ext cx="4000500" cy="11049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body" idx="4294967295"/>
          </p:nvPr>
        </p:nvSpPr>
        <p:spPr>
          <a:xfrm>
            <a:off x="457200" y="838200"/>
            <a:ext cx="8229600" cy="4648200"/>
          </a:xfrm>
          <a:noFill/>
        </p:spPr>
        <p:txBody>
          <a:bodyPr/>
          <a:lstStyle/>
          <a:p>
            <a:pPr marL="0" indent="0" eaLnBrk="1" hangingPunct="1">
              <a:buFontTx/>
              <a:buNone/>
            </a:pPr>
            <a:endParaRPr lang="en-US" sz="1600" b="1" dirty="0" smtClean="0">
              <a:solidFill>
                <a:srgbClr val="870401"/>
              </a:solidFill>
            </a:endParaRPr>
          </a:p>
          <a:p>
            <a:pPr marL="0" indent="0" eaLnBrk="1" hangingPunct="1">
              <a:buFontTx/>
              <a:buNone/>
            </a:pPr>
            <a:r>
              <a:rPr lang="en-US" sz="1600" b="1" dirty="0" smtClean="0">
                <a:solidFill>
                  <a:srgbClr val="870401"/>
                </a:solidFill>
              </a:rPr>
              <a:t>Imaging</a:t>
            </a:r>
          </a:p>
          <a:p>
            <a:pPr marL="0" indent="0" eaLnBrk="1" hangingPunct="1">
              <a:buFontTx/>
              <a:buNone/>
            </a:pPr>
            <a:endParaRPr lang="en-US" sz="1600" b="1" dirty="0" smtClean="0">
              <a:solidFill>
                <a:srgbClr val="870401"/>
              </a:solidFill>
            </a:endParaRPr>
          </a:p>
          <a:p>
            <a:pPr fontAlgn="t"/>
            <a:r>
              <a:rPr lang="en-US" sz="1400" b="1" dirty="0" smtClean="0">
                <a:solidFill>
                  <a:srgbClr val="870401"/>
                </a:solidFill>
              </a:rPr>
              <a:t>NECT</a:t>
            </a:r>
          </a:p>
          <a:p>
            <a:pPr lvl="1" fontAlgn="t"/>
            <a:r>
              <a:rPr lang="en-US" sz="1400" b="1" dirty="0" smtClean="0">
                <a:solidFill>
                  <a:srgbClr val="870401"/>
                </a:solidFill>
              </a:rPr>
              <a:t>Most often of similar attenuation to spinal cord, may be occult on NECT</a:t>
            </a:r>
          </a:p>
          <a:p>
            <a:pPr lvl="1" fontAlgn="t"/>
            <a:r>
              <a:rPr lang="en-US" sz="1400" b="1" dirty="0" smtClean="0">
                <a:solidFill>
                  <a:srgbClr val="870401"/>
                </a:solidFill>
              </a:rPr>
              <a:t>Calcification in 1-5%</a:t>
            </a:r>
          </a:p>
          <a:p>
            <a:pPr lvl="1" fontAlgn="t"/>
            <a:r>
              <a:rPr lang="en-US" sz="1400" b="1" dirty="0" smtClean="0">
                <a:solidFill>
                  <a:srgbClr val="870401"/>
                </a:solidFill>
              </a:rPr>
              <a:t>May see hyperostosis</a:t>
            </a:r>
          </a:p>
          <a:p>
            <a:pPr lvl="1" fontAlgn="t"/>
            <a:r>
              <a:rPr lang="en-US" sz="1400" b="1" dirty="0" smtClean="0">
                <a:solidFill>
                  <a:srgbClr val="870401"/>
                </a:solidFill>
              </a:rPr>
              <a:t>No bony remodeling (e.g., foraminal enlargement)</a:t>
            </a:r>
          </a:p>
          <a:p>
            <a:pPr fontAlgn="t"/>
            <a:r>
              <a:rPr lang="en-US" sz="1400" b="1" dirty="0" smtClean="0">
                <a:solidFill>
                  <a:srgbClr val="870401"/>
                </a:solidFill>
              </a:rPr>
              <a:t>CECT: Strong, usually homogeneous enhancement</a:t>
            </a:r>
          </a:p>
          <a:p>
            <a:pPr fontAlgn="t"/>
            <a:r>
              <a:rPr lang="en-US" sz="1400" b="1" dirty="0" smtClean="0">
                <a:solidFill>
                  <a:srgbClr val="870401"/>
                </a:solidFill>
              </a:rPr>
              <a:t>MR Findings</a:t>
            </a:r>
          </a:p>
          <a:p>
            <a:pPr fontAlgn="t"/>
            <a:r>
              <a:rPr lang="en-US" sz="1400" b="1" dirty="0" smtClean="0">
                <a:solidFill>
                  <a:srgbClr val="870401"/>
                </a:solidFill>
              </a:rPr>
              <a:t>T1WI: Isointense to spinal cord</a:t>
            </a:r>
          </a:p>
          <a:p>
            <a:pPr fontAlgn="t"/>
            <a:r>
              <a:rPr lang="en-US" sz="1400" b="1" dirty="0" smtClean="0">
                <a:solidFill>
                  <a:srgbClr val="870401"/>
                </a:solidFill>
              </a:rPr>
              <a:t>T2WI</a:t>
            </a:r>
          </a:p>
          <a:p>
            <a:pPr lvl="1" fontAlgn="t"/>
            <a:r>
              <a:rPr lang="en-US" sz="1400" b="1" dirty="0" smtClean="0">
                <a:solidFill>
                  <a:srgbClr val="870401"/>
                </a:solidFill>
              </a:rPr>
              <a:t>Majority isointense to cord</a:t>
            </a:r>
          </a:p>
          <a:p>
            <a:pPr lvl="2" fontAlgn="t"/>
            <a:r>
              <a:rPr lang="en-US" sz="1400" b="1" dirty="0" smtClean="0">
                <a:solidFill>
                  <a:srgbClr val="870401"/>
                </a:solidFill>
              </a:rPr>
              <a:t>Hypointense if calcified</a:t>
            </a:r>
          </a:p>
          <a:p>
            <a:pPr lvl="2" fontAlgn="t"/>
            <a:r>
              <a:rPr lang="en-US" sz="1400" b="1" dirty="0" smtClean="0">
                <a:solidFill>
                  <a:srgbClr val="870401"/>
                </a:solidFill>
              </a:rPr>
              <a:t>Cystic degeneration in 2-4%, hyperintense on T2WI</a:t>
            </a:r>
          </a:p>
          <a:p>
            <a:pPr lvl="1" fontAlgn="t"/>
            <a:r>
              <a:rPr lang="en-US" sz="1400" b="1" dirty="0" smtClean="0">
                <a:solidFill>
                  <a:srgbClr val="870401"/>
                </a:solidFill>
              </a:rPr>
              <a:t>Very vascular meningioma may have prominent "flow voids"</a:t>
            </a:r>
          </a:p>
          <a:p>
            <a:pPr fontAlgn="t"/>
            <a:r>
              <a:rPr lang="en-US" sz="1400" b="1" dirty="0" smtClean="0">
                <a:solidFill>
                  <a:srgbClr val="870401"/>
                </a:solidFill>
              </a:rPr>
              <a:t>T1WI C+</a:t>
            </a:r>
          </a:p>
          <a:p>
            <a:pPr lvl="1" fontAlgn="t"/>
            <a:r>
              <a:rPr lang="en-US" sz="1400" b="1" dirty="0" smtClean="0">
                <a:solidFill>
                  <a:srgbClr val="870401"/>
                </a:solidFill>
              </a:rPr>
              <a:t>Prominent, diffuse enhancement</a:t>
            </a:r>
          </a:p>
          <a:p>
            <a:pPr lvl="1" fontAlgn="t"/>
            <a:r>
              <a:rPr lang="en-US" sz="1400" b="1" dirty="0" smtClean="0">
                <a:solidFill>
                  <a:srgbClr val="870401"/>
                </a:solidFill>
              </a:rPr>
              <a:t>Dural tails</a:t>
            </a:r>
          </a:p>
          <a:p>
            <a:pPr marL="0" indent="0" eaLnBrk="1" hangingPunct="1">
              <a:buFontTx/>
              <a:buNone/>
            </a:pPr>
            <a:endParaRPr lang="en-US" sz="1600" b="1" dirty="0" smtClean="0">
              <a:solidFill>
                <a:srgbClr val="870401"/>
              </a:solidFill>
            </a:endParaRPr>
          </a:p>
          <a:p>
            <a:pPr marL="0" indent="0" eaLnBrk="1" hangingPunct="1"/>
            <a:endParaRPr lang="en-US" sz="1600" b="1" dirty="0" smtClean="0">
              <a:solidFill>
                <a:srgbClr val="870401"/>
              </a:solidFill>
            </a:endParaRPr>
          </a:p>
        </p:txBody>
      </p:sp>
      <p:grpSp>
        <p:nvGrpSpPr>
          <p:cNvPr id="2" name="Group 3"/>
          <p:cNvGrpSpPr>
            <a:grpSpLocks/>
          </p:cNvGrpSpPr>
          <p:nvPr/>
        </p:nvGrpSpPr>
        <p:grpSpPr bwMode="auto">
          <a:xfrm>
            <a:off x="0" y="0"/>
            <a:ext cx="9144000" cy="6858000"/>
            <a:chOff x="0" y="0"/>
            <a:chExt cx="5760" cy="4320"/>
          </a:xfrm>
        </p:grpSpPr>
        <p:sp>
          <p:nvSpPr>
            <p:cNvPr id="10246" name="Rectangle 4"/>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dirty="0"/>
            </a:p>
          </p:txBody>
        </p:sp>
        <p:sp>
          <p:nvSpPr>
            <p:cNvPr id="10247" name="Rectangle 5"/>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dirty="0"/>
            </a:p>
          </p:txBody>
        </p:sp>
      </p:grpSp>
      <p:sp>
        <p:nvSpPr>
          <p:cNvPr id="10244" name="Rectangle 7"/>
          <p:cNvSpPr>
            <a:spLocks noChangeArrowheads="1"/>
          </p:cNvSpPr>
          <p:nvPr/>
        </p:nvSpPr>
        <p:spPr bwMode="auto">
          <a:xfrm>
            <a:off x="0" y="152400"/>
            <a:ext cx="9144000" cy="476250"/>
          </a:xfrm>
          <a:prstGeom prst="rect">
            <a:avLst/>
          </a:prstGeom>
          <a:noFill/>
          <a:ln w="9525">
            <a:noFill/>
            <a:miter lim="800000"/>
            <a:headEnd/>
            <a:tailEnd/>
          </a:ln>
        </p:spPr>
        <p:txBody>
          <a:bodyPr/>
          <a:lstStyle/>
          <a:p>
            <a:pPr algn="ctr"/>
            <a:r>
              <a:rPr lang="en-US" sz="2000" b="1" dirty="0" smtClean="0"/>
              <a:t>Discussion Meningioma</a:t>
            </a:r>
            <a:endParaRPr lang="en-US" sz="2000" b="1" dirty="0"/>
          </a:p>
        </p:txBody>
      </p:sp>
      <p:pic>
        <p:nvPicPr>
          <p:cNvPr id="10245" name="Picture 8" descr="icf_logo4"/>
          <p:cNvPicPr>
            <a:picLocks noChangeAspect="1" noChangeArrowheads="1"/>
          </p:cNvPicPr>
          <p:nvPr/>
        </p:nvPicPr>
        <p:blipFill>
          <a:blip r:embed="rId2" cstate="print"/>
          <a:srcRect/>
          <a:stretch>
            <a:fillRect/>
          </a:stretch>
        </p:blipFill>
        <p:spPr bwMode="auto">
          <a:xfrm>
            <a:off x="5029200" y="5638800"/>
            <a:ext cx="4000500" cy="11049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body" idx="4294967295"/>
          </p:nvPr>
        </p:nvSpPr>
        <p:spPr>
          <a:xfrm>
            <a:off x="457200" y="838200"/>
            <a:ext cx="8229600" cy="4648200"/>
          </a:xfrm>
          <a:noFill/>
        </p:spPr>
        <p:txBody>
          <a:bodyPr/>
          <a:lstStyle/>
          <a:p>
            <a:pPr marL="0" indent="0" eaLnBrk="1" hangingPunct="1">
              <a:buFontTx/>
              <a:buNone/>
            </a:pPr>
            <a:r>
              <a:rPr lang="en-US" sz="1400" b="1" dirty="0" smtClean="0">
                <a:solidFill>
                  <a:srgbClr val="870401"/>
                </a:solidFill>
                <a:latin typeface="+mj-lt"/>
              </a:rPr>
              <a:t>Extraspinal meningioma</a:t>
            </a:r>
          </a:p>
          <a:p>
            <a:pPr marL="0" indent="0" eaLnBrk="1" hangingPunct="1"/>
            <a:endParaRPr lang="en-US" sz="1400" b="1" dirty="0" smtClean="0">
              <a:solidFill>
                <a:srgbClr val="870401"/>
              </a:solidFill>
              <a:latin typeface="+mj-lt"/>
            </a:endParaRPr>
          </a:p>
          <a:p>
            <a:pPr marL="0" indent="0" eaLnBrk="1" hangingPunct="1"/>
            <a:r>
              <a:rPr lang="en-US" sz="1400" b="1" dirty="0" smtClean="0">
                <a:solidFill>
                  <a:srgbClr val="870401"/>
                </a:solidFill>
                <a:latin typeface="+mj-lt"/>
              </a:rPr>
              <a:t>Extraspinal meningioma is a rare entity that may be confused with other paraspinal soft tissue masses, such as sarcoma, neurofibroma or metastases in the appropriate clinical setting. </a:t>
            </a:r>
          </a:p>
          <a:p>
            <a:pPr marL="0" indent="0" eaLnBrk="1" hangingPunct="1"/>
            <a:endParaRPr lang="en-US" sz="1400" b="1" dirty="0" smtClean="0">
              <a:solidFill>
                <a:srgbClr val="870401"/>
              </a:solidFill>
              <a:latin typeface="+mj-lt"/>
            </a:endParaRPr>
          </a:p>
          <a:p>
            <a:pPr marL="0" indent="0" eaLnBrk="1" hangingPunct="1"/>
            <a:r>
              <a:rPr lang="en-US" sz="1400" b="1" dirty="0" smtClean="0">
                <a:solidFill>
                  <a:srgbClr val="870401"/>
                </a:solidFill>
                <a:latin typeface="+mj-lt"/>
              </a:rPr>
              <a:t>It has been postulated that these lesions may arise from meningocytes or dural fibroblasts that accompany exiting nerve roots or from developmental cell rests. </a:t>
            </a:r>
          </a:p>
          <a:p>
            <a:pPr marL="0" indent="0" eaLnBrk="1" hangingPunct="1"/>
            <a:endParaRPr lang="en-US" sz="1400" b="1" dirty="0" smtClean="0">
              <a:solidFill>
                <a:srgbClr val="870401"/>
              </a:solidFill>
              <a:latin typeface="+mj-lt"/>
            </a:endParaRPr>
          </a:p>
          <a:p>
            <a:pPr marL="0" indent="0" eaLnBrk="1" hangingPunct="1"/>
            <a:r>
              <a:rPr lang="en-US" sz="1400" b="1" dirty="0" smtClean="0">
                <a:solidFill>
                  <a:srgbClr val="870401"/>
                </a:solidFill>
                <a:latin typeface="+mj-lt"/>
              </a:rPr>
              <a:t>Although our patient's lesion demonstrated no obvious extension into the adjacent neural foramina by imaging, Ibrahim et al reported attachment to the nerve root sleeve on microscopic examination following resection of extrapinal extradural meningioma . One reported case by Christopherson, et al demonstrated purely extraspinal meningioma without attachment to the dura or nerve root sleeve on microscopy . </a:t>
            </a:r>
          </a:p>
          <a:p>
            <a:pPr marL="0" indent="0" eaLnBrk="1" hangingPunct="1"/>
            <a:endParaRPr lang="en-US" sz="1400" b="1" dirty="0" smtClean="0">
              <a:solidFill>
                <a:srgbClr val="870401"/>
              </a:solidFill>
              <a:latin typeface="+mj-lt"/>
            </a:endParaRPr>
          </a:p>
          <a:p>
            <a:pPr marL="0" indent="0" eaLnBrk="1" hangingPunct="1"/>
            <a:r>
              <a:rPr lang="en-US" sz="1400" b="1" dirty="0" smtClean="0">
                <a:solidFill>
                  <a:srgbClr val="870401"/>
                </a:solidFill>
                <a:latin typeface="+mj-lt"/>
              </a:rPr>
              <a:t>Additional paraspinal sites mimicking neck mass include parapharyngeal location reported by Taori et al and Possanzini et al . </a:t>
            </a:r>
          </a:p>
          <a:p>
            <a:pPr marL="0" indent="0" eaLnBrk="1" hangingPunct="1"/>
            <a:endParaRPr lang="en-US" sz="1400" b="1" dirty="0" smtClean="0">
              <a:solidFill>
                <a:srgbClr val="870401"/>
              </a:solidFill>
              <a:latin typeface="+mj-lt"/>
            </a:endParaRPr>
          </a:p>
          <a:p>
            <a:pPr marL="0" indent="0" eaLnBrk="1" hangingPunct="1"/>
            <a:r>
              <a:rPr lang="en-US" sz="1400" b="1" dirty="0" smtClean="0">
                <a:solidFill>
                  <a:srgbClr val="870401"/>
                </a:solidFill>
                <a:latin typeface="+mj-lt"/>
              </a:rPr>
              <a:t>Correct diagnosis and tissue sampling is essential for treatment planning.</a:t>
            </a:r>
          </a:p>
        </p:txBody>
      </p:sp>
      <p:grpSp>
        <p:nvGrpSpPr>
          <p:cNvPr id="2" name="Group 3"/>
          <p:cNvGrpSpPr>
            <a:grpSpLocks/>
          </p:cNvGrpSpPr>
          <p:nvPr/>
        </p:nvGrpSpPr>
        <p:grpSpPr bwMode="auto">
          <a:xfrm>
            <a:off x="0" y="0"/>
            <a:ext cx="9144000" cy="6858000"/>
            <a:chOff x="0" y="0"/>
            <a:chExt cx="5760" cy="4320"/>
          </a:xfrm>
        </p:grpSpPr>
        <p:sp>
          <p:nvSpPr>
            <p:cNvPr id="10246" name="Rectangle 4"/>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dirty="0"/>
            </a:p>
          </p:txBody>
        </p:sp>
        <p:sp>
          <p:nvSpPr>
            <p:cNvPr id="10247" name="Rectangle 5"/>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dirty="0"/>
            </a:p>
          </p:txBody>
        </p:sp>
      </p:grpSp>
      <p:sp>
        <p:nvSpPr>
          <p:cNvPr id="10244" name="Rectangle 7"/>
          <p:cNvSpPr>
            <a:spLocks noChangeArrowheads="1"/>
          </p:cNvSpPr>
          <p:nvPr/>
        </p:nvSpPr>
        <p:spPr bwMode="auto">
          <a:xfrm>
            <a:off x="2819400" y="152400"/>
            <a:ext cx="2895600" cy="476250"/>
          </a:xfrm>
          <a:prstGeom prst="rect">
            <a:avLst/>
          </a:prstGeom>
          <a:noFill/>
          <a:ln w="9525">
            <a:noFill/>
            <a:miter lim="800000"/>
            <a:headEnd/>
            <a:tailEnd/>
          </a:ln>
        </p:spPr>
        <p:txBody>
          <a:bodyPr/>
          <a:lstStyle/>
          <a:p>
            <a:pPr algn="ctr"/>
            <a:r>
              <a:rPr lang="en-US" sz="2000" b="1" dirty="0" smtClean="0"/>
              <a:t>Diagnosis</a:t>
            </a:r>
            <a:endParaRPr lang="en-US" sz="2000" b="1" dirty="0"/>
          </a:p>
        </p:txBody>
      </p:sp>
      <p:pic>
        <p:nvPicPr>
          <p:cNvPr id="10245" name="Picture 8" descr="icf_logo4"/>
          <p:cNvPicPr>
            <a:picLocks noChangeAspect="1" noChangeArrowheads="1"/>
          </p:cNvPicPr>
          <p:nvPr/>
        </p:nvPicPr>
        <p:blipFill>
          <a:blip r:embed="rId2" cstate="print"/>
          <a:srcRect/>
          <a:stretch>
            <a:fillRect/>
          </a:stretch>
        </p:blipFill>
        <p:spPr bwMode="auto">
          <a:xfrm>
            <a:off x="5029200" y="5638800"/>
            <a:ext cx="4000500" cy="11049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381000" y="838200"/>
            <a:ext cx="8686800" cy="8710077"/>
          </a:xfrm>
          <a:noFill/>
        </p:spPr>
        <p:txBody>
          <a:bodyPr wrap="square">
            <a:spAutoFit/>
          </a:bodyPr>
          <a:lstStyle/>
          <a:p>
            <a:pPr algn="l" eaLnBrk="1" hangingPunct="1"/>
            <a:r>
              <a:rPr lang="en-US" sz="1600" b="1" dirty="0" smtClean="0">
                <a:solidFill>
                  <a:srgbClr val="870401"/>
                </a:solidFill>
              </a:rPr>
              <a:t>Why not neurofibroma?</a:t>
            </a:r>
            <a:br>
              <a:rPr lang="en-US" sz="1600" b="1" dirty="0" smtClean="0">
                <a:solidFill>
                  <a:srgbClr val="870401"/>
                </a:solidFill>
              </a:rPr>
            </a:br>
            <a:r>
              <a:rPr lang="en-US" sz="1600" b="1" dirty="0" smtClean="0">
                <a:solidFill>
                  <a:srgbClr val="870401"/>
                </a:solidFill>
              </a:rPr>
              <a:t>There was no obvious involvement of the neural foramina, which is key to diagnosis of neurofibroma. </a:t>
            </a:r>
            <a:br>
              <a:rPr lang="en-US" sz="1600" b="1" dirty="0" smtClean="0">
                <a:solidFill>
                  <a:srgbClr val="870401"/>
                </a:solidFill>
              </a:rPr>
            </a:br>
            <a:r>
              <a:rPr lang="en-US" sz="1600" b="1" dirty="0" smtClean="0">
                <a:solidFill>
                  <a:srgbClr val="870401"/>
                </a:solidFill>
              </a:rPr>
              <a:t>No target enhancement was present. Although not necessary for the diagnosis of neurofibroma, this finding is helpful when present.</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Why not synovial sarcoma?</a:t>
            </a:r>
            <a:br>
              <a:rPr lang="en-US" sz="1600" b="1" dirty="0" smtClean="0">
                <a:solidFill>
                  <a:srgbClr val="870401"/>
                </a:solidFill>
              </a:rPr>
            </a:br>
            <a:r>
              <a:rPr lang="en-US" sz="1600" b="1" dirty="0" smtClean="0">
                <a:solidFill>
                  <a:srgbClr val="870401"/>
                </a:solidFill>
              </a:rPr>
              <a:t>No aggressive behavior such as bony destruction or invasion of surrounding structures was present.</a:t>
            </a:r>
            <a:br>
              <a:rPr lang="en-US" sz="1600" b="1" dirty="0" smtClean="0">
                <a:solidFill>
                  <a:srgbClr val="870401"/>
                </a:solidFill>
              </a:rPr>
            </a:br>
            <a:r>
              <a:rPr lang="en-US" sz="1600" b="1" dirty="0" smtClean="0">
                <a:solidFill>
                  <a:srgbClr val="870401"/>
                </a:solidFill>
              </a:rPr>
              <a:t>Additionally, synovial sarcomas tend to occur in a younger age group.</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Why no metastases?</a:t>
            </a:r>
            <a:br>
              <a:rPr lang="en-US" sz="1600" b="1" dirty="0" smtClean="0">
                <a:solidFill>
                  <a:srgbClr val="870401"/>
                </a:solidFill>
              </a:rPr>
            </a:br>
            <a:r>
              <a:rPr lang="en-US" sz="1600" b="1" dirty="0" smtClean="0">
                <a:solidFill>
                  <a:srgbClr val="870401"/>
                </a:solidFill>
              </a:rPr>
              <a:t>No aggressive behavior such as bone destruction or invasion of adjacent structures was present.</a:t>
            </a:r>
            <a:br>
              <a:rPr lang="en-US" sz="1600" b="1" dirty="0" smtClean="0">
                <a:solidFill>
                  <a:srgbClr val="870401"/>
                </a:solidFill>
              </a:rPr>
            </a:br>
            <a:r>
              <a:rPr lang="en-US" sz="1600" b="1" dirty="0" smtClean="0">
                <a:solidFill>
                  <a:srgbClr val="870401"/>
                </a:solidFill>
              </a:rPr>
              <a:t>Although no primary malignancy was known, it is not unusual for patients with a clinically occult primary lesion to present with metastatic disease due to pain. In the absence of pathology confirming the etiology, search for primary malignancy, most commonly metastatic squamous cell carcinoma or adenocarcinoma should be undertaken.</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endParaRPr lang="en-US" sz="1600" b="1" dirty="0" smtClean="0">
              <a:solidFill>
                <a:srgbClr val="870401"/>
              </a:solidFill>
            </a:endParaRPr>
          </a:p>
        </p:txBody>
      </p:sp>
      <p:grpSp>
        <p:nvGrpSpPr>
          <p:cNvPr id="11267" name="Group 3"/>
          <p:cNvGrpSpPr>
            <a:grpSpLocks/>
          </p:cNvGrpSpPr>
          <p:nvPr/>
        </p:nvGrpSpPr>
        <p:grpSpPr bwMode="auto">
          <a:xfrm>
            <a:off x="0" y="0"/>
            <a:ext cx="9144000" cy="6858000"/>
            <a:chOff x="0" y="0"/>
            <a:chExt cx="5760" cy="4320"/>
          </a:xfrm>
        </p:grpSpPr>
        <p:sp>
          <p:nvSpPr>
            <p:cNvPr id="11270" name="Rectangle 4"/>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dirty="0"/>
            </a:p>
          </p:txBody>
        </p:sp>
        <p:sp>
          <p:nvSpPr>
            <p:cNvPr id="11271" name="Rectangle 5"/>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dirty="0"/>
            </a:p>
          </p:txBody>
        </p:sp>
      </p:grpSp>
      <p:sp>
        <p:nvSpPr>
          <p:cNvPr id="11268" name="Rectangle 7"/>
          <p:cNvSpPr>
            <a:spLocks noChangeArrowheads="1"/>
          </p:cNvSpPr>
          <p:nvPr/>
        </p:nvSpPr>
        <p:spPr bwMode="auto">
          <a:xfrm>
            <a:off x="3124200" y="381000"/>
            <a:ext cx="2895600" cy="476250"/>
          </a:xfrm>
          <a:prstGeom prst="rect">
            <a:avLst/>
          </a:prstGeom>
          <a:noFill/>
          <a:ln w="9525">
            <a:noFill/>
            <a:miter lim="800000"/>
            <a:headEnd/>
            <a:tailEnd/>
          </a:ln>
        </p:spPr>
        <p:txBody>
          <a:bodyPr/>
          <a:lstStyle/>
          <a:p>
            <a:pPr algn="ctr"/>
            <a:r>
              <a:rPr lang="en-US" sz="2000" b="1" dirty="0"/>
              <a:t>Diagnosis</a:t>
            </a:r>
          </a:p>
        </p:txBody>
      </p:sp>
      <p:pic>
        <p:nvPicPr>
          <p:cNvPr id="11269" name="Picture 8" descr="icf_logo4"/>
          <p:cNvPicPr>
            <a:picLocks noChangeAspect="1" noChangeArrowheads="1"/>
          </p:cNvPicPr>
          <p:nvPr/>
        </p:nvPicPr>
        <p:blipFill>
          <a:blip r:embed="rId2" cstate="print"/>
          <a:srcRect/>
          <a:stretch>
            <a:fillRect/>
          </a:stretch>
        </p:blipFill>
        <p:spPr bwMode="auto">
          <a:xfrm>
            <a:off x="5029200" y="5638800"/>
            <a:ext cx="4000500" cy="11049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228600" y="762000"/>
            <a:ext cx="8686800" cy="7386638"/>
          </a:xfrm>
          <a:noFill/>
        </p:spPr>
        <p:txBody>
          <a:bodyPr>
            <a:spAutoFit/>
          </a:bodyPr>
          <a:lstStyle/>
          <a:p>
            <a:pPr algn="l"/>
            <a:r>
              <a:rPr lang="en-US" sz="1400" b="1" dirty="0">
                <a:solidFill>
                  <a:srgbClr val="870401"/>
                </a:solidFill>
              </a:rPr>
              <a:t>Christopherson LA, </a:t>
            </a:r>
            <a:r>
              <a:rPr lang="en-US" sz="1400" b="1" dirty="0" err="1">
                <a:solidFill>
                  <a:srgbClr val="870401"/>
                </a:solidFill>
              </a:rPr>
              <a:t>Finelli</a:t>
            </a:r>
            <a:r>
              <a:rPr lang="en-US" sz="1400" b="1" dirty="0">
                <a:solidFill>
                  <a:srgbClr val="870401"/>
                </a:solidFill>
              </a:rPr>
              <a:t> DA, Wyatt-</a:t>
            </a:r>
            <a:r>
              <a:rPr lang="en-US" sz="1400" b="1" dirty="0" err="1">
                <a:solidFill>
                  <a:srgbClr val="870401"/>
                </a:solidFill>
              </a:rPr>
              <a:t>Ashmead</a:t>
            </a:r>
            <a:r>
              <a:rPr lang="en-US" sz="1400" b="1" dirty="0">
                <a:solidFill>
                  <a:srgbClr val="870401"/>
                </a:solidFill>
              </a:rPr>
              <a:t> J </a:t>
            </a:r>
            <a:r>
              <a:rPr lang="en-US" sz="1400" b="1" dirty="0" smtClean="0">
                <a:solidFill>
                  <a:srgbClr val="870401"/>
                </a:solidFill>
              </a:rPr>
              <a:t> et </a:t>
            </a:r>
            <a:r>
              <a:rPr lang="en-US" sz="1400" b="1" dirty="0">
                <a:solidFill>
                  <a:srgbClr val="870401"/>
                </a:solidFill>
              </a:rPr>
              <a:t>al. Ectopic extraspinal meningioma: CT and MR appearance. AJNR Am J </a:t>
            </a:r>
            <a:r>
              <a:rPr lang="en-US" sz="1400" b="1" dirty="0" err="1">
                <a:solidFill>
                  <a:srgbClr val="870401"/>
                </a:solidFill>
              </a:rPr>
              <a:t>Neuroradiol</a:t>
            </a:r>
            <a:r>
              <a:rPr lang="en-US" sz="1400" b="1" dirty="0">
                <a:solidFill>
                  <a:srgbClr val="870401"/>
                </a:solidFill>
              </a:rPr>
              <a:t> 1997; Aug;18(7):1335-7</a:t>
            </a:r>
            <a:r>
              <a:rPr lang="en-US" sz="1400" b="1" dirty="0" smtClean="0">
                <a:solidFill>
                  <a:srgbClr val="870401"/>
                </a:solidFill>
              </a:rPr>
              <a:t>.</a:t>
            </a:r>
            <a:r>
              <a:rPr lang="en-US" sz="1400" b="1" dirty="0">
                <a:solidFill>
                  <a:srgbClr val="870401"/>
                </a:solidFill>
              </a:rPr>
              <a:t> </a:t>
            </a:r>
            <a:r>
              <a:rPr lang="en-US" sz="1400" b="1" dirty="0" smtClean="0">
                <a:solidFill>
                  <a:srgbClr val="870401"/>
                </a:solidFill>
              </a:rPr>
              <a:t>Ibrahim </a:t>
            </a:r>
            <a:r>
              <a:rPr lang="en-US" sz="1400" b="1" dirty="0">
                <a:solidFill>
                  <a:srgbClr val="870401"/>
                </a:solidFill>
              </a:rPr>
              <a:t>AW, </a:t>
            </a:r>
            <a:r>
              <a:rPr lang="en-US" sz="1400" b="1" dirty="0" err="1">
                <a:solidFill>
                  <a:srgbClr val="870401"/>
                </a:solidFill>
              </a:rPr>
              <a:t>Satti</a:t>
            </a:r>
            <a:r>
              <a:rPr lang="en-US" sz="1400" b="1" dirty="0">
                <a:solidFill>
                  <a:srgbClr val="870401"/>
                </a:solidFill>
              </a:rPr>
              <a:t> MB, Ibrahim EM. Extraspinal meningioma: case report. J </a:t>
            </a:r>
            <a:r>
              <a:rPr lang="en-US" sz="1400" b="1" dirty="0" err="1">
                <a:solidFill>
                  <a:srgbClr val="870401"/>
                </a:solidFill>
              </a:rPr>
              <a:t>Neurosurg</a:t>
            </a:r>
            <a:r>
              <a:rPr lang="en-US" sz="1400" b="1" dirty="0">
                <a:solidFill>
                  <a:srgbClr val="870401"/>
                </a:solidFill>
              </a:rPr>
              <a:t> 1986;64:328–330.</a:t>
            </a:r>
            <a:br>
              <a:rPr lang="en-US" sz="1400" b="1" dirty="0">
                <a:solidFill>
                  <a:srgbClr val="870401"/>
                </a:solidFill>
              </a:rPr>
            </a:br>
            <a:r>
              <a:rPr lang="en-US" sz="1400" b="1" dirty="0">
                <a:solidFill>
                  <a:srgbClr val="870401"/>
                </a:solidFill>
              </a:rPr>
              <a:t> </a:t>
            </a:r>
            <a:br>
              <a:rPr lang="en-US" sz="1400" b="1" dirty="0">
                <a:solidFill>
                  <a:srgbClr val="870401"/>
                </a:solidFill>
              </a:rPr>
            </a:br>
            <a:r>
              <a:rPr lang="en-US" sz="1400" b="1" dirty="0" err="1">
                <a:solidFill>
                  <a:srgbClr val="870401"/>
                </a:solidFill>
              </a:rPr>
              <a:t>Murphey</a:t>
            </a:r>
            <a:r>
              <a:rPr lang="en-US" sz="1400" b="1" dirty="0">
                <a:solidFill>
                  <a:srgbClr val="870401"/>
                </a:solidFill>
              </a:rPr>
              <a:t> MD et al: From the archives of the AFIP. Imaging of musculoskeletal neurogenic tumors: radiologic-pathologic correlation. </a:t>
            </a:r>
            <a:r>
              <a:rPr lang="en-US" sz="1400" b="1" dirty="0" err="1">
                <a:solidFill>
                  <a:srgbClr val="870401"/>
                </a:solidFill>
              </a:rPr>
              <a:t>Radiographics</a:t>
            </a:r>
            <a:r>
              <a:rPr lang="en-US" sz="1400" b="1" dirty="0">
                <a:solidFill>
                  <a:srgbClr val="870401"/>
                </a:solidFill>
              </a:rPr>
              <a:t>. 19(5):1253-80, 1999</a:t>
            </a:r>
            <a:br>
              <a:rPr lang="en-US" sz="1400" b="1" dirty="0">
                <a:solidFill>
                  <a:srgbClr val="870401"/>
                </a:solidFill>
              </a:rPr>
            </a:br>
            <a:r>
              <a:rPr lang="en-US" sz="1400" b="1" dirty="0">
                <a:solidFill>
                  <a:srgbClr val="870401"/>
                </a:solidFill>
              </a:rPr>
              <a:t> </a:t>
            </a:r>
            <a:br>
              <a:rPr lang="en-US" sz="1400" b="1" dirty="0">
                <a:solidFill>
                  <a:srgbClr val="870401"/>
                </a:solidFill>
              </a:rPr>
            </a:br>
            <a:r>
              <a:rPr lang="en-US" sz="1400" b="1" dirty="0" err="1">
                <a:solidFill>
                  <a:srgbClr val="870401"/>
                </a:solidFill>
              </a:rPr>
              <a:t>Nishiguchi</a:t>
            </a:r>
            <a:r>
              <a:rPr lang="en-US" sz="1400" b="1" dirty="0">
                <a:solidFill>
                  <a:srgbClr val="870401"/>
                </a:solidFill>
              </a:rPr>
              <a:t> T et al: A case of synovial sarcoma in the </a:t>
            </a:r>
            <a:r>
              <a:rPr lang="en-US" sz="1400" b="1" dirty="0" err="1">
                <a:solidFill>
                  <a:srgbClr val="870401"/>
                </a:solidFill>
              </a:rPr>
              <a:t>perivertebral</a:t>
            </a:r>
            <a:r>
              <a:rPr lang="en-US" sz="1400" b="1" dirty="0">
                <a:solidFill>
                  <a:srgbClr val="870401"/>
                </a:solidFill>
              </a:rPr>
              <a:t> space of the neck: clinical presentation, radiological findings and </a:t>
            </a:r>
            <a:r>
              <a:rPr lang="en-US" sz="1400" b="1" dirty="0" err="1">
                <a:solidFill>
                  <a:srgbClr val="870401"/>
                </a:solidFill>
              </a:rPr>
              <a:t>histopathological</a:t>
            </a:r>
            <a:r>
              <a:rPr lang="en-US" sz="1400" b="1" dirty="0">
                <a:solidFill>
                  <a:srgbClr val="870401"/>
                </a:solidFill>
              </a:rPr>
              <a:t> description. Br J </a:t>
            </a:r>
            <a:r>
              <a:rPr lang="en-US" sz="1400" b="1" dirty="0" err="1">
                <a:solidFill>
                  <a:srgbClr val="870401"/>
                </a:solidFill>
              </a:rPr>
              <a:t>Radiol</a:t>
            </a:r>
            <a:r>
              <a:rPr lang="en-US" sz="1400" b="1" dirty="0">
                <a:solidFill>
                  <a:srgbClr val="870401"/>
                </a:solidFill>
              </a:rPr>
              <a:t>. 81(963):e72-4, 2008</a:t>
            </a:r>
            <a:br>
              <a:rPr lang="en-US" sz="1400" b="1" dirty="0">
                <a:solidFill>
                  <a:srgbClr val="870401"/>
                </a:solidFill>
              </a:rPr>
            </a:br>
            <a:r>
              <a:rPr lang="en-US" sz="1400" b="1" dirty="0" smtClean="0">
                <a:solidFill>
                  <a:srgbClr val="870401"/>
                </a:solidFill>
              </a:rPr>
              <a:t/>
            </a:r>
            <a:br>
              <a:rPr lang="en-US" sz="1400" b="1" dirty="0" smtClean="0">
                <a:solidFill>
                  <a:srgbClr val="870401"/>
                </a:solidFill>
              </a:rPr>
            </a:br>
            <a:r>
              <a:rPr lang="en-US" sz="1400" b="1" dirty="0" err="1">
                <a:solidFill>
                  <a:srgbClr val="870401"/>
                </a:solidFill>
              </a:rPr>
              <a:t>Possazini</a:t>
            </a:r>
            <a:r>
              <a:rPr lang="en-US" sz="1400" b="1" dirty="0">
                <a:solidFill>
                  <a:srgbClr val="870401"/>
                </a:solidFill>
              </a:rPr>
              <a:t> P, </a:t>
            </a:r>
            <a:r>
              <a:rPr lang="en-US" sz="1400" b="1" dirty="0" err="1">
                <a:solidFill>
                  <a:srgbClr val="870401"/>
                </a:solidFill>
              </a:rPr>
              <a:t>Pipolo</a:t>
            </a:r>
            <a:r>
              <a:rPr lang="en-US" sz="1400" b="1" dirty="0">
                <a:solidFill>
                  <a:srgbClr val="870401"/>
                </a:solidFill>
              </a:rPr>
              <a:t> C, </a:t>
            </a:r>
            <a:r>
              <a:rPr lang="en-US" sz="1400" b="1" dirty="0" err="1">
                <a:solidFill>
                  <a:srgbClr val="870401"/>
                </a:solidFill>
              </a:rPr>
              <a:t>Romagnoli</a:t>
            </a:r>
            <a:r>
              <a:rPr lang="en-US" sz="1400" b="1" dirty="0">
                <a:solidFill>
                  <a:srgbClr val="870401"/>
                </a:solidFill>
              </a:rPr>
              <a:t> S </a:t>
            </a:r>
            <a:r>
              <a:rPr lang="en-US" sz="1400" b="1" dirty="0" smtClean="0">
                <a:solidFill>
                  <a:srgbClr val="870401"/>
                </a:solidFill>
              </a:rPr>
              <a:t>, </a:t>
            </a:r>
            <a:r>
              <a:rPr lang="en-US" sz="1400" b="1" dirty="0">
                <a:solidFill>
                  <a:srgbClr val="870401"/>
                </a:solidFill>
              </a:rPr>
              <a:t>et al. Primary extra-cranial meningioma of head and neck: clinical, </a:t>
            </a:r>
            <a:r>
              <a:rPr lang="en-US" sz="1400" b="1" dirty="0" err="1">
                <a:solidFill>
                  <a:srgbClr val="870401"/>
                </a:solidFill>
              </a:rPr>
              <a:t>histopathological</a:t>
            </a:r>
            <a:r>
              <a:rPr lang="en-US" sz="1400" b="1" dirty="0">
                <a:solidFill>
                  <a:srgbClr val="870401"/>
                </a:solidFill>
              </a:rPr>
              <a:t> and </a:t>
            </a:r>
            <a:r>
              <a:rPr lang="en-US" sz="1400" b="1" dirty="0" err="1">
                <a:solidFill>
                  <a:srgbClr val="870401"/>
                </a:solidFill>
              </a:rPr>
              <a:t>immunohistochemical</a:t>
            </a:r>
            <a:r>
              <a:rPr lang="en-US" sz="1400" b="1" dirty="0">
                <a:solidFill>
                  <a:srgbClr val="870401"/>
                </a:solidFill>
              </a:rPr>
              <a:t> study of three cases. </a:t>
            </a:r>
            <a:r>
              <a:rPr lang="en-US" sz="1400" b="1" dirty="0" err="1">
                <a:solidFill>
                  <a:srgbClr val="870401"/>
                </a:solidFill>
              </a:rPr>
              <a:t>Acta</a:t>
            </a:r>
            <a:r>
              <a:rPr lang="en-US" sz="1400" b="1" dirty="0">
                <a:solidFill>
                  <a:srgbClr val="870401"/>
                </a:solidFill>
              </a:rPr>
              <a:t> </a:t>
            </a:r>
            <a:r>
              <a:rPr lang="en-US" sz="1400" b="1" dirty="0" err="1">
                <a:solidFill>
                  <a:srgbClr val="870401"/>
                </a:solidFill>
              </a:rPr>
              <a:t>Otorhinolaryngol</a:t>
            </a:r>
            <a:r>
              <a:rPr lang="en-US" sz="1400" b="1" dirty="0">
                <a:solidFill>
                  <a:srgbClr val="870401"/>
                </a:solidFill>
              </a:rPr>
              <a:t> </a:t>
            </a:r>
            <a:r>
              <a:rPr lang="en-US" sz="1400" b="1" dirty="0" err="1">
                <a:solidFill>
                  <a:srgbClr val="870401"/>
                </a:solidFill>
              </a:rPr>
              <a:t>Ital</a:t>
            </a:r>
            <a:r>
              <a:rPr lang="en-US" sz="1400" b="1" dirty="0">
                <a:solidFill>
                  <a:srgbClr val="870401"/>
                </a:solidFill>
              </a:rPr>
              <a:t> 2012; Oct;32(5):336-8</a:t>
            </a:r>
            <a:br>
              <a:rPr lang="en-US" sz="1400" b="1" dirty="0">
                <a:solidFill>
                  <a:srgbClr val="870401"/>
                </a:solidFill>
              </a:rPr>
            </a:br>
            <a:r>
              <a:rPr lang="en-US" sz="1400" b="1" dirty="0" smtClean="0">
                <a:solidFill>
                  <a:srgbClr val="870401"/>
                </a:solidFill>
              </a:rPr>
              <a:t/>
            </a:r>
            <a:br>
              <a:rPr lang="en-US" sz="1400" b="1" dirty="0" smtClean="0">
                <a:solidFill>
                  <a:srgbClr val="870401"/>
                </a:solidFill>
              </a:rPr>
            </a:br>
            <a:r>
              <a:rPr lang="en-US" sz="1400" b="1" dirty="0" smtClean="0">
                <a:solidFill>
                  <a:srgbClr val="870401"/>
                </a:solidFill>
              </a:rPr>
              <a:t>O'Sullivan </a:t>
            </a:r>
            <a:r>
              <a:rPr lang="en-US" sz="1400" b="1" dirty="0">
                <a:solidFill>
                  <a:srgbClr val="870401"/>
                </a:solidFill>
              </a:rPr>
              <a:t>PJ et al: Radiological features of synovial cell sarcoma. Br J </a:t>
            </a:r>
            <a:r>
              <a:rPr lang="en-US" sz="1400" b="1" dirty="0" err="1">
                <a:solidFill>
                  <a:srgbClr val="870401"/>
                </a:solidFill>
              </a:rPr>
              <a:t>Radiol</a:t>
            </a:r>
            <a:r>
              <a:rPr lang="en-US" sz="1400" b="1" dirty="0">
                <a:solidFill>
                  <a:srgbClr val="870401"/>
                </a:solidFill>
              </a:rPr>
              <a:t>. 81(964):346-56, 2008</a:t>
            </a:r>
            <a:br>
              <a:rPr lang="en-US" sz="1400" b="1" dirty="0">
                <a:solidFill>
                  <a:srgbClr val="870401"/>
                </a:solidFill>
              </a:rPr>
            </a:br>
            <a:r>
              <a:rPr lang="en-US" sz="1400" b="1" dirty="0" err="1">
                <a:solidFill>
                  <a:srgbClr val="870401"/>
                </a:solidFill>
              </a:rPr>
              <a:t>Sehgal</a:t>
            </a:r>
            <a:r>
              <a:rPr lang="en-US" sz="1400" b="1" dirty="0">
                <a:solidFill>
                  <a:srgbClr val="870401"/>
                </a:solidFill>
              </a:rPr>
              <a:t> VN et al: Solitary plexiform neurofibroma(s): role of magnetic resonance imaging. </a:t>
            </a:r>
            <a:r>
              <a:rPr lang="en-US" sz="1400" b="1" dirty="0" err="1">
                <a:solidFill>
                  <a:srgbClr val="870401"/>
                </a:solidFill>
              </a:rPr>
              <a:t>Skinmed</a:t>
            </a:r>
            <a:r>
              <a:rPr lang="en-US" sz="1400" b="1" dirty="0">
                <a:solidFill>
                  <a:srgbClr val="870401"/>
                </a:solidFill>
              </a:rPr>
              <a:t>. 6(2):99-100, 2007</a:t>
            </a:r>
            <a:br>
              <a:rPr lang="en-US" sz="1400" b="1" dirty="0">
                <a:solidFill>
                  <a:srgbClr val="870401"/>
                </a:solidFill>
              </a:rPr>
            </a:br>
            <a:r>
              <a:rPr lang="en-US" sz="1400" b="1" dirty="0" smtClean="0">
                <a:solidFill>
                  <a:srgbClr val="870401"/>
                </a:solidFill>
              </a:rPr>
              <a:t/>
            </a:r>
            <a:br>
              <a:rPr lang="en-US" sz="1400" b="1" dirty="0" smtClean="0">
                <a:solidFill>
                  <a:srgbClr val="870401"/>
                </a:solidFill>
              </a:rPr>
            </a:br>
            <a:r>
              <a:rPr lang="en-US" sz="1400" b="1" dirty="0">
                <a:solidFill>
                  <a:srgbClr val="870401"/>
                </a:solidFill>
              </a:rPr>
              <a:t>Taori K, </a:t>
            </a:r>
            <a:r>
              <a:rPr lang="en-US" sz="1400" b="1" dirty="0" err="1">
                <a:solidFill>
                  <a:srgbClr val="870401"/>
                </a:solidFill>
              </a:rPr>
              <a:t>Kundaragi</a:t>
            </a:r>
            <a:r>
              <a:rPr lang="en-US" sz="1400" b="1" dirty="0">
                <a:solidFill>
                  <a:srgbClr val="870401"/>
                </a:solidFill>
              </a:rPr>
              <a:t> NG, </a:t>
            </a:r>
            <a:r>
              <a:rPr lang="en-US" sz="1400" b="1" dirty="0" err="1">
                <a:solidFill>
                  <a:srgbClr val="870401"/>
                </a:solidFill>
              </a:rPr>
              <a:t>Disawal</a:t>
            </a:r>
            <a:r>
              <a:rPr lang="en-US" sz="1400" b="1" dirty="0">
                <a:solidFill>
                  <a:srgbClr val="870401"/>
                </a:solidFill>
              </a:rPr>
              <a:t> A, </a:t>
            </a:r>
            <a:r>
              <a:rPr lang="en-US" sz="1400" b="1" dirty="0" smtClean="0">
                <a:solidFill>
                  <a:srgbClr val="870401"/>
                </a:solidFill>
              </a:rPr>
              <a:t>et </a:t>
            </a:r>
            <a:r>
              <a:rPr lang="en-US" sz="1400" b="1" dirty="0">
                <a:solidFill>
                  <a:srgbClr val="870401"/>
                </a:solidFill>
              </a:rPr>
              <a:t>al. Imaging features of extra cranial parapharyngeal space meningioma: case report. Iran J Radio, </a:t>
            </a:r>
            <a:r>
              <a:rPr lang="en-US" sz="1400" b="1" dirty="0" smtClean="0">
                <a:solidFill>
                  <a:srgbClr val="870401"/>
                </a:solidFill>
              </a:rPr>
              <a:t>2011</a:t>
            </a:r>
            <a:r>
              <a:rPr lang="en-US" sz="1400" b="1" dirty="0">
                <a:solidFill>
                  <a:srgbClr val="870401"/>
                </a:solidFill>
              </a:rPr>
              <a:t>; Nov;8(3):176-81.</a:t>
            </a:r>
            <a:br>
              <a:rPr lang="en-US" sz="1400" b="1" dirty="0">
                <a:solidFill>
                  <a:srgbClr val="870401"/>
                </a:solidFill>
              </a:rPr>
            </a:br>
            <a:r>
              <a:rPr lang="en-US" sz="1200" b="1" dirty="0" smtClean="0">
                <a:solidFill>
                  <a:srgbClr val="870401"/>
                </a:solidFill>
              </a:rPr>
              <a:t/>
            </a:r>
            <a:br>
              <a:rPr lang="en-US" sz="1200" b="1" dirty="0" smtClean="0">
                <a:solidFill>
                  <a:srgbClr val="870401"/>
                </a:solidFill>
              </a:rPr>
            </a:br>
            <a:r>
              <a:rPr lang="en-US" sz="1200" b="1" dirty="0" smtClean="0">
                <a:solidFill>
                  <a:srgbClr val="870401"/>
                </a:solidFill>
              </a:rPr>
              <a:t/>
            </a:r>
            <a:br>
              <a:rPr lang="en-US" sz="1200" b="1" dirty="0" smtClean="0">
                <a:solidFill>
                  <a:srgbClr val="870401"/>
                </a:solidFill>
              </a:rPr>
            </a:br>
            <a:r>
              <a:rPr lang="en-US" sz="1200" b="1" dirty="0" smtClean="0">
                <a:solidFill>
                  <a:srgbClr val="870401"/>
                </a:solidFill>
              </a:rPr>
              <a:t/>
            </a:r>
            <a:br>
              <a:rPr lang="en-US" sz="12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endParaRPr lang="en-US" sz="1600" b="1" dirty="0" smtClean="0">
              <a:solidFill>
                <a:srgbClr val="870401"/>
              </a:solidFill>
            </a:endParaRPr>
          </a:p>
        </p:txBody>
      </p:sp>
      <p:grpSp>
        <p:nvGrpSpPr>
          <p:cNvPr id="12291" name="Group 3"/>
          <p:cNvGrpSpPr>
            <a:grpSpLocks/>
          </p:cNvGrpSpPr>
          <p:nvPr/>
        </p:nvGrpSpPr>
        <p:grpSpPr bwMode="auto">
          <a:xfrm>
            <a:off x="0" y="0"/>
            <a:ext cx="9144000" cy="6858000"/>
            <a:chOff x="0" y="0"/>
            <a:chExt cx="5760" cy="4320"/>
          </a:xfrm>
        </p:grpSpPr>
        <p:sp>
          <p:nvSpPr>
            <p:cNvPr id="12294" name="Rectangle 4"/>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dirty="0"/>
            </a:p>
          </p:txBody>
        </p:sp>
        <p:sp>
          <p:nvSpPr>
            <p:cNvPr id="12295" name="Rectangle 5"/>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dirty="0"/>
            </a:p>
          </p:txBody>
        </p:sp>
      </p:grpSp>
      <p:sp>
        <p:nvSpPr>
          <p:cNvPr id="12292" name="Rectangle 6"/>
          <p:cNvSpPr>
            <a:spLocks noChangeArrowheads="1"/>
          </p:cNvSpPr>
          <p:nvPr/>
        </p:nvSpPr>
        <p:spPr bwMode="auto">
          <a:xfrm>
            <a:off x="3124200" y="381000"/>
            <a:ext cx="2895600" cy="476250"/>
          </a:xfrm>
          <a:prstGeom prst="rect">
            <a:avLst/>
          </a:prstGeom>
          <a:noFill/>
          <a:ln w="9525">
            <a:noFill/>
            <a:miter lim="800000"/>
            <a:headEnd/>
            <a:tailEnd/>
          </a:ln>
        </p:spPr>
        <p:txBody>
          <a:bodyPr/>
          <a:lstStyle/>
          <a:p>
            <a:pPr algn="ctr"/>
            <a:r>
              <a:rPr lang="en-US" sz="2000" b="1" dirty="0"/>
              <a:t>References</a:t>
            </a:r>
          </a:p>
        </p:txBody>
      </p:sp>
      <p:pic>
        <p:nvPicPr>
          <p:cNvPr id="12293" name="Picture 7" descr="icf_logo4"/>
          <p:cNvPicPr>
            <a:picLocks noChangeAspect="1" noChangeArrowheads="1"/>
          </p:cNvPicPr>
          <p:nvPr/>
        </p:nvPicPr>
        <p:blipFill>
          <a:blip r:embed="rId2" cstate="print"/>
          <a:srcRect/>
          <a:stretch>
            <a:fillRect/>
          </a:stretch>
        </p:blipFill>
        <p:spPr bwMode="auto">
          <a:xfrm>
            <a:off x="5029200" y="5638800"/>
            <a:ext cx="4000500" cy="11049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5122" name="Rectangle 4"/>
          <p:cNvSpPr>
            <a:spLocks noGrp="1" noChangeArrowheads="1"/>
          </p:cNvSpPr>
          <p:nvPr>
            <p:ph type="title" idx="4294967295"/>
          </p:nvPr>
        </p:nvSpPr>
        <p:spPr>
          <a:xfrm>
            <a:off x="457200" y="304800"/>
            <a:ext cx="8229600" cy="533400"/>
          </a:xfrm>
          <a:noFill/>
        </p:spPr>
        <p:txBody>
          <a:bodyPr/>
          <a:lstStyle/>
          <a:p>
            <a:pPr eaLnBrk="1" hangingPunct="1"/>
            <a:r>
              <a:rPr lang="en-US" sz="2000" b="1" dirty="0" smtClean="0"/>
              <a:t>Case History</a:t>
            </a:r>
          </a:p>
        </p:txBody>
      </p:sp>
      <p:sp>
        <p:nvSpPr>
          <p:cNvPr id="5123" name="Rectangle 5"/>
          <p:cNvSpPr>
            <a:spLocks noGrp="1" noChangeArrowheads="1"/>
          </p:cNvSpPr>
          <p:nvPr>
            <p:ph type="body" idx="4294967295"/>
          </p:nvPr>
        </p:nvSpPr>
        <p:spPr>
          <a:xfrm>
            <a:off x="381000" y="1219200"/>
            <a:ext cx="8229600" cy="4267200"/>
          </a:xfrm>
          <a:noFill/>
        </p:spPr>
        <p:txBody>
          <a:bodyPr/>
          <a:lstStyle/>
          <a:p>
            <a:pPr eaLnBrk="1" hangingPunct="1">
              <a:buFontTx/>
              <a:buNone/>
            </a:pPr>
            <a:r>
              <a:rPr lang="en-US" sz="1600" b="1" dirty="0" smtClean="0">
                <a:solidFill>
                  <a:srgbClr val="870401"/>
                </a:solidFill>
              </a:rPr>
              <a:t>59-year old man presenting with vague right-sided neck and jaw discomfort. </a:t>
            </a:r>
          </a:p>
        </p:txBody>
      </p:sp>
      <p:grpSp>
        <p:nvGrpSpPr>
          <p:cNvPr id="5124" name="Group 6"/>
          <p:cNvGrpSpPr>
            <a:grpSpLocks/>
          </p:cNvGrpSpPr>
          <p:nvPr/>
        </p:nvGrpSpPr>
        <p:grpSpPr bwMode="auto">
          <a:xfrm>
            <a:off x="0" y="0"/>
            <a:ext cx="9144000" cy="6858000"/>
            <a:chOff x="0" y="0"/>
            <a:chExt cx="5760" cy="4320"/>
          </a:xfrm>
        </p:grpSpPr>
        <p:sp>
          <p:nvSpPr>
            <p:cNvPr id="5126" name="Rectangle 7"/>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dirty="0"/>
            </a:p>
          </p:txBody>
        </p:sp>
        <p:sp>
          <p:nvSpPr>
            <p:cNvPr id="5127" name="Rectangle 8"/>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dirty="0"/>
            </a:p>
          </p:txBody>
        </p:sp>
      </p:grpSp>
      <p:pic>
        <p:nvPicPr>
          <p:cNvPr id="5125" name="Picture 9" descr="icf_logo4"/>
          <p:cNvPicPr>
            <a:picLocks noChangeAspect="1" noChangeArrowheads="1"/>
          </p:cNvPicPr>
          <p:nvPr/>
        </p:nvPicPr>
        <p:blipFill>
          <a:blip r:embed="rId2" cstate="print"/>
          <a:srcRect/>
          <a:stretch>
            <a:fillRect/>
          </a:stretch>
        </p:blipFill>
        <p:spPr bwMode="auto">
          <a:xfrm>
            <a:off x="5029200" y="5638800"/>
            <a:ext cx="4000500" cy="1104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914400" y="762000"/>
            <a:ext cx="7543800" cy="2702278"/>
          </a:xfrm>
          <a:prstGeom prst="rect">
            <a:avLst/>
          </a:prstGeom>
          <a:noFill/>
          <a:ln w="9525">
            <a:noFill/>
            <a:miter lim="800000"/>
            <a:headEnd/>
            <a:tailEnd/>
          </a:ln>
        </p:spPr>
        <p:txBody>
          <a:bodyPr>
            <a:spAutoFit/>
          </a:bodyPr>
          <a:lstStyle/>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p:txBody>
      </p:sp>
      <p:grpSp>
        <p:nvGrpSpPr>
          <p:cNvPr id="7171" name="Group 4"/>
          <p:cNvGrpSpPr>
            <a:grpSpLocks/>
          </p:cNvGrpSpPr>
          <p:nvPr/>
        </p:nvGrpSpPr>
        <p:grpSpPr bwMode="auto">
          <a:xfrm>
            <a:off x="0" y="0"/>
            <a:ext cx="9144000" cy="6858000"/>
            <a:chOff x="0" y="0"/>
            <a:chExt cx="5760" cy="4320"/>
          </a:xfrm>
        </p:grpSpPr>
        <p:sp>
          <p:nvSpPr>
            <p:cNvPr id="7173" name="Rectangle 5"/>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dirty="0"/>
            </a:p>
          </p:txBody>
        </p:sp>
        <p:sp>
          <p:nvSpPr>
            <p:cNvPr id="7174" name="Rectangle 6"/>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dirty="0"/>
            </a:p>
          </p:txBody>
        </p:sp>
      </p:grpSp>
      <p:sp>
        <p:nvSpPr>
          <p:cNvPr id="7172" name="Text Box 7"/>
          <p:cNvSpPr txBox="1">
            <a:spLocks noChangeArrowheads="1"/>
          </p:cNvSpPr>
          <p:nvPr/>
        </p:nvSpPr>
        <p:spPr bwMode="auto">
          <a:xfrm>
            <a:off x="2895600" y="228600"/>
            <a:ext cx="3443288" cy="396875"/>
          </a:xfrm>
          <a:prstGeom prst="rect">
            <a:avLst/>
          </a:prstGeom>
          <a:noFill/>
          <a:ln w="9525">
            <a:noFill/>
            <a:miter lim="800000"/>
            <a:headEnd/>
            <a:tailEnd/>
          </a:ln>
        </p:spPr>
        <p:txBody>
          <a:bodyPr wrap="none">
            <a:spAutoFit/>
          </a:bodyPr>
          <a:lstStyle/>
          <a:p>
            <a:r>
              <a:rPr lang="en-US" sz="2000" b="1" dirty="0">
                <a:solidFill>
                  <a:schemeClr val="bg1"/>
                </a:solidFill>
              </a:rPr>
              <a:t>Radiological Presentations</a:t>
            </a:r>
          </a:p>
        </p:txBody>
      </p:sp>
      <p:pic>
        <p:nvPicPr>
          <p:cNvPr id="1026" name="Picture 2"/>
          <p:cNvPicPr>
            <a:picLocks noChangeAspect="1" noChangeArrowheads="1"/>
          </p:cNvPicPr>
          <p:nvPr/>
        </p:nvPicPr>
        <p:blipFill>
          <a:blip r:embed="rId3" cstate="print"/>
          <a:srcRect l="12500" t="7813" r="17188" b="9375"/>
          <a:stretch>
            <a:fillRect/>
          </a:stretch>
        </p:blipFill>
        <p:spPr bwMode="auto">
          <a:xfrm>
            <a:off x="304800" y="762000"/>
            <a:ext cx="2329128" cy="27432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l="12500" t="7813" r="18750" b="7812"/>
          <a:stretch>
            <a:fillRect/>
          </a:stretch>
        </p:blipFill>
        <p:spPr bwMode="auto">
          <a:xfrm>
            <a:off x="3200400" y="838200"/>
            <a:ext cx="2235195" cy="2743200"/>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l="3125" t="5994" r="4688" b="17278"/>
          <a:stretch>
            <a:fillRect/>
          </a:stretch>
        </p:blipFill>
        <p:spPr bwMode="auto">
          <a:xfrm>
            <a:off x="5867400" y="838200"/>
            <a:ext cx="2380125" cy="2743200"/>
          </a:xfrm>
          <a:prstGeom prst="rect">
            <a:avLst/>
          </a:prstGeom>
          <a:noFill/>
          <a:ln w="9525">
            <a:noFill/>
            <a:miter lim="800000"/>
            <a:headEnd/>
            <a:tailEnd/>
          </a:ln>
        </p:spPr>
      </p:pic>
      <p:sp>
        <p:nvSpPr>
          <p:cNvPr id="16" name="TextBox 15"/>
          <p:cNvSpPr txBox="1"/>
          <p:nvPr/>
        </p:nvSpPr>
        <p:spPr>
          <a:xfrm>
            <a:off x="304800" y="3657600"/>
            <a:ext cx="2438400" cy="523220"/>
          </a:xfrm>
          <a:prstGeom prst="rect">
            <a:avLst/>
          </a:prstGeom>
          <a:noFill/>
        </p:spPr>
        <p:txBody>
          <a:bodyPr wrap="square" rtlCol="0">
            <a:spAutoFit/>
          </a:bodyPr>
          <a:lstStyle/>
          <a:p>
            <a:pPr algn="ctr"/>
            <a:r>
              <a:rPr lang="en-US" sz="1400" b="1" dirty="0" smtClean="0">
                <a:solidFill>
                  <a:schemeClr val="bg1"/>
                </a:solidFill>
              </a:rPr>
              <a:t>Axial CECT of the neck, soft tissue window</a:t>
            </a:r>
            <a:endParaRPr lang="en-US" sz="1400" b="1" dirty="0">
              <a:solidFill>
                <a:schemeClr val="bg1"/>
              </a:solidFill>
            </a:endParaRPr>
          </a:p>
        </p:txBody>
      </p:sp>
      <p:sp>
        <p:nvSpPr>
          <p:cNvPr id="18" name="TextBox 17"/>
          <p:cNvSpPr txBox="1"/>
          <p:nvPr/>
        </p:nvSpPr>
        <p:spPr>
          <a:xfrm>
            <a:off x="3276600" y="3657600"/>
            <a:ext cx="2362200" cy="523220"/>
          </a:xfrm>
          <a:prstGeom prst="rect">
            <a:avLst/>
          </a:prstGeom>
          <a:noFill/>
        </p:spPr>
        <p:txBody>
          <a:bodyPr wrap="square" rtlCol="0">
            <a:spAutoFit/>
          </a:bodyPr>
          <a:lstStyle/>
          <a:p>
            <a:pPr algn="ctr"/>
            <a:r>
              <a:rPr lang="en-US" sz="1400" b="1" dirty="0" smtClean="0">
                <a:solidFill>
                  <a:schemeClr val="bg1"/>
                </a:solidFill>
              </a:rPr>
              <a:t>Axial CECT of the neck, bone window</a:t>
            </a:r>
            <a:endParaRPr lang="en-US" sz="1400" b="1" dirty="0">
              <a:solidFill>
                <a:schemeClr val="bg1"/>
              </a:solidFill>
            </a:endParaRPr>
          </a:p>
        </p:txBody>
      </p:sp>
      <p:sp>
        <p:nvSpPr>
          <p:cNvPr id="19" name="TextBox 18"/>
          <p:cNvSpPr txBox="1"/>
          <p:nvPr/>
        </p:nvSpPr>
        <p:spPr>
          <a:xfrm>
            <a:off x="5867400" y="3657600"/>
            <a:ext cx="2438400" cy="738664"/>
          </a:xfrm>
          <a:prstGeom prst="rect">
            <a:avLst/>
          </a:prstGeom>
          <a:noFill/>
        </p:spPr>
        <p:txBody>
          <a:bodyPr wrap="square" rtlCol="0">
            <a:spAutoFit/>
          </a:bodyPr>
          <a:lstStyle/>
          <a:p>
            <a:pPr algn="ctr"/>
            <a:r>
              <a:rPr lang="en-US" sz="1400" b="1" dirty="0" smtClean="0">
                <a:solidFill>
                  <a:schemeClr val="bg1"/>
                </a:solidFill>
              </a:rPr>
              <a:t>Coronal CECT of the cervical spine,  </a:t>
            </a:r>
          </a:p>
          <a:p>
            <a:pPr algn="ctr"/>
            <a:r>
              <a:rPr lang="en-US" sz="1400" b="1" dirty="0" smtClean="0">
                <a:solidFill>
                  <a:schemeClr val="bg1"/>
                </a:solidFill>
              </a:rPr>
              <a:t>soft tissue window</a:t>
            </a:r>
            <a:endParaRPr lang="en-US" sz="1400" b="1" dirty="0">
              <a:solidFill>
                <a:schemeClr val="bg1"/>
              </a:solidFill>
            </a:endParaRPr>
          </a:p>
        </p:txBody>
      </p:sp>
    </p:spTree>
    <p:extLst>
      <p:ext uri="{BB962C8B-B14F-4D97-AF65-F5344CB8AC3E}">
        <p14:creationId xmlns:p14="http://schemas.microsoft.com/office/powerpoint/2010/main" val="4012043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914400" y="762000"/>
            <a:ext cx="7543800" cy="2702278"/>
          </a:xfrm>
          <a:prstGeom prst="rect">
            <a:avLst/>
          </a:prstGeom>
          <a:noFill/>
          <a:ln w="9525">
            <a:noFill/>
            <a:miter lim="800000"/>
            <a:headEnd/>
            <a:tailEnd/>
          </a:ln>
        </p:spPr>
        <p:txBody>
          <a:bodyPr>
            <a:spAutoFit/>
          </a:bodyPr>
          <a:lstStyle/>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p:txBody>
      </p:sp>
      <p:grpSp>
        <p:nvGrpSpPr>
          <p:cNvPr id="2" name="Group 4"/>
          <p:cNvGrpSpPr>
            <a:grpSpLocks/>
          </p:cNvGrpSpPr>
          <p:nvPr/>
        </p:nvGrpSpPr>
        <p:grpSpPr bwMode="auto">
          <a:xfrm>
            <a:off x="0" y="0"/>
            <a:ext cx="9144000" cy="6858000"/>
            <a:chOff x="0" y="0"/>
            <a:chExt cx="5760" cy="4320"/>
          </a:xfrm>
        </p:grpSpPr>
        <p:sp>
          <p:nvSpPr>
            <p:cNvPr id="7173" name="Rectangle 5"/>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dirty="0"/>
            </a:p>
          </p:txBody>
        </p:sp>
        <p:sp>
          <p:nvSpPr>
            <p:cNvPr id="7174" name="Rectangle 6"/>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dirty="0"/>
            </a:p>
          </p:txBody>
        </p:sp>
      </p:grpSp>
      <p:sp>
        <p:nvSpPr>
          <p:cNvPr id="7172" name="Text Box 7"/>
          <p:cNvSpPr txBox="1">
            <a:spLocks noChangeArrowheads="1"/>
          </p:cNvSpPr>
          <p:nvPr/>
        </p:nvSpPr>
        <p:spPr bwMode="auto">
          <a:xfrm>
            <a:off x="2895600" y="228600"/>
            <a:ext cx="3443288" cy="396875"/>
          </a:xfrm>
          <a:prstGeom prst="rect">
            <a:avLst/>
          </a:prstGeom>
          <a:noFill/>
          <a:ln w="9525">
            <a:noFill/>
            <a:miter lim="800000"/>
            <a:headEnd/>
            <a:tailEnd/>
          </a:ln>
        </p:spPr>
        <p:txBody>
          <a:bodyPr wrap="none">
            <a:spAutoFit/>
          </a:bodyPr>
          <a:lstStyle/>
          <a:p>
            <a:r>
              <a:rPr lang="en-US" sz="2000" b="1" dirty="0">
                <a:solidFill>
                  <a:schemeClr val="bg1"/>
                </a:solidFill>
              </a:rPr>
              <a:t>Radiological Presentations</a:t>
            </a:r>
          </a:p>
        </p:txBody>
      </p:sp>
      <p:sp>
        <p:nvSpPr>
          <p:cNvPr id="16" name="TextBox 15"/>
          <p:cNvSpPr txBox="1"/>
          <p:nvPr/>
        </p:nvSpPr>
        <p:spPr>
          <a:xfrm>
            <a:off x="304800" y="3657600"/>
            <a:ext cx="2438400" cy="523220"/>
          </a:xfrm>
          <a:prstGeom prst="rect">
            <a:avLst/>
          </a:prstGeom>
          <a:noFill/>
        </p:spPr>
        <p:txBody>
          <a:bodyPr wrap="square" rtlCol="0">
            <a:spAutoFit/>
          </a:bodyPr>
          <a:lstStyle/>
          <a:p>
            <a:pPr algn="ctr"/>
            <a:r>
              <a:rPr lang="en-US" sz="1400" b="1" dirty="0" smtClean="0">
                <a:solidFill>
                  <a:schemeClr val="bg1"/>
                </a:solidFill>
              </a:rPr>
              <a:t>Axial T1 noncontrast MRI of the neck</a:t>
            </a:r>
            <a:endParaRPr lang="en-US" sz="1400" b="1" dirty="0">
              <a:solidFill>
                <a:schemeClr val="bg1"/>
              </a:solidFill>
            </a:endParaRPr>
          </a:p>
        </p:txBody>
      </p:sp>
      <p:sp>
        <p:nvSpPr>
          <p:cNvPr id="18" name="TextBox 17"/>
          <p:cNvSpPr txBox="1"/>
          <p:nvPr/>
        </p:nvSpPr>
        <p:spPr>
          <a:xfrm>
            <a:off x="3276600" y="3657600"/>
            <a:ext cx="2362200" cy="523220"/>
          </a:xfrm>
          <a:prstGeom prst="rect">
            <a:avLst/>
          </a:prstGeom>
          <a:noFill/>
        </p:spPr>
        <p:txBody>
          <a:bodyPr wrap="square" rtlCol="0">
            <a:spAutoFit/>
          </a:bodyPr>
          <a:lstStyle/>
          <a:p>
            <a:pPr algn="ctr"/>
            <a:r>
              <a:rPr lang="en-US" sz="1400" b="1" dirty="0" smtClean="0">
                <a:solidFill>
                  <a:schemeClr val="bg1"/>
                </a:solidFill>
              </a:rPr>
              <a:t>Axial T1 +C MRI of the neck</a:t>
            </a:r>
            <a:endParaRPr lang="en-US" sz="1400" b="1" dirty="0">
              <a:solidFill>
                <a:schemeClr val="bg1"/>
              </a:solidFill>
            </a:endParaRPr>
          </a:p>
        </p:txBody>
      </p:sp>
      <p:pic>
        <p:nvPicPr>
          <p:cNvPr id="2050" name="Picture 2"/>
          <p:cNvPicPr>
            <a:picLocks noChangeAspect="1" noChangeArrowheads="1"/>
          </p:cNvPicPr>
          <p:nvPr/>
        </p:nvPicPr>
        <p:blipFill>
          <a:blip r:embed="rId3" cstate="print"/>
          <a:srcRect l="3125" r="6250" b="6250"/>
          <a:stretch>
            <a:fillRect/>
          </a:stretch>
        </p:blipFill>
        <p:spPr bwMode="auto">
          <a:xfrm>
            <a:off x="228600" y="838200"/>
            <a:ext cx="2651760" cy="2743200"/>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r="4688" b="7813"/>
          <a:stretch>
            <a:fillRect/>
          </a:stretch>
        </p:blipFill>
        <p:spPr bwMode="auto">
          <a:xfrm>
            <a:off x="2895600" y="838200"/>
            <a:ext cx="2836186" cy="2743200"/>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l="26042" r="12500"/>
          <a:stretch>
            <a:fillRect/>
          </a:stretch>
        </p:blipFill>
        <p:spPr bwMode="auto">
          <a:xfrm>
            <a:off x="5943600" y="762000"/>
            <a:ext cx="2641283" cy="4297680"/>
          </a:xfrm>
          <a:prstGeom prst="rect">
            <a:avLst/>
          </a:prstGeom>
          <a:noFill/>
          <a:ln w="9525">
            <a:noFill/>
            <a:miter lim="800000"/>
            <a:headEnd/>
            <a:tailEnd/>
          </a:ln>
        </p:spPr>
      </p:pic>
      <p:sp>
        <p:nvSpPr>
          <p:cNvPr id="22" name="TextBox 21"/>
          <p:cNvSpPr txBox="1"/>
          <p:nvPr/>
        </p:nvSpPr>
        <p:spPr>
          <a:xfrm>
            <a:off x="5943600" y="5181600"/>
            <a:ext cx="2743200" cy="523220"/>
          </a:xfrm>
          <a:prstGeom prst="rect">
            <a:avLst/>
          </a:prstGeom>
          <a:noFill/>
        </p:spPr>
        <p:txBody>
          <a:bodyPr wrap="square" rtlCol="0">
            <a:spAutoFit/>
          </a:bodyPr>
          <a:lstStyle/>
          <a:p>
            <a:pPr algn="ctr"/>
            <a:r>
              <a:rPr lang="en-US" sz="1400" b="1" dirty="0" smtClean="0">
                <a:solidFill>
                  <a:schemeClr val="bg1"/>
                </a:solidFill>
              </a:rPr>
              <a:t>Sagittal MRI of the cervical spine </a:t>
            </a:r>
            <a:endParaRPr lang="en-US" sz="1400" b="1" dirty="0">
              <a:solidFill>
                <a:schemeClr val="bg1"/>
              </a:solidFill>
            </a:endParaRPr>
          </a:p>
        </p:txBody>
      </p:sp>
    </p:spTree>
    <p:extLst>
      <p:ext uri="{BB962C8B-B14F-4D97-AF65-F5344CB8AC3E}">
        <p14:creationId xmlns:p14="http://schemas.microsoft.com/office/powerpoint/2010/main" val="4012043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609600" y="1981200"/>
            <a:ext cx="7518400" cy="2903538"/>
          </a:xfrm>
          <a:prstGeom prst="rect">
            <a:avLst/>
          </a:prstGeom>
          <a:noFill/>
          <a:ln w="9525">
            <a:noFill/>
            <a:miter lim="800000"/>
            <a:headEnd/>
            <a:tailEnd/>
          </a:ln>
        </p:spPr>
        <p:txBody>
          <a:bodyPr>
            <a:spAutoFit/>
          </a:bodyPr>
          <a:lstStyle/>
          <a:p>
            <a:pPr>
              <a:spcBef>
                <a:spcPct val="50000"/>
              </a:spcBef>
              <a:buClr>
                <a:srgbClr val="E87400"/>
              </a:buClr>
              <a:buSzPct val="200000"/>
              <a:buFontTx/>
              <a:buChar char="•"/>
            </a:pPr>
            <a:r>
              <a:rPr lang="en-US" sz="1600" b="1" dirty="0">
                <a:solidFill>
                  <a:srgbClr val="9E1E00"/>
                </a:solidFill>
              </a:rPr>
              <a:t> </a:t>
            </a:r>
            <a:r>
              <a:rPr lang="en-US" sz="1600" b="1" dirty="0" smtClean="0">
                <a:solidFill>
                  <a:srgbClr val="9E1E00"/>
                </a:solidFill>
              </a:rPr>
              <a:t>Neurofibroma	</a:t>
            </a:r>
            <a:endParaRPr lang="en-US" sz="1600" b="1" dirty="0">
              <a:solidFill>
                <a:srgbClr val="9E1E00"/>
              </a:solidFill>
            </a:endParaRPr>
          </a:p>
          <a:p>
            <a:pPr>
              <a:spcBef>
                <a:spcPct val="50000"/>
              </a:spcBef>
              <a:buClr>
                <a:srgbClr val="E87400"/>
              </a:buClr>
              <a:buSzPct val="200000"/>
              <a:buFontTx/>
              <a:buChar char="•"/>
            </a:pPr>
            <a:r>
              <a:rPr lang="en-US" sz="1600" b="1" dirty="0">
                <a:solidFill>
                  <a:srgbClr val="9E1E00"/>
                </a:solidFill>
              </a:rPr>
              <a:t> </a:t>
            </a:r>
            <a:r>
              <a:rPr lang="en-US" sz="1600" b="1" dirty="0" smtClean="0">
                <a:solidFill>
                  <a:srgbClr val="9E1E00"/>
                </a:solidFill>
              </a:rPr>
              <a:t>Synovial Sarcoma</a:t>
            </a:r>
            <a:endParaRPr lang="en-US" sz="1600" b="1" dirty="0">
              <a:solidFill>
                <a:srgbClr val="9E1E00"/>
              </a:solidFill>
            </a:endParaRPr>
          </a:p>
          <a:p>
            <a:pPr>
              <a:spcBef>
                <a:spcPct val="50000"/>
              </a:spcBef>
              <a:buClr>
                <a:srgbClr val="E87400"/>
              </a:buClr>
              <a:buSzPct val="200000"/>
              <a:buFontTx/>
              <a:buChar char="•"/>
            </a:pPr>
            <a:r>
              <a:rPr lang="en-US" sz="1600" b="1" dirty="0">
                <a:solidFill>
                  <a:srgbClr val="9E1E00"/>
                </a:solidFill>
              </a:rPr>
              <a:t> </a:t>
            </a:r>
            <a:r>
              <a:rPr lang="en-US" sz="1600" b="1" dirty="0" smtClean="0">
                <a:solidFill>
                  <a:srgbClr val="9E1E00"/>
                </a:solidFill>
              </a:rPr>
              <a:t>Meningioma</a:t>
            </a:r>
            <a:endParaRPr lang="en-US" sz="1600" b="1" dirty="0">
              <a:solidFill>
                <a:srgbClr val="9E1E00"/>
              </a:solidFill>
            </a:endParaRPr>
          </a:p>
          <a:p>
            <a:pPr>
              <a:spcBef>
                <a:spcPct val="50000"/>
              </a:spcBef>
              <a:buClr>
                <a:srgbClr val="E87400"/>
              </a:buClr>
              <a:buSzPct val="200000"/>
              <a:buFontTx/>
              <a:buChar char="•"/>
            </a:pPr>
            <a:r>
              <a:rPr lang="en-US" sz="1600" b="1" dirty="0">
                <a:solidFill>
                  <a:srgbClr val="9E1E00"/>
                </a:solidFill>
              </a:rPr>
              <a:t> </a:t>
            </a:r>
            <a:r>
              <a:rPr lang="en-US" sz="1600" b="1" dirty="0" smtClean="0">
                <a:solidFill>
                  <a:srgbClr val="9E1E00"/>
                </a:solidFill>
              </a:rPr>
              <a:t>Metastases</a:t>
            </a:r>
            <a:endParaRPr lang="en-US" sz="1600" b="1" dirty="0">
              <a:solidFill>
                <a:srgbClr val="9E1E00"/>
              </a:solidFill>
            </a:endParaRPr>
          </a:p>
          <a:p>
            <a:pPr>
              <a:spcBef>
                <a:spcPct val="50000"/>
              </a:spcBef>
              <a:buClr>
                <a:srgbClr val="E87400"/>
              </a:buClr>
              <a:buSzPct val="200000"/>
            </a:pPr>
            <a:endParaRPr lang="en-US" sz="1600" b="1" dirty="0">
              <a:solidFill>
                <a:srgbClr val="9E1E00"/>
              </a:solidFill>
            </a:endParaRPr>
          </a:p>
          <a:p>
            <a:pPr>
              <a:spcBef>
                <a:spcPct val="50000"/>
              </a:spcBef>
              <a:buClr>
                <a:srgbClr val="E87400"/>
              </a:buClr>
              <a:buSzPct val="200000"/>
              <a:buFontTx/>
              <a:buChar char="•"/>
            </a:pPr>
            <a:endParaRPr lang="en-US" sz="1600" b="1" dirty="0">
              <a:solidFill>
                <a:srgbClr val="9E1E00"/>
              </a:solidFill>
            </a:endParaRPr>
          </a:p>
          <a:p>
            <a:pPr>
              <a:spcBef>
                <a:spcPct val="50000"/>
              </a:spcBef>
              <a:buClr>
                <a:srgbClr val="E87400"/>
              </a:buClr>
              <a:buSzPct val="200000"/>
              <a:buFontTx/>
              <a:buChar char="•"/>
            </a:pPr>
            <a:endParaRPr lang="en-US" sz="1600" b="1" dirty="0">
              <a:solidFill>
                <a:srgbClr val="9E1E00"/>
              </a:solidFill>
            </a:endParaRPr>
          </a:p>
          <a:p>
            <a:pPr>
              <a:spcBef>
                <a:spcPct val="50000"/>
              </a:spcBef>
              <a:buClr>
                <a:srgbClr val="E87400"/>
              </a:buClr>
              <a:buSzPct val="200000"/>
              <a:buFontTx/>
              <a:buChar char="•"/>
            </a:pPr>
            <a:endParaRPr lang="en-US" sz="1600" b="1" dirty="0">
              <a:solidFill>
                <a:srgbClr val="9E1E00"/>
              </a:solidFill>
            </a:endParaRPr>
          </a:p>
        </p:txBody>
      </p:sp>
      <p:sp>
        <p:nvSpPr>
          <p:cNvPr id="8195" name="Text Box 3"/>
          <p:cNvSpPr txBox="1">
            <a:spLocks noChangeArrowheads="1"/>
          </p:cNvSpPr>
          <p:nvPr/>
        </p:nvSpPr>
        <p:spPr bwMode="auto">
          <a:xfrm>
            <a:off x="508000" y="1028700"/>
            <a:ext cx="7721600" cy="581025"/>
          </a:xfrm>
          <a:prstGeom prst="rect">
            <a:avLst/>
          </a:prstGeom>
          <a:noFill/>
          <a:ln w="9525">
            <a:noFill/>
            <a:miter lim="800000"/>
            <a:headEnd/>
            <a:tailEnd/>
          </a:ln>
        </p:spPr>
        <p:txBody>
          <a:bodyPr>
            <a:spAutoFit/>
          </a:bodyPr>
          <a:lstStyle/>
          <a:p>
            <a:pPr>
              <a:spcBef>
                <a:spcPct val="50000"/>
              </a:spcBef>
            </a:pPr>
            <a:r>
              <a:rPr lang="en-US" sz="1600" b="1" dirty="0"/>
              <a:t>Which one of the following is your choice for the appropriate diagnosis? </a:t>
            </a:r>
            <a:r>
              <a:rPr lang="en-US" sz="1600" b="1" dirty="0">
                <a:solidFill>
                  <a:srgbClr val="E87400"/>
                </a:solidFill>
              </a:rPr>
              <a:t>After your selection, go to next page.</a:t>
            </a:r>
          </a:p>
        </p:txBody>
      </p:sp>
      <p:sp>
        <p:nvSpPr>
          <p:cNvPr id="8196" name="Rectangle 4"/>
          <p:cNvSpPr>
            <a:spLocks noChangeArrowheads="1"/>
          </p:cNvSpPr>
          <p:nvPr/>
        </p:nvSpPr>
        <p:spPr bwMode="auto">
          <a:xfrm>
            <a:off x="762000" y="228600"/>
            <a:ext cx="7772400" cy="533400"/>
          </a:xfrm>
          <a:prstGeom prst="rect">
            <a:avLst/>
          </a:prstGeom>
          <a:noFill/>
          <a:ln w="9525">
            <a:noFill/>
            <a:miter lim="800000"/>
            <a:headEnd/>
            <a:tailEnd/>
          </a:ln>
        </p:spPr>
        <p:txBody>
          <a:bodyPr anchor="ctr"/>
          <a:lstStyle/>
          <a:p>
            <a:pPr algn="ctr"/>
            <a:r>
              <a:rPr lang="en-US" sz="2000" b="1" dirty="0"/>
              <a:t>Test Your Diagnosis</a:t>
            </a:r>
          </a:p>
        </p:txBody>
      </p:sp>
      <p:grpSp>
        <p:nvGrpSpPr>
          <p:cNvPr id="8197" name="Group 6"/>
          <p:cNvGrpSpPr>
            <a:grpSpLocks/>
          </p:cNvGrpSpPr>
          <p:nvPr/>
        </p:nvGrpSpPr>
        <p:grpSpPr bwMode="auto">
          <a:xfrm>
            <a:off x="0" y="0"/>
            <a:ext cx="9144000" cy="6858000"/>
            <a:chOff x="0" y="0"/>
            <a:chExt cx="5760" cy="4320"/>
          </a:xfrm>
        </p:grpSpPr>
        <p:sp>
          <p:nvSpPr>
            <p:cNvPr id="8199" name="Rectangle 7"/>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dirty="0"/>
            </a:p>
          </p:txBody>
        </p:sp>
        <p:sp>
          <p:nvSpPr>
            <p:cNvPr id="8200" name="Rectangle 8"/>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dirty="0"/>
            </a:p>
          </p:txBody>
        </p:sp>
      </p:grpSp>
      <p:pic>
        <p:nvPicPr>
          <p:cNvPr id="8198" name="Picture 9" descr="icf_logo4"/>
          <p:cNvPicPr>
            <a:picLocks noChangeAspect="1" noChangeArrowheads="1"/>
          </p:cNvPicPr>
          <p:nvPr/>
        </p:nvPicPr>
        <p:blipFill>
          <a:blip r:embed="rId2" cstate="print"/>
          <a:srcRect/>
          <a:stretch>
            <a:fillRect/>
          </a:stretch>
        </p:blipFill>
        <p:spPr bwMode="auto">
          <a:xfrm>
            <a:off x="5029200" y="5638800"/>
            <a:ext cx="4000500" cy="11049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914400" y="762000"/>
            <a:ext cx="7543800" cy="2702278"/>
          </a:xfrm>
          <a:prstGeom prst="rect">
            <a:avLst/>
          </a:prstGeom>
          <a:noFill/>
          <a:ln w="9525">
            <a:noFill/>
            <a:miter lim="800000"/>
            <a:headEnd/>
            <a:tailEnd/>
          </a:ln>
        </p:spPr>
        <p:txBody>
          <a:bodyPr>
            <a:spAutoFit/>
          </a:bodyPr>
          <a:lstStyle/>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p:txBody>
      </p:sp>
      <p:grpSp>
        <p:nvGrpSpPr>
          <p:cNvPr id="2" name="Group 4"/>
          <p:cNvGrpSpPr>
            <a:grpSpLocks/>
          </p:cNvGrpSpPr>
          <p:nvPr/>
        </p:nvGrpSpPr>
        <p:grpSpPr bwMode="auto">
          <a:xfrm>
            <a:off x="0" y="0"/>
            <a:ext cx="9144000" cy="6858000"/>
            <a:chOff x="0" y="0"/>
            <a:chExt cx="5760" cy="4320"/>
          </a:xfrm>
        </p:grpSpPr>
        <p:sp>
          <p:nvSpPr>
            <p:cNvPr id="7173" name="Rectangle 5"/>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dirty="0"/>
            </a:p>
          </p:txBody>
        </p:sp>
        <p:sp>
          <p:nvSpPr>
            <p:cNvPr id="7174" name="Rectangle 6"/>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dirty="0"/>
            </a:p>
          </p:txBody>
        </p:sp>
      </p:grpSp>
      <p:sp>
        <p:nvSpPr>
          <p:cNvPr id="7172" name="Text Box 7"/>
          <p:cNvSpPr txBox="1">
            <a:spLocks noChangeArrowheads="1"/>
          </p:cNvSpPr>
          <p:nvPr/>
        </p:nvSpPr>
        <p:spPr bwMode="auto">
          <a:xfrm>
            <a:off x="2895600" y="228600"/>
            <a:ext cx="2848857" cy="400110"/>
          </a:xfrm>
          <a:prstGeom prst="rect">
            <a:avLst/>
          </a:prstGeom>
          <a:noFill/>
          <a:ln w="9525">
            <a:noFill/>
            <a:miter lim="800000"/>
            <a:headEnd/>
            <a:tailEnd/>
          </a:ln>
        </p:spPr>
        <p:txBody>
          <a:bodyPr wrap="none">
            <a:spAutoFit/>
          </a:bodyPr>
          <a:lstStyle/>
          <a:p>
            <a:r>
              <a:rPr lang="en-US" sz="2000" b="1" dirty="0">
                <a:solidFill>
                  <a:schemeClr val="bg1"/>
                </a:solidFill>
              </a:rPr>
              <a:t>Radiological </a:t>
            </a:r>
            <a:r>
              <a:rPr lang="en-US" sz="2000" b="1" dirty="0" smtClean="0">
                <a:solidFill>
                  <a:schemeClr val="bg1"/>
                </a:solidFill>
              </a:rPr>
              <a:t>Findings</a:t>
            </a:r>
            <a:endParaRPr lang="en-US" sz="2000" b="1" dirty="0">
              <a:solidFill>
                <a:schemeClr val="bg1"/>
              </a:solidFill>
            </a:endParaRPr>
          </a:p>
        </p:txBody>
      </p:sp>
      <p:pic>
        <p:nvPicPr>
          <p:cNvPr id="1026" name="Picture 2"/>
          <p:cNvPicPr>
            <a:picLocks noChangeAspect="1" noChangeArrowheads="1"/>
          </p:cNvPicPr>
          <p:nvPr/>
        </p:nvPicPr>
        <p:blipFill>
          <a:blip r:embed="rId3" cstate="print"/>
          <a:srcRect l="12500" t="7813" r="17188" b="9375"/>
          <a:stretch>
            <a:fillRect/>
          </a:stretch>
        </p:blipFill>
        <p:spPr bwMode="auto">
          <a:xfrm>
            <a:off x="304800" y="762000"/>
            <a:ext cx="2329128" cy="27432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l="12500" t="7813" r="18750" b="7812"/>
          <a:stretch>
            <a:fillRect/>
          </a:stretch>
        </p:blipFill>
        <p:spPr bwMode="auto">
          <a:xfrm>
            <a:off x="3200400" y="838200"/>
            <a:ext cx="2235195" cy="2743200"/>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l="3125" t="5994" r="4688" b="17278"/>
          <a:stretch>
            <a:fillRect/>
          </a:stretch>
        </p:blipFill>
        <p:spPr bwMode="auto">
          <a:xfrm>
            <a:off x="5867400" y="838200"/>
            <a:ext cx="2380125" cy="2743200"/>
          </a:xfrm>
          <a:prstGeom prst="rect">
            <a:avLst/>
          </a:prstGeom>
          <a:noFill/>
          <a:ln w="9525">
            <a:noFill/>
            <a:miter lim="800000"/>
            <a:headEnd/>
            <a:tailEnd/>
          </a:ln>
        </p:spPr>
      </p:pic>
      <p:sp>
        <p:nvSpPr>
          <p:cNvPr id="16" name="TextBox 15"/>
          <p:cNvSpPr txBox="1"/>
          <p:nvPr/>
        </p:nvSpPr>
        <p:spPr>
          <a:xfrm>
            <a:off x="304800" y="3657600"/>
            <a:ext cx="2438400" cy="523220"/>
          </a:xfrm>
          <a:prstGeom prst="rect">
            <a:avLst/>
          </a:prstGeom>
          <a:noFill/>
        </p:spPr>
        <p:txBody>
          <a:bodyPr wrap="square" rtlCol="0">
            <a:spAutoFit/>
          </a:bodyPr>
          <a:lstStyle/>
          <a:p>
            <a:pPr algn="ctr"/>
            <a:r>
              <a:rPr lang="en-US" sz="1400" b="1" dirty="0" smtClean="0">
                <a:solidFill>
                  <a:schemeClr val="bg1"/>
                </a:solidFill>
              </a:rPr>
              <a:t>Axial CECT of the neck, soft tissue window</a:t>
            </a:r>
            <a:endParaRPr lang="en-US" sz="1400" b="1" dirty="0">
              <a:solidFill>
                <a:schemeClr val="bg1"/>
              </a:solidFill>
            </a:endParaRPr>
          </a:p>
        </p:txBody>
      </p:sp>
      <p:sp>
        <p:nvSpPr>
          <p:cNvPr id="18" name="TextBox 17"/>
          <p:cNvSpPr txBox="1"/>
          <p:nvPr/>
        </p:nvSpPr>
        <p:spPr>
          <a:xfrm>
            <a:off x="3276600" y="3657600"/>
            <a:ext cx="2362200" cy="523220"/>
          </a:xfrm>
          <a:prstGeom prst="rect">
            <a:avLst/>
          </a:prstGeom>
          <a:noFill/>
        </p:spPr>
        <p:txBody>
          <a:bodyPr wrap="square" rtlCol="0">
            <a:spAutoFit/>
          </a:bodyPr>
          <a:lstStyle/>
          <a:p>
            <a:pPr algn="ctr"/>
            <a:r>
              <a:rPr lang="en-US" sz="1400" b="1" dirty="0" smtClean="0">
                <a:solidFill>
                  <a:schemeClr val="bg1"/>
                </a:solidFill>
              </a:rPr>
              <a:t>Axial CECT of the neck, bone window</a:t>
            </a:r>
            <a:endParaRPr lang="en-US" sz="1400" b="1" dirty="0">
              <a:solidFill>
                <a:schemeClr val="bg1"/>
              </a:solidFill>
            </a:endParaRPr>
          </a:p>
        </p:txBody>
      </p:sp>
      <p:sp>
        <p:nvSpPr>
          <p:cNvPr id="19" name="TextBox 18"/>
          <p:cNvSpPr txBox="1"/>
          <p:nvPr/>
        </p:nvSpPr>
        <p:spPr>
          <a:xfrm>
            <a:off x="5867400" y="3657600"/>
            <a:ext cx="2438400" cy="738664"/>
          </a:xfrm>
          <a:prstGeom prst="rect">
            <a:avLst/>
          </a:prstGeom>
          <a:noFill/>
        </p:spPr>
        <p:txBody>
          <a:bodyPr wrap="square" rtlCol="0">
            <a:spAutoFit/>
          </a:bodyPr>
          <a:lstStyle/>
          <a:p>
            <a:pPr algn="ctr"/>
            <a:r>
              <a:rPr lang="en-US" sz="1400" b="1" dirty="0" smtClean="0">
                <a:solidFill>
                  <a:schemeClr val="bg1"/>
                </a:solidFill>
              </a:rPr>
              <a:t>Coronal CECT of the cervical spine,  </a:t>
            </a:r>
          </a:p>
          <a:p>
            <a:pPr algn="ctr"/>
            <a:r>
              <a:rPr lang="en-US" sz="1400" b="1" dirty="0" smtClean="0">
                <a:solidFill>
                  <a:schemeClr val="bg1"/>
                </a:solidFill>
              </a:rPr>
              <a:t>soft tissue window</a:t>
            </a:r>
            <a:endParaRPr lang="en-US" sz="1400" b="1" dirty="0">
              <a:solidFill>
                <a:schemeClr val="bg1"/>
              </a:solidFill>
            </a:endParaRPr>
          </a:p>
        </p:txBody>
      </p:sp>
      <p:sp>
        <p:nvSpPr>
          <p:cNvPr id="13" name="TextBox 12"/>
          <p:cNvSpPr txBox="1"/>
          <p:nvPr/>
        </p:nvSpPr>
        <p:spPr>
          <a:xfrm>
            <a:off x="152400" y="4953000"/>
            <a:ext cx="8839200" cy="1384995"/>
          </a:xfrm>
          <a:prstGeom prst="rect">
            <a:avLst/>
          </a:prstGeom>
          <a:noFill/>
        </p:spPr>
        <p:txBody>
          <a:bodyPr wrap="square" rtlCol="0">
            <a:spAutoFit/>
          </a:bodyPr>
          <a:lstStyle/>
          <a:p>
            <a:pPr>
              <a:buFont typeface="Arial" pitchFamily="34" charset="0"/>
              <a:buChar char="•"/>
            </a:pPr>
            <a:r>
              <a:rPr lang="en-US" sz="1400" b="1" dirty="0" smtClean="0">
                <a:solidFill>
                  <a:schemeClr val="bg1"/>
                </a:solidFill>
              </a:rPr>
              <a:t>Contrast-enhanced CT demonstrates a heterogeneously enhancing lobulated 3.5cm right-sided paraspinal mass extending from the C1 to C3 levels without internal hemorrhage or calcification. </a:t>
            </a:r>
          </a:p>
          <a:p>
            <a:pPr>
              <a:buFont typeface="Arial" pitchFamily="34" charset="0"/>
              <a:buChar char="•"/>
            </a:pPr>
            <a:endParaRPr lang="en-US" sz="1400" b="1" dirty="0" smtClean="0">
              <a:solidFill>
                <a:schemeClr val="bg1"/>
              </a:solidFill>
            </a:endParaRPr>
          </a:p>
          <a:p>
            <a:pPr>
              <a:buFont typeface="Arial" pitchFamily="34" charset="0"/>
              <a:buChar char="•"/>
            </a:pPr>
            <a:r>
              <a:rPr lang="en-US" sz="1400" b="1" dirty="0" smtClean="0">
                <a:solidFill>
                  <a:schemeClr val="bg1"/>
                </a:solidFill>
              </a:rPr>
              <a:t>The mass abuts the adjacent C1-2 and C2-3 neural foramina, without apparent intraforaminal extension or osseous destruction. </a:t>
            </a:r>
            <a:endParaRPr lang="es-CO" sz="1400" b="1" dirty="0" smtClean="0"/>
          </a:p>
          <a:p>
            <a:endParaRPr lang="en-US" sz="1400" b="1" dirty="0">
              <a:solidFill>
                <a:schemeClr val="bg1"/>
              </a:solidFill>
            </a:endParaRPr>
          </a:p>
        </p:txBody>
      </p:sp>
      <p:cxnSp>
        <p:nvCxnSpPr>
          <p:cNvPr id="15" name="Straight Arrow Connector 14"/>
          <p:cNvCxnSpPr/>
          <p:nvPr/>
        </p:nvCxnSpPr>
        <p:spPr>
          <a:xfrm>
            <a:off x="533400" y="1828800"/>
            <a:ext cx="304800" cy="304800"/>
          </a:xfrm>
          <a:prstGeom prst="straightConnector1">
            <a:avLst/>
          </a:prstGeom>
          <a:ln w="412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1143000" y="2590800"/>
            <a:ext cx="152400" cy="228600"/>
          </a:xfrm>
          <a:prstGeom prst="straightConnector1">
            <a:avLst/>
          </a:prstGeom>
          <a:ln w="412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6172200" y="2286000"/>
            <a:ext cx="152400" cy="304800"/>
          </a:xfrm>
          <a:prstGeom prst="straightConnector1">
            <a:avLst/>
          </a:prstGeom>
          <a:ln w="412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019800" y="1524000"/>
            <a:ext cx="304800" cy="304800"/>
          </a:xfrm>
          <a:prstGeom prst="straightConnector1">
            <a:avLst/>
          </a:prstGeom>
          <a:ln w="41275">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2043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914400" y="762000"/>
            <a:ext cx="7543800" cy="2702278"/>
          </a:xfrm>
          <a:prstGeom prst="rect">
            <a:avLst/>
          </a:prstGeom>
          <a:noFill/>
          <a:ln w="9525">
            <a:noFill/>
            <a:miter lim="800000"/>
            <a:headEnd/>
            <a:tailEnd/>
          </a:ln>
        </p:spPr>
        <p:txBody>
          <a:bodyPr>
            <a:spAutoFit/>
          </a:bodyPr>
          <a:lstStyle/>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p:txBody>
      </p:sp>
      <p:grpSp>
        <p:nvGrpSpPr>
          <p:cNvPr id="2" name="Group 4"/>
          <p:cNvGrpSpPr>
            <a:grpSpLocks/>
          </p:cNvGrpSpPr>
          <p:nvPr/>
        </p:nvGrpSpPr>
        <p:grpSpPr bwMode="auto">
          <a:xfrm>
            <a:off x="0" y="0"/>
            <a:ext cx="9144000" cy="6858000"/>
            <a:chOff x="0" y="0"/>
            <a:chExt cx="5760" cy="4320"/>
          </a:xfrm>
        </p:grpSpPr>
        <p:sp>
          <p:nvSpPr>
            <p:cNvPr id="7173" name="Rectangle 5"/>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dirty="0"/>
            </a:p>
          </p:txBody>
        </p:sp>
        <p:sp>
          <p:nvSpPr>
            <p:cNvPr id="7174" name="Rectangle 6"/>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dirty="0"/>
            </a:p>
          </p:txBody>
        </p:sp>
      </p:grpSp>
      <p:sp>
        <p:nvSpPr>
          <p:cNvPr id="7172" name="Text Box 7"/>
          <p:cNvSpPr txBox="1">
            <a:spLocks noChangeArrowheads="1"/>
          </p:cNvSpPr>
          <p:nvPr/>
        </p:nvSpPr>
        <p:spPr bwMode="auto">
          <a:xfrm>
            <a:off x="2895600" y="228600"/>
            <a:ext cx="2848857" cy="400110"/>
          </a:xfrm>
          <a:prstGeom prst="rect">
            <a:avLst/>
          </a:prstGeom>
          <a:noFill/>
          <a:ln w="9525">
            <a:noFill/>
            <a:miter lim="800000"/>
            <a:headEnd/>
            <a:tailEnd/>
          </a:ln>
        </p:spPr>
        <p:txBody>
          <a:bodyPr wrap="none">
            <a:spAutoFit/>
          </a:bodyPr>
          <a:lstStyle/>
          <a:p>
            <a:r>
              <a:rPr lang="en-US" sz="2000" b="1" dirty="0">
                <a:solidFill>
                  <a:schemeClr val="bg1"/>
                </a:solidFill>
              </a:rPr>
              <a:t>Radiological </a:t>
            </a:r>
            <a:r>
              <a:rPr lang="en-US" sz="2000" b="1" dirty="0" smtClean="0">
                <a:solidFill>
                  <a:schemeClr val="bg1"/>
                </a:solidFill>
              </a:rPr>
              <a:t>Findings</a:t>
            </a:r>
            <a:endParaRPr lang="en-US" sz="2000" b="1" dirty="0">
              <a:solidFill>
                <a:schemeClr val="bg1"/>
              </a:solidFill>
            </a:endParaRPr>
          </a:p>
        </p:txBody>
      </p:sp>
      <p:sp>
        <p:nvSpPr>
          <p:cNvPr id="16" name="TextBox 15"/>
          <p:cNvSpPr txBox="1"/>
          <p:nvPr/>
        </p:nvSpPr>
        <p:spPr>
          <a:xfrm>
            <a:off x="304800" y="3657600"/>
            <a:ext cx="2438400" cy="523220"/>
          </a:xfrm>
          <a:prstGeom prst="rect">
            <a:avLst/>
          </a:prstGeom>
          <a:noFill/>
        </p:spPr>
        <p:txBody>
          <a:bodyPr wrap="square" rtlCol="0">
            <a:spAutoFit/>
          </a:bodyPr>
          <a:lstStyle/>
          <a:p>
            <a:pPr algn="ctr"/>
            <a:r>
              <a:rPr lang="en-US" sz="1400" b="1" dirty="0" smtClean="0">
                <a:solidFill>
                  <a:schemeClr val="bg1"/>
                </a:solidFill>
              </a:rPr>
              <a:t>Axial T1 noncontrast MRI of the neck</a:t>
            </a:r>
            <a:endParaRPr lang="en-US" sz="1400" b="1" dirty="0">
              <a:solidFill>
                <a:schemeClr val="bg1"/>
              </a:solidFill>
            </a:endParaRPr>
          </a:p>
        </p:txBody>
      </p:sp>
      <p:sp>
        <p:nvSpPr>
          <p:cNvPr id="18" name="TextBox 17"/>
          <p:cNvSpPr txBox="1"/>
          <p:nvPr/>
        </p:nvSpPr>
        <p:spPr>
          <a:xfrm>
            <a:off x="3276600" y="3657600"/>
            <a:ext cx="2362200" cy="523220"/>
          </a:xfrm>
          <a:prstGeom prst="rect">
            <a:avLst/>
          </a:prstGeom>
          <a:noFill/>
        </p:spPr>
        <p:txBody>
          <a:bodyPr wrap="square" rtlCol="0">
            <a:spAutoFit/>
          </a:bodyPr>
          <a:lstStyle/>
          <a:p>
            <a:pPr algn="ctr"/>
            <a:r>
              <a:rPr lang="en-US" sz="1400" b="1" dirty="0" smtClean="0">
                <a:solidFill>
                  <a:schemeClr val="bg1"/>
                </a:solidFill>
              </a:rPr>
              <a:t>Axial T1 +C MRI of the neck</a:t>
            </a:r>
            <a:endParaRPr lang="en-US" sz="1400" b="1" dirty="0">
              <a:solidFill>
                <a:schemeClr val="bg1"/>
              </a:solidFill>
            </a:endParaRPr>
          </a:p>
        </p:txBody>
      </p:sp>
      <p:pic>
        <p:nvPicPr>
          <p:cNvPr id="2050" name="Picture 2"/>
          <p:cNvPicPr>
            <a:picLocks noChangeAspect="1" noChangeArrowheads="1"/>
          </p:cNvPicPr>
          <p:nvPr/>
        </p:nvPicPr>
        <p:blipFill>
          <a:blip r:embed="rId3" cstate="print"/>
          <a:srcRect l="3125" r="6250" b="6250"/>
          <a:stretch>
            <a:fillRect/>
          </a:stretch>
        </p:blipFill>
        <p:spPr bwMode="auto">
          <a:xfrm>
            <a:off x="228600" y="838200"/>
            <a:ext cx="2651760" cy="2743200"/>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r="4688" b="7813"/>
          <a:stretch>
            <a:fillRect/>
          </a:stretch>
        </p:blipFill>
        <p:spPr bwMode="auto">
          <a:xfrm>
            <a:off x="2895600" y="838200"/>
            <a:ext cx="2836186" cy="2743200"/>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l="26042" r="12500"/>
          <a:stretch>
            <a:fillRect/>
          </a:stretch>
        </p:blipFill>
        <p:spPr bwMode="auto">
          <a:xfrm>
            <a:off x="5943600" y="762000"/>
            <a:ext cx="2641283" cy="4297680"/>
          </a:xfrm>
          <a:prstGeom prst="rect">
            <a:avLst/>
          </a:prstGeom>
          <a:noFill/>
          <a:ln w="9525">
            <a:noFill/>
            <a:miter lim="800000"/>
            <a:headEnd/>
            <a:tailEnd/>
          </a:ln>
        </p:spPr>
      </p:pic>
      <p:sp>
        <p:nvSpPr>
          <p:cNvPr id="22" name="TextBox 21"/>
          <p:cNvSpPr txBox="1"/>
          <p:nvPr/>
        </p:nvSpPr>
        <p:spPr>
          <a:xfrm>
            <a:off x="5943600" y="5181600"/>
            <a:ext cx="2743200" cy="523220"/>
          </a:xfrm>
          <a:prstGeom prst="rect">
            <a:avLst/>
          </a:prstGeom>
          <a:noFill/>
        </p:spPr>
        <p:txBody>
          <a:bodyPr wrap="square" rtlCol="0">
            <a:spAutoFit/>
          </a:bodyPr>
          <a:lstStyle/>
          <a:p>
            <a:pPr algn="ctr"/>
            <a:r>
              <a:rPr lang="en-US" sz="1400" b="1" dirty="0" smtClean="0">
                <a:solidFill>
                  <a:schemeClr val="bg1"/>
                </a:solidFill>
              </a:rPr>
              <a:t>Sagittal MRI of the cervical spine </a:t>
            </a:r>
            <a:endParaRPr lang="en-US" sz="1400" b="1" dirty="0">
              <a:solidFill>
                <a:schemeClr val="bg1"/>
              </a:solidFill>
            </a:endParaRPr>
          </a:p>
        </p:txBody>
      </p:sp>
      <p:sp>
        <p:nvSpPr>
          <p:cNvPr id="23" name="TextBox 22"/>
          <p:cNvSpPr txBox="1"/>
          <p:nvPr/>
        </p:nvSpPr>
        <p:spPr>
          <a:xfrm>
            <a:off x="152400" y="4419600"/>
            <a:ext cx="5638800" cy="1600438"/>
          </a:xfrm>
          <a:prstGeom prst="rect">
            <a:avLst/>
          </a:prstGeom>
          <a:noFill/>
        </p:spPr>
        <p:txBody>
          <a:bodyPr wrap="square" rtlCol="0">
            <a:spAutoFit/>
          </a:bodyPr>
          <a:lstStyle/>
          <a:p>
            <a:pPr>
              <a:buFont typeface="Arial" pitchFamily="34" charset="0"/>
              <a:buChar char="•"/>
            </a:pPr>
            <a:r>
              <a:rPr lang="en-US" sz="1400" b="1" dirty="0" smtClean="0">
                <a:solidFill>
                  <a:schemeClr val="bg1"/>
                </a:solidFill>
              </a:rPr>
              <a:t>Pre and postcontrast axial T1 MRI of the neck demonstrate heterogeneous enhancement of the lobulated paraspinal mass seen on prior CT examination (     ).</a:t>
            </a:r>
          </a:p>
          <a:p>
            <a:pPr>
              <a:buFont typeface="Arial" pitchFamily="34" charset="0"/>
              <a:buChar char="•"/>
            </a:pPr>
            <a:endParaRPr lang="en-US" sz="1400" b="1" dirty="0" smtClean="0">
              <a:solidFill>
                <a:schemeClr val="bg1"/>
              </a:solidFill>
            </a:endParaRPr>
          </a:p>
          <a:p>
            <a:pPr>
              <a:buFont typeface="Arial" pitchFamily="34" charset="0"/>
              <a:buChar char="•"/>
            </a:pPr>
            <a:r>
              <a:rPr lang="en-US" sz="1400" b="1" dirty="0" smtClean="0">
                <a:solidFill>
                  <a:schemeClr val="bg1"/>
                </a:solidFill>
              </a:rPr>
              <a:t>Sagittal T2 MRI images at the level of the C2-C3 foramina demonstrate no obvious extension into the spinal canal  (     ). </a:t>
            </a:r>
            <a:endParaRPr lang="es-CO" sz="1400" b="1" dirty="0" smtClean="0"/>
          </a:p>
          <a:p>
            <a:endParaRPr lang="en-US" sz="1400" b="1" dirty="0">
              <a:solidFill>
                <a:schemeClr val="bg1"/>
              </a:solidFill>
            </a:endParaRPr>
          </a:p>
        </p:txBody>
      </p:sp>
      <p:cxnSp>
        <p:nvCxnSpPr>
          <p:cNvPr id="25" name="Straight Arrow Connector 24"/>
          <p:cNvCxnSpPr/>
          <p:nvPr/>
        </p:nvCxnSpPr>
        <p:spPr>
          <a:xfrm>
            <a:off x="1676400" y="2362200"/>
            <a:ext cx="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3429000" y="2286000"/>
            <a:ext cx="228600" cy="38100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609600" y="2286000"/>
            <a:ext cx="228600" cy="38100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flipV="1">
            <a:off x="6781800" y="2743200"/>
            <a:ext cx="381000" cy="304800"/>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flipV="1">
            <a:off x="6705600" y="2438400"/>
            <a:ext cx="381000" cy="304800"/>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flipV="1">
            <a:off x="6934200" y="2133600"/>
            <a:ext cx="381000" cy="304800"/>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2971800" y="4953000"/>
            <a:ext cx="0" cy="30480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5181600" y="5562600"/>
            <a:ext cx="0" cy="304800"/>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2043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body" idx="4294967295"/>
          </p:nvPr>
        </p:nvSpPr>
        <p:spPr>
          <a:xfrm>
            <a:off x="457200" y="838200"/>
            <a:ext cx="8229600" cy="4648200"/>
          </a:xfrm>
          <a:noFill/>
        </p:spPr>
        <p:txBody>
          <a:bodyPr/>
          <a:lstStyle/>
          <a:p>
            <a:pPr marL="0" indent="0" eaLnBrk="1" hangingPunct="1">
              <a:buNone/>
            </a:pPr>
            <a:r>
              <a:rPr lang="es-CO" sz="1400" b="1" dirty="0" err="1" smtClean="0">
                <a:solidFill>
                  <a:srgbClr val="870401"/>
                </a:solidFill>
                <a:latin typeface="+mj-lt"/>
              </a:rPr>
              <a:t>Definition</a:t>
            </a:r>
            <a:r>
              <a:rPr lang="es-CO" sz="1400" b="1" dirty="0" smtClean="0">
                <a:solidFill>
                  <a:srgbClr val="870401"/>
                </a:solidFill>
                <a:latin typeface="+mj-lt"/>
              </a:rPr>
              <a:t>: </a:t>
            </a:r>
            <a:r>
              <a:rPr lang="es-CO" sz="1400" b="1" dirty="0" err="1" smtClean="0">
                <a:solidFill>
                  <a:srgbClr val="870401"/>
                </a:solidFill>
                <a:latin typeface="+mj-lt"/>
              </a:rPr>
              <a:t>Histologically</a:t>
            </a:r>
            <a:r>
              <a:rPr lang="es-CO" sz="1400" b="1" dirty="0" smtClean="0">
                <a:solidFill>
                  <a:srgbClr val="870401"/>
                </a:solidFill>
                <a:latin typeface="+mj-lt"/>
              </a:rPr>
              <a:t>, </a:t>
            </a:r>
            <a:r>
              <a:rPr lang="es-CO" sz="1400" b="1" dirty="0" err="1">
                <a:solidFill>
                  <a:srgbClr val="870401"/>
                </a:solidFill>
                <a:latin typeface="+mj-lt"/>
              </a:rPr>
              <a:t>these</a:t>
            </a:r>
            <a:r>
              <a:rPr lang="es-CO" sz="1400" b="1" dirty="0">
                <a:solidFill>
                  <a:srgbClr val="870401"/>
                </a:solidFill>
                <a:latin typeface="+mj-lt"/>
              </a:rPr>
              <a:t> </a:t>
            </a:r>
            <a:r>
              <a:rPr lang="es-CO" sz="1400" b="1" dirty="0" err="1">
                <a:solidFill>
                  <a:srgbClr val="870401"/>
                </a:solidFill>
                <a:latin typeface="+mj-lt"/>
              </a:rPr>
              <a:t>lesions</a:t>
            </a:r>
            <a:r>
              <a:rPr lang="es-CO" sz="1400" b="1" dirty="0">
                <a:solidFill>
                  <a:srgbClr val="870401"/>
                </a:solidFill>
                <a:latin typeface="+mj-lt"/>
              </a:rPr>
              <a:t> </a:t>
            </a:r>
            <a:r>
              <a:rPr lang="es-CO" sz="1400" b="1" dirty="0" err="1">
                <a:solidFill>
                  <a:srgbClr val="870401"/>
                </a:solidFill>
                <a:latin typeface="+mj-lt"/>
              </a:rPr>
              <a:t>contain</a:t>
            </a:r>
            <a:r>
              <a:rPr lang="es-CO" sz="1400" b="1" dirty="0">
                <a:solidFill>
                  <a:srgbClr val="870401"/>
                </a:solidFill>
                <a:latin typeface="+mj-lt"/>
              </a:rPr>
              <a:t> variable </a:t>
            </a:r>
            <a:r>
              <a:rPr lang="es-CO" sz="1400" b="1" dirty="0" err="1">
                <a:solidFill>
                  <a:srgbClr val="870401"/>
                </a:solidFill>
                <a:latin typeface="+mj-lt"/>
              </a:rPr>
              <a:t>amounts</a:t>
            </a:r>
            <a:r>
              <a:rPr lang="es-CO" sz="1400" b="1" dirty="0">
                <a:solidFill>
                  <a:srgbClr val="870401"/>
                </a:solidFill>
                <a:latin typeface="+mj-lt"/>
              </a:rPr>
              <a:t> of </a:t>
            </a:r>
            <a:r>
              <a:rPr lang="es-CO" sz="1400" b="1" dirty="0" err="1">
                <a:solidFill>
                  <a:srgbClr val="870401"/>
                </a:solidFill>
                <a:latin typeface="+mj-lt"/>
              </a:rPr>
              <a:t>fibroblasts</a:t>
            </a:r>
            <a:r>
              <a:rPr lang="es-CO" sz="1400" b="1" dirty="0">
                <a:solidFill>
                  <a:srgbClr val="870401"/>
                </a:solidFill>
                <a:latin typeface="+mj-lt"/>
              </a:rPr>
              <a:t>, </a:t>
            </a:r>
            <a:r>
              <a:rPr lang="es-CO" sz="1400" b="1" dirty="0" err="1">
                <a:solidFill>
                  <a:srgbClr val="870401"/>
                </a:solidFill>
                <a:latin typeface="+mj-lt"/>
              </a:rPr>
              <a:t>Schwann</a:t>
            </a:r>
            <a:r>
              <a:rPr lang="es-CO" sz="1400" b="1" dirty="0">
                <a:solidFill>
                  <a:srgbClr val="870401"/>
                </a:solidFill>
                <a:latin typeface="+mj-lt"/>
              </a:rPr>
              <a:t> </a:t>
            </a:r>
            <a:r>
              <a:rPr lang="es-CO" sz="1400" b="1" dirty="0" err="1">
                <a:solidFill>
                  <a:srgbClr val="870401"/>
                </a:solidFill>
                <a:latin typeface="+mj-lt"/>
              </a:rPr>
              <a:t>cells</a:t>
            </a:r>
            <a:r>
              <a:rPr lang="es-CO" sz="1400" b="1" dirty="0">
                <a:solidFill>
                  <a:srgbClr val="870401"/>
                </a:solidFill>
                <a:latin typeface="+mj-lt"/>
              </a:rPr>
              <a:t>, </a:t>
            </a:r>
            <a:r>
              <a:rPr lang="es-CO" sz="1400" b="1" dirty="0" err="1">
                <a:solidFill>
                  <a:srgbClr val="870401"/>
                </a:solidFill>
                <a:latin typeface="+mj-lt"/>
              </a:rPr>
              <a:t>myxoid</a:t>
            </a:r>
            <a:r>
              <a:rPr lang="es-CO" sz="1400" b="1" dirty="0">
                <a:solidFill>
                  <a:srgbClr val="870401"/>
                </a:solidFill>
                <a:latin typeface="+mj-lt"/>
              </a:rPr>
              <a:t> material and </a:t>
            </a:r>
            <a:r>
              <a:rPr lang="es-CO" sz="1400" b="1" dirty="0" err="1">
                <a:solidFill>
                  <a:srgbClr val="870401"/>
                </a:solidFill>
                <a:latin typeface="+mj-lt"/>
              </a:rPr>
              <a:t>peripheral</a:t>
            </a:r>
            <a:r>
              <a:rPr lang="es-CO" sz="1400" b="1" dirty="0">
                <a:solidFill>
                  <a:srgbClr val="870401"/>
                </a:solidFill>
                <a:latin typeface="+mj-lt"/>
              </a:rPr>
              <a:t> </a:t>
            </a:r>
            <a:r>
              <a:rPr lang="es-CO" sz="1400" b="1" dirty="0" err="1">
                <a:solidFill>
                  <a:srgbClr val="870401"/>
                </a:solidFill>
                <a:latin typeface="+mj-lt"/>
              </a:rPr>
              <a:t>nerve</a:t>
            </a:r>
            <a:r>
              <a:rPr lang="es-CO" sz="1400" b="1" dirty="0">
                <a:solidFill>
                  <a:srgbClr val="870401"/>
                </a:solidFill>
                <a:latin typeface="+mj-lt"/>
              </a:rPr>
              <a:t> </a:t>
            </a:r>
            <a:r>
              <a:rPr lang="es-CO" sz="1400" b="1" dirty="0" err="1">
                <a:solidFill>
                  <a:srgbClr val="870401"/>
                </a:solidFill>
                <a:latin typeface="+mj-lt"/>
              </a:rPr>
              <a:t>fibers</a:t>
            </a:r>
            <a:r>
              <a:rPr lang="es-CO" sz="1400" b="1" dirty="0">
                <a:solidFill>
                  <a:srgbClr val="870401"/>
                </a:solidFill>
                <a:latin typeface="+mj-lt"/>
              </a:rPr>
              <a:t>.</a:t>
            </a:r>
          </a:p>
          <a:p>
            <a:pPr marL="0" indent="0" eaLnBrk="1" hangingPunct="1">
              <a:buNone/>
            </a:pPr>
            <a:endParaRPr lang="en-US" sz="1400" b="1" dirty="0" smtClean="0">
              <a:solidFill>
                <a:srgbClr val="870401"/>
              </a:solidFill>
              <a:latin typeface="+mj-lt"/>
            </a:endParaRPr>
          </a:p>
          <a:p>
            <a:pPr marL="0" indent="0" eaLnBrk="1" hangingPunct="1">
              <a:buNone/>
            </a:pPr>
            <a:r>
              <a:rPr lang="en-US" sz="1400" b="1" dirty="0" smtClean="0">
                <a:solidFill>
                  <a:srgbClr val="870401"/>
                </a:solidFill>
                <a:latin typeface="+mj-lt"/>
              </a:rPr>
              <a:t>Three patterns:</a:t>
            </a:r>
          </a:p>
          <a:p>
            <a:pPr eaLnBrk="1" hangingPunct="1"/>
            <a:r>
              <a:rPr lang="en-US" sz="1400" b="1" dirty="0" smtClean="0">
                <a:solidFill>
                  <a:srgbClr val="870401"/>
                </a:solidFill>
                <a:latin typeface="+mj-lt"/>
              </a:rPr>
              <a:t>Solitary and sporadic (90%)</a:t>
            </a:r>
          </a:p>
          <a:p>
            <a:pPr lvl="1" eaLnBrk="1" hangingPunct="1"/>
            <a:r>
              <a:rPr lang="en-US" sz="1400" b="1" dirty="0" smtClean="0">
                <a:solidFill>
                  <a:srgbClr val="870401"/>
                </a:solidFill>
                <a:latin typeface="+mj-lt"/>
              </a:rPr>
              <a:t>Typically &lt;5mm without potential for malignant transformation.</a:t>
            </a:r>
          </a:p>
          <a:p>
            <a:pPr lvl="1" eaLnBrk="1" hangingPunct="1"/>
            <a:r>
              <a:rPr lang="en-US" sz="1400" b="1" dirty="0" smtClean="0">
                <a:solidFill>
                  <a:srgbClr val="870401"/>
                </a:solidFill>
                <a:latin typeface="+mj-lt"/>
              </a:rPr>
              <a:t>Cured by surgical resection with low recurrence rate</a:t>
            </a:r>
          </a:p>
          <a:p>
            <a:pPr eaLnBrk="1" hangingPunct="1"/>
            <a:endParaRPr lang="es-CO" sz="1400" b="1" dirty="0" smtClean="0">
              <a:solidFill>
                <a:srgbClr val="870401"/>
              </a:solidFill>
              <a:latin typeface="+mj-lt"/>
            </a:endParaRPr>
          </a:p>
          <a:p>
            <a:pPr eaLnBrk="1" hangingPunct="1"/>
            <a:r>
              <a:rPr lang="es-CO" sz="1400" b="1" dirty="0" err="1" smtClean="0">
                <a:solidFill>
                  <a:srgbClr val="870401"/>
                </a:solidFill>
                <a:latin typeface="+mj-lt"/>
              </a:rPr>
              <a:t>Diffuse</a:t>
            </a:r>
            <a:endParaRPr lang="es-CO" sz="1400" b="1" dirty="0" smtClean="0">
              <a:solidFill>
                <a:srgbClr val="870401"/>
              </a:solidFill>
              <a:latin typeface="+mj-lt"/>
            </a:endParaRPr>
          </a:p>
          <a:p>
            <a:pPr lvl="1" eaLnBrk="1" hangingPunct="1"/>
            <a:r>
              <a:rPr lang="en-US" sz="1400" b="1" dirty="0" smtClean="0">
                <a:solidFill>
                  <a:srgbClr val="870401"/>
                </a:solidFill>
                <a:latin typeface="+mj-lt"/>
              </a:rPr>
              <a:t>Occurs in children and young adults with involvement of the subcutaneous tissues of the head and neck. </a:t>
            </a:r>
            <a:endParaRPr lang="es-CO" sz="1400" b="1" dirty="0">
              <a:solidFill>
                <a:srgbClr val="870401"/>
              </a:solidFill>
              <a:latin typeface="+mj-lt"/>
            </a:endParaRPr>
          </a:p>
          <a:p>
            <a:pPr eaLnBrk="1" hangingPunct="1"/>
            <a:endParaRPr lang="es-CO" sz="1400" b="1" dirty="0" smtClean="0">
              <a:solidFill>
                <a:srgbClr val="870401"/>
              </a:solidFill>
              <a:latin typeface="+mj-lt"/>
            </a:endParaRPr>
          </a:p>
          <a:p>
            <a:pPr eaLnBrk="1" hangingPunct="1"/>
            <a:r>
              <a:rPr lang="es-CO" sz="1400" b="1" dirty="0" err="1" smtClean="0">
                <a:solidFill>
                  <a:srgbClr val="870401"/>
                </a:solidFill>
                <a:latin typeface="+mj-lt"/>
              </a:rPr>
              <a:t>Plexiform</a:t>
            </a:r>
            <a:endParaRPr lang="es-CO" sz="1400" b="1" dirty="0" smtClean="0">
              <a:solidFill>
                <a:srgbClr val="870401"/>
              </a:solidFill>
              <a:latin typeface="+mj-lt"/>
            </a:endParaRPr>
          </a:p>
          <a:p>
            <a:pPr lvl="1" eaLnBrk="1" hangingPunct="1"/>
            <a:r>
              <a:rPr lang="en-US" sz="1400" b="1" dirty="0" smtClean="0">
                <a:solidFill>
                  <a:srgbClr val="870401"/>
                </a:solidFill>
                <a:latin typeface="+mj-lt"/>
              </a:rPr>
              <a:t>Pathopneumonic for NF1</a:t>
            </a:r>
          </a:p>
          <a:p>
            <a:pPr lvl="1" eaLnBrk="1" hangingPunct="1"/>
            <a:r>
              <a:rPr lang="en-US" sz="1400" b="1" dirty="0" smtClean="0">
                <a:solidFill>
                  <a:srgbClr val="870401"/>
                </a:solidFill>
                <a:latin typeface="+mj-lt"/>
              </a:rPr>
              <a:t>Multiple bilateral multilevel paraspinal nerve involvement with potential for malignant transformation to peripheral nerve sheath tumor</a:t>
            </a:r>
          </a:p>
          <a:p>
            <a:pPr lvl="1" eaLnBrk="1" hangingPunct="1"/>
            <a:r>
              <a:rPr lang="en-US" sz="1400" b="1" dirty="0" smtClean="0">
                <a:solidFill>
                  <a:srgbClr val="870401"/>
                </a:solidFill>
                <a:latin typeface="+mj-lt"/>
              </a:rPr>
              <a:t>High recurrence rate following resection and difficult to manage</a:t>
            </a:r>
            <a:endParaRPr lang="es-CO" sz="1400" b="1" dirty="0">
              <a:solidFill>
                <a:srgbClr val="870401"/>
              </a:solidFill>
              <a:latin typeface="+mj-lt"/>
            </a:endParaRPr>
          </a:p>
          <a:p>
            <a:pPr marL="0" indent="0" eaLnBrk="1" hangingPunct="1">
              <a:buFontTx/>
              <a:buNone/>
            </a:pPr>
            <a:endParaRPr lang="en-US" sz="1600" b="1" dirty="0" smtClean="0">
              <a:solidFill>
                <a:srgbClr val="870401"/>
              </a:solidFill>
              <a:latin typeface="+mj-lt"/>
            </a:endParaRPr>
          </a:p>
          <a:p>
            <a:pPr marL="0" indent="0" eaLnBrk="1" hangingPunct="1">
              <a:buFontTx/>
              <a:buNone/>
            </a:pPr>
            <a:endParaRPr lang="en-US" sz="1600" b="1" dirty="0" smtClean="0">
              <a:solidFill>
                <a:srgbClr val="870401"/>
              </a:solidFill>
              <a:latin typeface="+mj-lt"/>
            </a:endParaRPr>
          </a:p>
          <a:p>
            <a:pPr marL="0" indent="0" eaLnBrk="1" hangingPunct="1">
              <a:buFontTx/>
              <a:buNone/>
            </a:pPr>
            <a:endParaRPr lang="en-US" sz="1600" b="1" dirty="0" smtClean="0">
              <a:solidFill>
                <a:srgbClr val="870401"/>
              </a:solidFill>
              <a:latin typeface="+mj-lt"/>
            </a:endParaRPr>
          </a:p>
          <a:p>
            <a:pPr marL="0" indent="0" eaLnBrk="1" hangingPunct="1">
              <a:buFontTx/>
              <a:buNone/>
            </a:pPr>
            <a:endParaRPr lang="en-US" sz="1600" b="1" dirty="0" smtClean="0">
              <a:solidFill>
                <a:srgbClr val="870401"/>
              </a:solidFill>
            </a:endParaRPr>
          </a:p>
          <a:p>
            <a:pPr marL="0" indent="0" eaLnBrk="1" hangingPunct="1">
              <a:buFontTx/>
              <a:buNone/>
            </a:pPr>
            <a:endParaRPr lang="en-US" sz="1600" b="1" dirty="0" smtClean="0">
              <a:solidFill>
                <a:srgbClr val="870401"/>
              </a:solidFill>
            </a:endParaRPr>
          </a:p>
          <a:p>
            <a:pPr fontAlgn="t"/>
            <a:endParaRPr lang="en-US" sz="1000" dirty="0" smtClean="0">
              <a:solidFill>
                <a:srgbClr val="870401"/>
              </a:solidFill>
            </a:endParaRPr>
          </a:p>
          <a:p>
            <a:pPr fontAlgn="t"/>
            <a:endParaRPr lang="en-US" sz="1000" dirty="0" smtClean="0">
              <a:solidFill>
                <a:srgbClr val="870401"/>
              </a:solidFill>
            </a:endParaRPr>
          </a:p>
          <a:p>
            <a:pPr lvl="2" fontAlgn="t"/>
            <a:endParaRPr lang="en-US" sz="1600" b="1" dirty="0" smtClean="0">
              <a:solidFill>
                <a:srgbClr val="870401"/>
              </a:solidFill>
            </a:endParaRPr>
          </a:p>
          <a:p>
            <a:pPr marL="0" indent="0" eaLnBrk="1" hangingPunct="1">
              <a:buFontTx/>
              <a:buNone/>
            </a:pPr>
            <a:endParaRPr lang="en-US" sz="1600" b="1" dirty="0" smtClean="0">
              <a:solidFill>
                <a:srgbClr val="870401"/>
              </a:solidFill>
            </a:endParaRPr>
          </a:p>
          <a:p>
            <a:pPr marL="0" indent="0" eaLnBrk="1" hangingPunct="1"/>
            <a:endParaRPr lang="en-US" sz="1600" b="1" dirty="0" smtClean="0">
              <a:solidFill>
                <a:srgbClr val="870401"/>
              </a:solidFill>
            </a:endParaRPr>
          </a:p>
        </p:txBody>
      </p:sp>
      <p:grpSp>
        <p:nvGrpSpPr>
          <p:cNvPr id="2" name="Group 3"/>
          <p:cNvGrpSpPr>
            <a:grpSpLocks/>
          </p:cNvGrpSpPr>
          <p:nvPr/>
        </p:nvGrpSpPr>
        <p:grpSpPr bwMode="auto">
          <a:xfrm>
            <a:off x="0" y="0"/>
            <a:ext cx="9144000" cy="6858000"/>
            <a:chOff x="0" y="0"/>
            <a:chExt cx="5760" cy="4320"/>
          </a:xfrm>
        </p:grpSpPr>
        <p:sp>
          <p:nvSpPr>
            <p:cNvPr id="10246" name="Rectangle 4"/>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dirty="0"/>
            </a:p>
          </p:txBody>
        </p:sp>
        <p:sp>
          <p:nvSpPr>
            <p:cNvPr id="10247" name="Rectangle 5"/>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dirty="0"/>
            </a:p>
          </p:txBody>
        </p:sp>
      </p:grpSp>
      <p:sp>
        <p:nvSpPr>
          <p:cNvPr id="10244" name="Rectangle 7"/>
          <p:cNvSpPr>
            <a:spLocks noChangeArrowheads="1"/>
          </p:cNvSpPr>
          <p:nvPr/>
        </p:nvSpPr>
        <p:spPr bwMode="auto">
          <a:xfrm>
            <a:off x="1905000" y="152400"/>
            <a:ext cx="4648200" cy="476250"/>
          </a:xfrm>
          <a:prstGeom prst="rect">
            <a:avLst/>
          </a:prstGeom>
          <a:noFill/>
          <a:ln w="9525">
            <a:noFill/>
            <a:miter lim="800000"/>
            <a:headEnd/>
            <a:tailEnd/>
          </a:ln>
        </p:spPr>
        <p:txBody>
          <a:bodyPr/>
          <a:lstStyle/>
          <a:p>
            <a:pPr algn="ctr"/>
            <a:r>
              <a:rPr lang="en-US" sz="2000" b="1" dirty="0" smtClean="0"/>
              <a:t>Discussion: Neurofibroma</a:t>
            </a:r>
            <a:endParaRPr lang="en-US" sz="2000" b="1" dirty="0"/>
          </a:p>
        </p:txBody>
      </p:sp>
      <p:pic>
        <p:nvPicPr>
          <p:cNvPr id="10245" name="Picture 8" descr="icf_logo4"/>
          <p:cNvPicPr>
            <a:picLocks noChangeAspect="1" noChangeArrowheads="1"/>
          </p:cNvPicPr>
          <p:nvPr/>
        </p:nvPicPr>
        <p:blipFill>
          <a:blip r:embed="rId2" cstate="print"/>
          <a:srcRect/>
          <a:stretch>
            <a:fillRect/>
          </a:stretch>
        </p:blipFill>
        <p:spPr bwMode="auto">
          <a:xfrm>
            <a:off x="5029200" y="5638800"/>
            <a:ext cx="4000500" cy="11049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body" idx="4294967295"/>
          </p:nvPr>
        </p:nvSpPr>
        <p:spPr>
          <a:xfrm>
            <a:off x="457200" y="838200"/>
            <a:ext cx="8229600" cy="4648200"/>
          </a:xfrm>
          <a:noFill/>
        </p:spPr>
        <p:txBody>
          <a:bodyPr/>
          <a:lstStyle/>
          <a:p>
            <a:pPr marL="0" indent="0" eaLnBrk="1" hangingPunct="1">
              <a:buNone/>
            </a:pPr>
            <a:endParaRPr lang="en-US" sz="1400" b="1" dirty="0">
              <a:solidFill>
                <a:srgbClr val="870401"/>
              </a:solidFill>
            </a:endParaRPr>
          </a:p>
          <a:p>
            <a:pPr marL="0" indent="0" eaLnBrk="1" hangingPunct="1"/>
            <a:r>
              <a:rPr lang="en-US" sz="1400" b="1" dirty="0" smtClean="0">
                <a:solidFill>
                  <a:srgbClr val="870401"/>
                </a:solidFill>
              </a:rPr>
              <a:t>The </a:t>
            </a:r>
            <a:r>
              <a:rPr lang="en-US" sz="1400" b="1" dirty="0">
                <a:solidFill>
                  <a:srgbClr val="870401"/>
                </a:solidFill>
              </a:rPr>
              <a:t>lesion is centered on the peripheral nerve with variable involvement of the nerve root and end organs innervated by the involved nerve</a:t>
            </a:r>
            <a:r>
              <a:rPr lang="en-US" sz="1400" b="1" dirty="0" smtClean="0">
                <a:solidFill>
                  <a:srgbClr val="870401"/>
                </a:solidFill>
              </a:rPr>
              <a:t>.</a:t>
            </a:r>
          </a:p>
          <a:p>
            <a:pPr marL="0" indent="0" eaLnBrk="1" hangingPunct="1"/>
            <a:endParaRPr lang="en-US" sz="1400" b="1" dirty="0">
              <a:solidFill>
                <a:srgbClr val="870401"/>
              </a:solidFill>
            </a:endParaRPr>
          </a:p>
          <a:p>
            <a:pPr marL="0" indent="0" eaLnBrk="1" hangingPunct="1"/>
            <a:r>
              <a:rPr lang="en-US" sz="1400" b="1" dirty="0">
                <a:solidFill>
                  <a:srgbClr val="870401"/>
                </a:solidFill>
              </a:rPr>
              <a:t>Generally, lesions are nonaggressive appearing with widening of spinal neural foramina (as opposed to osseous destruction</a:t>
            </a:r>
            <a:r>
              <a:rPr lang="en-US" sz="1400" b="1" dirty="0" smtClean="0">
                <a:solidFill>
                  <a:srgbClr val="870401"/>
                </a:solidFill>
              </a:rPr>
              <a:t>).</a:t>
            </a:r>
          </a:p>
          <a:p>
            <a:pPr marL="0" indent="0" eaLnBrk="1" hangingPunct="1"/>
            <a:endParaRPr lang="en-US" sz="1400" b="1" dirty="0" smtClean="0">
              <a:solidFill>
                <a:srgbClr val="870401"/>
              </a:solidFill>
            </a:endParaRPr>
          </a:p>
          <a:p>
            <a:pPr marL="0" indent="0" eaLnBrk="1" hangingPunct="1"/>
            <a:r>
              <a:rPr lang="en-US" sz="1400" b="1" dirty="0">
                <a:solidFill>
                  <a:srgbClr val="870401"/>
                </a:solidFill>
              </a:rPr>
              <a:t>Best imaging modality is MR spine with and without contrast</a:t>
            </a:r>
          </a:p>
          <a:p>
            <a:pPr marL="400050" lvl="1" indent="0" eaLnBrk="1" hangingPunct="1"/>
            <a:r>
              <a:rPr lang="en-US" sz="1400" b="1" dirty="0">
                <a:solidFill>
                  <a:srgbClr val="870401"/>
                </a:solidFill>
              </a:rPr>
              <a:t>T1: </a:t>
            </a:r>
            <a:r>
              <a:rPr lang="en-US" sz="1400" b="1" dirty="0" smtClean="0">
                <a:solidFill>
                  <a:srgbClr val="870401"/>
                </a:solidFill>
              </a:rPr>
              <a:t>isointense </a:t>
            </a:r>
            <a:r>
              <a:rPr lang="en-US" sz="1400" b="1" dirty="0">
                <a:solidFill>
                  <a:srgbClr val="870401"/>
                </a:solidFill>
              </a:rPr>
              <a:t>to muscle and spine</a:t>
            </a:r>
          </a:p>
          <a:p>
            <a:pPr marL="400050" lvl="1" indent="0" eaLnBrk="1" hangingPunct="1"/>
            <a:r>
              <a:rPr lang="en-US" sz="1400" b="1" dirty="0" smtClean="0">
                <a:solidFill>
                  <a:srgbClr val="870401"/>
                </a:solidFill>
              </a:rPr>
              <a:t>T2</a:t>
            </a:r>
            <a:r>
              <a:rPr lang="en-US" sz="1400" b="1" dirty="0">
                <a:solidFill>
                  <a:srgbClr val="870401"/>
                </a:solidFill>
              </a:rPr>
              <a:t>: “target” sign with hyperintense peripheral rim and hypointense center</a:t>
            </a:r>
          </a:p>
          <a:p>
            <a:pPr marL="400050" lvl="1" indent="0" eaLnBrk="1" hangingPunct="1"/>
            <a:r>
              <a:rPr lang="en-US" sz="1400" b="1" dirty="0">
                <a:solidFill>
                  <a:srgbClr val="870401"/>
                </a:solidFill>
              </a:rPr>
              <a:t>T1+C: variable enhancement</a:t>
            </a:r>
          </a:p>
          <a:p>
            <a:pPr marL="0" indent="0" eaLnBrk="1" hangingPunct="1">
              <a:buFontTx/>
              <a:buNone/>
            </a:pPr>
            <a:endParaRPr lang="en-US" sz="1600" b="1" dirty="0">
              <a:solidFill>
                <a:srgbClr val="870401"/>
              </a:solidFill>
            </a:endParaRPr>
          </a:p>
          <a:p>
            <a:pPr marL="0" indent="0" eaLnBrk="1" hangingPunct="1">
              <a:buFontTx/>
              <a:buNone/>
            </a:pPr>
            <a:endParaRPr lang="en-US" sz="1600" b="1" dirty="0" smtClean="0">
              <a:solidFill>
                <a:srgbClr val="870401"/>
              </a:solidFill>
              <a:latin typeface="+mj-lt"/>
            </a:endParaRPr>
          </a:p>
          <a:p>
            <a:pPr marL="0" indent="0" eaLnBrk="1" hangingPunct="1">
              <a:buFontTx/>
              <a:buNone/>
            </a:pPr>
            <a:endParaRPr lang="en-US" sz="1600" b="1" dirty="0" smtClean="0">
              <a:solidFill>
                <a:srgbClr val="870401"/>
              </a:solidFill>
              <a:latin typeface="+mj-lt"/>
            </a:endParaRPr>
          </a:p>
          <a:p>
            <a:pPr marL="0" indent="0" eaLnBrk="1" hangingPunct="1">
              <a:buFontTx/>
              <a:buNone/>
            </a:pPr>
            <a:endParaRPr lang="en-US" sz="1600" b="1" dirty="0" smtClean="0">
              <a:solidFill>
                <a:srgbClr val="870401"/>
              </a:solidFill>
              <a:latin typeface="+mj-lt"/>
            </a:endParaRPr>
          </a:p>
          <a:p>
            <a:pPr marL="0" indent="0" eaLnBrk="1" hangingPunct="1">
              <a:buFontTx/>
              <a:buNone/>
            </a:pPr>
            <a:endParaRPr lang="en-US" sz="1600" b="1" dirty="0" smtClean="0">
              <a:solidFill>
                <a:srgbClr val="870401"/>
              </a:solidFill>
            </a:endParaRPr>
          </a:p>
          <a:p>
            <a:pPr marL="0" indent="0" eaLnBrk="1" hangingPunct="1">
              <a:buFontTx/>
              <a:buNone/>
            </a:pPr>
            <a:endParaRPr lang="en-US" sz="1600" b="1" dirty="0" smtClean="0">
              <a:solidFill>
                <a:srgbClr val="870401"/>
              </a:solidFill>
            </a:endParaRPr>
          </a:p>
          <a:p>
            <a:pPr fontAlgn="t"/>
            <a:endParaRPr lang="en-US" sz="1000" dirty="0" smtClean="0">
              <a:solidFill>
                <a:srgbClr val="870401"/>
              </a:solidFill>
            </a:endParaRPr>
          </a:p>
          <a:p>
            <a:pPr fontAlgn="t"/>
            <a:endParaRPr lang="en-US" sz="1000" dirty="0" smtClean="0">
              <a:solidFill>
                <a:srgbClr val="870401"/>
              </a:solidFill>
            </a:endParaRPr>
          </a:p>
          <a:p>
            <a:pPr lvl="2" fontAlgn="t"/>
            <a:endParaRPr lang="en-US" sz="1600" b="1" dirty="0" smtClean="0">
              <a:solidFill>
                <a:srgbClr val="870401"/>
              </a:solidFill>
            </a:endParaRPr>
          </a:p>
          <a:p>
            <a:pPr marL="0" indent="0" eaLnBrk="1" hangingPunct="1">
              <a:buFontTx/>
              <a:buNone/>
            </a:pPr>
            <a:endParaRPr lang="en-US" sz="1600" b="1" dirty="0" smtClean="0">
              <a:solidFill>
                <a:srgbClr val="870401"/>
              </a:solidFill>
            </a:endParaRPr>
          </a:p>
          <a:p>
            <a:pPr marL="0" indent="0" eaLnBrk="1" hangingPunct="1"/>
            <a:endParaRPr lang="en-US" sz="1600" b="1" dirty="0" smtClean="0">
              <a:solidFill>
                <a:srgbClr val="870401"/>
              </a:solidFill>
            </a:endParaRPr>
          </a:p>
        </p:txBody>
      </p:sp>
      <p:grpSp>
        <p:nvGrpSpPr>
          <p:cNvPr id="2" name="Group 3"/>
          <p:cNvGrpSpPr>
            <a:grpSpLocks/>
          </p:cNvGrpSpPr>
          <p:nvPr/>
        </p:nvGrpSpPr>
        <p:grpSpPr bwMode="auto">
          <a:xfrm>
            <a:off x="0" y="0"/>
            <a:ext cx="9144000" cy="6858000"/>
            <a:chOff x="0" y="0"/>
            <a:chExt cx="5760" cy="4320"/>
          </a:xfrm>
        </p:grpSpPr>
        <p:sp>
          <p:nvSpPr>
            <p:cNvPr id="10246" name="Rectangle 4"/>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dirty="0"/>
            </a:p>
          </p:txBody>
        </p:sp>
        <p:sp>
          <p:nvSpPr>
            <p:cNvPr id="10247" name="Rectangle 5"/>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dirty="0"/>
            </a:p>
          </p:txBody>
        </p:sp>
      </p:grpSp>
      <p:sp>
        <p:nvSpPr>
          <p:cNvPr id="10244" name="Rectangle 7"/>
          <p:cNvSpPr>
            <a:spLocks noChangeArrowheads="1"/>
          </p:cNvSpPr>
          <p:nvPr/>
        </p:nvSpPr>
        <p:spPr bwMode="auto">
          <a:xfrm>
            <a:off x="1981200" y="152400"/>
            <a:ext cx="4495800" cy="476250"/>
          </a:xfrm>
          <a:prstGeom prst="rect">
            <a:avLst/>
          </a:prstGeom>
          <a:noFill/>
          <a:ln w="9525">
            <a:noFill/>
            <a:miter lim="800000"/>
            <a:headEnd/>
            <a:tailEnd/>
          </a:ln>
        </p:spPr>
        <p:txBody>
          <a:bodyPr/>
          <a:lstStyle/>
          <a:p>
            <a:pPr algn="ctr"/>
            <a:r>
              <a:rPr lang="en-US" sz="2000" b="1" dirty="0" smtClean="0"/>
              <a:t>Discussion: Neurofibroma</a:t>
            </a:r>
            <a:endParaRPr lang="en-US" sz="2000" b="1" dirty="0"/>
          </a:p>
        </p:txBody>
      </p:sp>
      <p:pic>
        <p:nvPicPr>
          <p:cNvPr id="10245" name="Picture 8" descr="icf_logo4"/>
          <p:cNvPicPr>
            <a:picLocks noChangeAspect="1" noChangeArrowheads="1"/>
          </p:cNvPicPr>
          <p:nvPr/>
        </p:nvPicPr>
        <p:blipFill>
          <a:blip r:embed="rId2" cstate="print"/>
          <a:srcRect/>
          <a:stretch>
            <a:fillRect/>
          </a:stretch>
        </p:blipFill>
        <p:spPr bwMode="auto">
          <a:xfrm>
            <a:off x="5029200" y="5638800"/>
            <a:ext cx="4000500" cy="1104900"/>
          </a:xfrm>
          <a:prstGeom prst="rect">
            <a:avLst/>
          </a:prstGeom>
          <a:noFill/>
          <a:ln w="9525">
            <a:noFill/>
            <a:miter lim="800000"/>
            <a:headEnd/>
            <a:tailEnd/>
          </a:ln>
        </p:spPr>
      </p:pic>
    </p:spTree>
    <p:extLst>
      <p:ext uri="{BB962C8B-B14F-4D97-AF65-F5344CB8AC3E}">
        <p14:creationId xmlns:p14="http://schemas.microsoft.com/office/powerpoint/2010/main" val="1949170689"/>
      </p:ext>
    </p:extLst>
  </p:cSld>
  <p:clrMapOvr>
    <a:masterClrMapping/>
  </p:clrMapOvr>
</p:sld>
</file>

<file path=ppt/theme/theme1.xml><?xml version="1.0" encoding="utf-8"?>
<a:theme xmlns:a="http://schemas.openxmlformats.org/drawingml/2006/main" name="Instructions for completing case reports (03 October 2002)">
  <a:themeElements>
    <a:clrScheme name="Instructions for completing case reports (03 October 200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nstructions for completing case reports (03 October 200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nstructions for completing case reports (03 October 200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structions for completing case reports (03 October 200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structions for completing case reports (03 October 200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structions for completing case reports (03 October 200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structions for completing case reports (03 October 200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structions for completing case reports (03 October 200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structions for completing case reports (03 October 200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structions for completing case reports (03 October 200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structions for completing case reports (03 October 200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structions for completing case reports (03 October 200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structions for completing case reports (03 October 200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structions for completing case reports (03 October 200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436</TotalTime>
  <Words>1216</Words>
  <Application>Microsoft Office PowerPoint</Application>
  <PresentationFormat>On-screen Show (4:3)</PresentationFormat>
  <Paragraphs>219</Paragraphs>
  <Slides>19</Slides>
  <Notes>4</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Instructions for completing case reports (03 October 2002)</vt:lpstr>
      <vt:lpstr>PowerPoint Presentation</vt:lpstr>
      <vt:lpstr>Case History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not neurofibroma? There was no obvious involvement of the neural foramina, which is key to diagnosis of neurofibroma.  No target enhancement was present. Although not necessary for the diagnosis of neurofibroma, this finding is helpful when present.  Why not synovial sarcoma? No aggressive behavior such as bony destruction or invasion of surrounding structures was present. Additionally, synovial sarcomas tend to occur in a younger age group.  Why no metastases? No aggressive behavior such as bone destruction or invasion of adjacent structures was present. Although no primary malignancy was known, it is not unusual for patients with a clinically occult primary lesion to present with metastatic disease due to pain. In the absence of pathology confirming the etiology, search for primary malignancy, most commonly metastatic squamous cell carcinoma or adenocarcinoma should be undertaken.                </vt:lpstr>
      <vt:lpstr>Christopherson LA, Finelli DA, Wyatt-Ashmead J  et al. Ectopic extraspinal meningioma: CT and MR appearance. AJNR Am J Neuroradiol 1997; Aug;18(7):1335-7. Ibrahim AW, Satti MB, Ibrahim EM. Extraspinal meningioma: case report. J Neurosurg 1986;64:328–330.   Murphey MD et al: From the archives of the AFIP. Imaging of musculoskeletal neurogenic tumors: radiologic-pathologic correlation. Radiographics. 19(5):1253-80, 1999   Nishiguchi T et al: A case of synovial sarcoma in the perivertebral space of the neck: clinical presentation, radiological findings and histopathological description. Br J Radiol. 81(963):e72-4, 2008  Possazini P, Pipolo C, Romagnoli S , et al. Primary extra-cranial meningioma of head and neck: clinical, histopathological and immunohistochemical study of three cases. Acta Otorhinolaryngol Ital 2012; Oct;32(5):336-8  O'Sullivan PJ et al: Radiological features of synovial cell sarcoma. Br J Radiol. 81(964):346-56, 2008 Sehgal VN et al: Solitary plexiform neurofibroma(s): role of magnetic resonance imaging. Skinmed. 6(2):99-100, 2007  Taori K, Kundaragi NG, Disawal A, et al. Imaging features of extra cranial parapharyngeal space meningioma: case report. Iran J Radio, 2011; Nov;8(3):176-81.            </vt:lpstr>
    </vt:vector>
  </TitlesOfParts>
  <Company>UTHHSC_Radiology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Public2</dc:creator>
  <cp:lastModifiedBy>yjabir</cp:lastModifiedBy>
  <cp:revision>52</cp:revision>
  <dcterms:created xsi:type="dcterms:W3CDTF">2002-10-03T21:06:20Z</dcterms:created>
  <dcterms:modified xsi:type="dcterms:W3CDTF">2014-03-20T16:00:14Z</dcterms:modified>
</cp:coreProperties>
</file>