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8" r:id="rId2"/>
    <p:sldId id="266" r:id="rId3"/>
    <p:sldId id="273" r:id="rId4"/>
    <p:sldId id="261" r:id="rId5"/>
    <p:sldId id="281" r:id="rId6"/>
    <p:sldId id="282" r:id="rId7"/>
    <p:sldId id="260" r:id="rId8"/>
    <p:sldId id="274" r:id="rId9"/>
    <p:sldId id="269" r:id="rId10"/>
    <p:sldId id="263" r:id="rId11"/>
    <p:sldId id="268" r:id="rId12"/>
    <p:sldId id="271" r:id="rId13"/>
    <p:sldId id="264" r:id="rId14"/>
    <p:sldId id="283" r:id="rId15"/>
    <p:sldId id="285" r:id="rId16"/>
    <p:sldId id="267"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modifyVerifier cryptProviderType="rsaFull" cryptAlgorithmClass="hash" cryptAlgorithmType="typeAny" cryptAlgorithmSid="4" spinCount="100000" saltData="aTzTzU8vhHDMaaxwCp/W5A==" hashData="tVIP+xGIYbLdzmnVAsEcYQTilHw="/>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70401"/>
    <a:srgbClr val="F4AAF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20" autoAdjust="0"/>
    <p:restoredTop sz="75853" autoAdjust="0"/>
  </p:normalViewPr>
  <p:slideViewPr>
    <p:cSldViewPr>
      <p:cViewPr varScale="1">
        <p:scale>
          <a:sx n="58" d="100"/>
          <a:sy n="58" d="100"/>
        </p:scale>
        <p:origin x="-109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F19AC9-FFA2-494D-9911-3396812973AB}" type="datetimeFigureOut">
              <a:rPr lang="en-US" smtClean="0"/>
              <a:pPr/>
              <a:t>3/25/2014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5B4CCD-E417-4EFB-9D4E-4D2017D68AD7}" type="slidenum">
              <a:rPr lang="en-US" smtClean="0"/>
              <a:pPr/>
              <a:t>‹#›</a:t>
            </a:fld>
            <a:endParaRPr lang="en-US" dirty="0"/>
          </a:p>
        </p:txBody>
      </p:sp>
    </p:spTree>
    <p:extLst>
      <p:ext uri="{BB962C8B-B14F-4D97-AF65-F5344CB8AC3E}">
        <p14:creationId xmlns:p14="http://schemas.microsoft.com/office/powerpoint/2010/main" val="3879966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D5B4CCD-E417-4EFB-9D4E-4D2017D68AD7}" type="slidenum">
              <a:rPr lang="en-US" smtClean="0"/>
              <a:pPr/>
              <a:t>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High-resolution imaging through the sinonasal region is best appreciated on series 102 (soft tissue window) and series 301 (bone window). The imaging demonstrates multiple dehiscence along the sinus walls. For example, there is a dehiscence along the posterior wall of the left frontal sinus as seen on series 301, image 359 and on the corresponding soft tissue images, series 102, image 383. This may be a potential site of commination of the sinus cavity with the intracranial cyst. This is also seen on series 104, image 89; on the sagittal view.</a:t>
            </a:r>
          </a:p>
          <a:p>
            <a:endParaRPr lang="en-US" dirty="0"/>
          </a:p>
        </p:txBody>
      </p:sp>
      <p:sp>
        <p:nvSpPr>
          <p:cNvPr id="4" name="Slide Number Placeholder 3"/>
          <p:cNvSpPr>
            <a:spLocks noGrp="1"/>
          </p:cNvSpPr>
          <p:nvPr>
            <p:ph type="sldNum" sz="quarter" idx="10"/>
          </p:nvPr>
        </p:nvSpPr>
        <p:spPr/>
        <p:txBody>
          <a:bodyPr/>
          <a:lstStyle/>
          <a:p>
            <a:fld id="{CD5B4CCD-E417-4EFB-9D4E-4D2017D68AD7}" type="slidenum">
              <a:rPr lang="en-US" smtClean="0"/>
              <a:pPr/>
              <a:t>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D5B4CCD-E417-4EFB-9D4E-4D2017D68AD7}" type="slidenum">
              <a:rPr lang="en-US" smtClean="0"/>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7CD8471-F8FA-4BD1-910C-71A462182009}"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10D4ACA-B04F-4253-8ABA-AA44B4EB421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5481E13-15F7-41A1-ACD4-021B22F2AE23}"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983BADE-D00A-4C5B-B9F2-07C1CA3AFB76}"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6AE0AC0-D6D6-488F-AD04-F921308A56E4}"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91DEBD0-32AA-4296-86CE-418F7ED55A83}"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15FF5222-FC76-47EA-942A-7A4C964F5ACA}"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C0381DFA-6ED5-46FC-A39D-20EA7DBB28DB}"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AD5F676-2464-415A-AEA4-B0D43BD002BA}"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6910DD4-FAB5-4947-B629-B504083DA50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C0EA418-50BE-4C53-A393-A25377740B74}"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2F2B360E-553A-40A6-8CDA-2CC2A183B2A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auto">
          <a:xfrm>
            <a:off x="685800" y="685800"/>
            <a:ext cx="7772400" cy="609600"/>
          </a:xfrm>
          <a:prstGeom prst="rect">
            <a:avLst/>
          </a:prstGeom>
          <a:noFill/>
          <a:ln w="9525">
            <a:noFill/>
            <a:miter lim="800000"/>
            <a:headEnd/>
            <a:tailEnd/>
          </a:ln>
        </p:spPr>
        <p:txBody>
          <a:bodyPr anchor="ctr"/>
          <a:lstStyle/>
          <a:p>
            <a:pPr algn="ctr"/>
            <a:r>
              <a:rPr lang="en-US" sz="2000" b="1"/>
              <a:t>Case </a:t>
            </a:r>
            <a:r>
              <a:rPr lang="en-US" sz="2000" b="1" smtClean="0"/>
              <a:t>Report 0992</a:t>
            </a:r>
            <a:endParaRPr lang="en-US" sz="2000" b="1" dirty="0"/>
          </a:p>
        </p:txBody>
      </p:sp>
      <p:sp>
        <p:nvSpPr>
          <p:cNvPr id="4099" name="Text Box 4"/>
          <p:cNvSpPr txBox="1">
            <a:spLocks noChangeArrowheads="1"/>
          </p:cNvSpPr>
          <p:nvPr/>
        </p:nvSpPr>
        <p:spPr bwMode="auto">
          <a:xfrm>
            <a:off x="304800" y="1524000"/>
            <a:ext cx="2844800" cy="336550"/>
          </a:xfrm>
          <a:prstGeom prst="rect">
            <a:avLst/>
          </a:prstGeom>
          <a:noFill/>
          <a:ln w="9525">
            <a:noFill/>
            <a:miter lim="800000"/>
            <a:headEnd/>
            <a:tailEnd/>
          </a:ln>
        </p:spPr>
        <p:txBody>
          <a:bodyPr>
            <a:spAutoFit/>
          </a:bodyPr>
          <a:lstStyle/>
          <a:p>
            <a:pPr>
              <a:spcBef>
                <a:spcPct val="50000"/>
              </a:spcBef>
            </a:pPr>
            <a:r>
              <a:rPr lang="en-US" sz="1600" b="1" dirty="0"/>
              <a:t>Submitted by:</a:t>
            </a:r>
          </a:p>
        </p:txBody>
      </p:sp>
      <p:sp>
        <p:nvSpPr>
          <p:cNvPr id="4100" name="Text Box 5"/>
          <p:cNvSpPr txBox="1">
            <a:spLocks noChangeArrowheads="1"/>
          </p:cNvSpPr>
          <p:nvPr/>
        </p:nvSpPr>
        <p:spPr bwMode="auto">
          <a:xfrm>
            <a:off x="2209800" y="1524000"/>
            <a:ext cx="5740400" cy="336550"/>
          </a:xfrm>
          <a:prstGeom prst="rect">
            <a:avLst/>
          </a:prstGeom>
          <a:noFill/>
          <a:ln w="9525">
            <a:noFill/>
            <a:miter lim="800000"/>
            <a:headEnd/>
            <a:tailEnd/>
          </a:ln>
        </p:spPr>
        <p:txBody>
          <a:bodyPr>
            <a:spAutoFit/>
          </a:bodyPr>
          <a:lstStyle/>
          <a:p>
            <a:pPr>
              <a:spcBef>
                <a:spcPct val="50000"/>
              </a:spcBef>
            </a:pPr>
            <a:r>
              <a:rPr lang="en-US" sz="1600" b="1" dirty="0" smtClean="0">
                <a:solidFill>
                  <a:srgbClr val="870401"/>
                </a:solidFill>
              </a:rPr>
              <a:t>Cantrell, Sarah, </a:t>
            </a:r>
            <a:r>
              <a:rPr lang="en-US" sz="1600" b="1" dirty="0">
                <a:solidFill>
                  <a:srgbClr val="870401"/>
                </a:solidFill>
              </a:rPr>
              <a:t>M.D.</a:t>
            </a:r>
          </a:p>
        </p:txBody>
      </p:sp>
      <p:sp>
        <p:nvSpPr>
          <p:cNvPr id="4101" name="Text Box 6"/>
          <p:cNvSpPr txBox="1">
            <a:spLocks noChangeArrowheads="1"/>
          </p:cNvSpPr>
          <p:nvPr/>
        </p:nvSpPr>
        <p:spPr bwMode="auto">
          <a:xfrm>
            <a:off x="304800" y="2133600"/>
            <a:ext cx="2997200" cy="336550"/>
          </a:xfrm>
          <a:prstGeom prst="rect">
            <a:avLst/>
          </a:prstGeom>
          <a:noFill/>
          <a:ln w="9525">
            <a:noFill/>
            <a:miter lim="800000"/>
            <a:headEnd/>
            <a:tailEnd/>
          </a:ln>
        </p:spPr>
        <p:txBody>
          <a:bodyPr>
            <a:spAutoFit/>
          </a:bodyPr>
          <a:lstStyle/>
          <a:p>
            <a:pPr>
              <a:spcBef>
                <a:spcPct val="50000"/>
              </a:spcBef>
            </a:pPr>
            <a:r>
              <a:rPr lang="en-US" sz="1600" b="1" dirty="0"/>
              <a:t>Faculty reviewer:</a:t>
            </a:r>
          </a:p>
        </p:txBody>
      </p:sp>
      <p:sp>
        <p:nvSpPr>
          <p:cNvPr id="4102" name="Text Box 7"/>
          <p:cNvSpPr txBox="1">
            <a:spLocks noChangeArrowheads="1"/>
          </p:cNvSpPr>
          <p:nvPr/>
        </p:nvSpPr>
        <p:spPr bwMode="auto">
          <a:xfrm>
            <a:off x="2209800" y="2133600"/>
            <a:ext cx="6629400" cy="336550"/>
          </a:xfrm>
          <a:prstGeom prst="rect">
            <a:avLst/>
          </a:prstGeom>
          <a:noFill/>
          <a:ln w="9525">
            <a:noFill/>
            <a:miter lim="800000"/>
            <a:headEnd/>
            <a:tailEnd/>
          </a:ln>
        </p:spPr>
        <p:txBody>
          <a:bodyPr>
            <a:spAutoFit/>
          </a:bodyPr>
          <a:lstStyle/>
          <a:p>
            <a:r>
              <a:rPr lang="en-US" sz="1600" b="1" dirty="0" smtClean="0">
                <a:solidFill>
                  <a:srgbClr val="870401"/>
                </a:solidFill>
              </a:rPr>
              <a:t>Serlin, Scott, </a:t>
            </a:r>
            <a:r>
              <a:rPr lang="en-US" sz="1600" b="1" dirty="0">
                <a:solidFill>
                  <a:srgbClr val="870401"/>
                </a:solidFill>
              </a:rPr>
              <a:t>M.D</a:t>
            </a:r>
          </a:p>
        </p:txBody>
      </p:sp>
      <p:sp>
        <p:nvSpPr>
          <p:cNvPr id="4103" name="Text Box 8"/>
          <p:cNvSpPr txBox="1">
            <a:spLocks noChangeArrowheads="1"/>
          </p:cNvSpPr>
          <p:nvPr/>
        </p:nvSpPr>
        <p:spPr bwMode="auto">
          <a:xfrm>
            <a:off x="304800" y="2743200"/>
            <a:ext cx="2489200" cy="584775"/>
          </a:xfrm>
          <a:prstGeom prst="rect">
            <a:avLst/>
          </a:prstGeom>
          <a:noFill/>
          <a:ln w="9525">
            <a:noFill/>
            <a:miter lim="800000"/>
            <a:headEnd/>
            <a:tailEnd/>
          </a:ln>
        </p:spPr>
        <p:txBody>
          <a:bodyPr>
            <a:spAutoFit/>
          </a:bodyPr>
          <a:lstStyle/>
          <a:p>
            <a:pPr>
              <a:spcBef>
                <a:spcPct val="50000"/>
              </a:spcBef>
            </a:pPr>
            <a:r>
              <a:rPr lang="en-US" sz="1600" b="1" dirty="0"/>
              <a:t>Date accepted</a:t>
            </a:r>
            <a:r>
              <a:rPr lang="en-US" sz="1600" b="1" dirty="0" smtClean="0"/>
              <a:t>: February 20, 2014</a:t>
            </a:r>
            <a:endParaRPr lang="en-US" sz="1600" b="1" dirty="0"/>
          </a:p>
        </p:txBody>
      </p:sp>
      <p:sp>
        <p:nvSpPr>
          <p:cNvPr id="4105" name="Rectangle 11"/>
          <p:cNvSpPr>
            <a:spLocks noChangeArrowheads="1"/>
          </p:cNvSpPr>
          <p:nvPr/>
        </p:nvSpPr>
        <p:spPr bwMode="auto">
          <a:xfrm>
            <a:off x="0" y="0"/>
            <a:ext cx="9144000" cy="6858000"/>
          </a:xfrm>
          <a:prstGeom prst="rect">
            <a:avLst/>
          </a:prstGeom>
          <a:noFill/>
          <a:ln w="63500">
            <a:solidFill>
              <a:schemeClr val="tx1"/>
            </a:solidFill>
            <a:miter lim="800000"/>
            <a:headEnd/>
            <a:tailEnd/>
          </a:ln>
        </p:spPr>
        <p:txBody>
          <a:bodyPr wrap="none" anchor="ctr"/>
          <a:lstStyle/>
          <a:p>
            <a:endParaRPr lang="en-US" dirty="0"/>
          </a:p>
        </p:txBody>
      </p:sp>
      <p:sp>
        <p:nvSpPr>
          <p:cNvPr id="4106" name="Rectangle 12"/>
          <p:cNvSpPr>
            <a:spLocks noChangeArrowheads="1"/>
          </p:cNvSpPr>
          <p:nvPr/>
        </p:nvSpPr>
        <p:spPr bwMode="auto">
          <a:xfrm>
            <a:off x="0" y="0"/>
            <a:ext cx="9144000" cy="6858000"/>
          </a:xfrm>
          <a:prstGeom prst="rect">
            <a:avLst/>
          </a:prstGeom>
          <a:noFill/>
          <a:ln w="88900" cmpd="dbl">
            <a:solidFill>
              <a:srgbClr val="E87400"/>
            </a:solidFill>
            <a:miter lim="800000"/>
            <a:headEnd/>
            <a:tailEnd/>
          </a:ln>
        </p:spPr>
        <p:txBody>
          <a:bodyPr wrap="none" anchor="ctr"/>
          <a:lstStyle/>
          <a:p>
            <a:endParaRPr lang="en-US" dirty="0"/>
          </a:p>
        </p:txBody>
      </p:sp>
      <p:sp>
        <p:nvSpPr>
          <p:cNvPr id="4107" name="Text Box 13"/>
          <p:cNvSpPr txBox="1">
            <a:spLocks noChangeArrowheads="1"/>
          </p:cNvSpPr>
          <p:nvPr/>
        </p:nvSpPr>
        <p:spPr bwMode="auto">
          <a:xfrm>
            <a:off x="203200" y="114300"/>
            <a:ext cx="2032000" cy="366713"/>
          </a:xfrm>
          <a:prstGeom prst="rect">
            <a:avLst/>
          </a:prstGeom>
          <a:noFill/>
          <a:ln w="9525">
            <a:noFill/>
            <a:miter lim="800000"/>
            <a:headEnd/>
            <a:tailEnd/>
          </a:ln>
        </p:spPr>
        <p:txBody>
          <a:bodyPr>
            <a:spAutoFit/>
          </a:bodyPr>
          <a:lstStyle/>
          <a:p>
            <a:pPr>
              <a:spcBef>
                <a:spcPct val="50000"/>
              </a:spcBef>
            </a:pPr>
            <a:endParaRPr lang="en-US" dirty="0"/>
          </a:p>
        </p:txBody>
      </p:sp>
      <p:sp>
        <p:nvSpPr>
          <p:cNvPr id="4108" name="Text Box 14"/>
          <p:cNvSpPr txBox="1">
            <a:spLocks noChangeArrowheads="1"/>
          </p:cNvSpPr>
          <p:nvPr/>
        </p:nvSpPr>
        <p:spPr bwMode="auto">
          <a:xfrm>
            <a:off x="0" y="0"/>
            <a:ext cx="1905000" cy="274638"/>
          </a:xfrm>
          <a:prstGeom prst="rect">
            <a:avLst/>
          </a:prstGeom>
          <a:noFill/>
          <a:ln w="9525">
            <a:noFill/>
            <a:miter lim="800000"/>
            <a:headEnd/>
            <a:tailEnd/>
          </a:ln>
        </p:spPr>
        <p:txBody>
          <a:bodyPr>
            <a:spAutoFit/>
          </a:bodyPr>
          <a:lstStyle/>
          <a:p>
            <a:pPr>
              <a:spcBef>
                <a:spcPct val="50000"/>
              </a:spcBef>
            </a:pPr>
            <a:r>
              <a:rPr lang="en-US" sz="1200" b="1" dirty="0"/>
              <a:t>Radiological Category:</a:t>
            </a:r>
            <a:endParaRPr lang="en-US" sz="1200" b="1" dirty="0">
              <a:solidFill>
                <a:srgbClr val="EC2D00"/>
              </a:solidFill>
            </a:endParaRPr>
          </a:p>
        </p:txBody>
      </p:sp>
      <p:sp>
        <p:nvSpPr>
          <p:cNvPr id="4109" name="Text Box 15"/>
          <p:cNvSpPr txBox="1">
            <a:spLocks noChangeArrowheads="1"/>
          </p:cNvSpPr>
          <p:nvPr/>
        </p:nvSpPr>
        <p:spPr bwMode="auto">
          <a:xfrm>
            <a:off x="4191000" y="0"/>
            <a:ext cx="1828800" cy="549275"/>
          </a:xfrm>
          <a:prstGeom prst="rect">
            <a:avLst/>
          </a:prstGeom>
          <a:noFill/>
          <a:ln w="9525">
            <a:noFill/>
            <a:miter lim="800000"/>
            <a:headEnd/>
            <a:tailEnd/>
          </a:ln>
        </p:spPr>
        <p:txBody>
          <a:bodyPr>
            <a:spAutoFit/>
          </a:bodyPr>
          <a:lstStyle/>
          <a:p>
            <a:pPr>
              <a:spcBef>
                <a:spcPct val="50000"/>
              </a:spcBef>
            </a:pPr>
            <a:r>
              <a:rPr lang="en-US" sz="1200" b="1" dirty="0"/>
              <a:t>Principal Modality (1): </a:t>
            </a:r>
          </a:p>
          <a:p>
            <a:pPr>
              <a:spcBef>
                <a:spcPct val="50000"/>
              </a:spcBef>
            </a:pPr>
            <a:r>
              <a:rPr lang="en-US" sz="1200" b="1" dirty="0"/>
              <a:t>Principal Modality (2):</a:t>
            </a:r>
            <a:endParaRPr lang="en-US" sz="1200" b="1" dirty="0">
              <a:solidFill>
                <a:srgbClr val="EC2D00"/>
              </a:solidFill>
            </a:endParaRPr>
          </a:p>
        </p:txBody>
      </p:sp>
      <p:sp>
        <p:nvSpPr>
          <p:cNvPr id="4110" name="Rectangle 17"/>
          <p:cNvSpPr>
            <a:spLocks noGrp="1" noChangeArrowheads="1"/>
          </p:cNvSpPr>
          <p:nvPr>
            <p:ph type="title" idx="4294967295"/>
          </p:nvPr>
        </p:nvSpPr>
        <p:spPr>
          <a:xfrm>
            <a:off x="381000" y="3657600"/>
            <a:ext cx="8229600" cy="1143000"/>
          </a:xfrm>
          <a:noFill/>
        </p:spPr>
        <p:txBody>
          <a:bodyPr/>
          <a:lstStyle/>
          <a:p>
            <a:pPr algn="l" eaLnBrk="1" hangingPunct="1"/>
            <a:endParaRPr lang="en-US" sz="1600" b="1" dirty="0" smtClean="0">
              <a:solidFill>
                <a:srgbClr val="870401"/>
              </a:solidFill>
            </a:endParaRPr>
          </a:p>
        </p:txBody>
      </p:sp>
      <p:sp>
        <p:nvSpPr>
          <p:cNvPr id="4111" name="Rectangle 18"/>
          <p:cNvSpPr>
            <a:spLocks noGrp="1" noChangeArrowheads="1"/>
          </p:cNvSpPr>
          <p:nvPr>
            <p:ph type="body" idx="4294967295"/>
          </p:nvPr>
        </p:nvSpPr>
        <p:spPr>
          <a:xfrm>
            <a:off x="381000" y="4724400"/>
            <a:ext cx="8229600" cy="914400"/>
          </a:xfrm>
          <a:noFill/>
        </p:spPr>
        <p:txBody>
          <a:bodyPr/>
          <a:lstStyle/>
          <a:p>
            <a:pPr marL="0" indent="0" eaLnBrk="1" hangingPunct="1">
              <a:buFontTx/>
              <a:buNone/>
            </a:pPr>
            <a:endParaRPr lang="en-US" sz="1600" b="1" dirty="0" smtClean="0">
              <a:solidFill>
                <a:srgbClr val="870401"/>
              </a:solidFill>
            </a:endParaRPr>
          </a:p>
        </p:txBody>
      </p:sp>
      <p:sp>
        <p:nvSpPr>
          <p:cNvPr id="4112" name="Text Box 19"/>
          <p:cNvSpPr txBox="1">
            <a:spLocks noChangeArrowheads="1"/>
          </p:cNvSpPr>
          <p:nvPr/>
        </p:nvSpPr>
        <p:spPr bwMode="auto">
          <a:xfrm>
            <a:off x="1676400" y="0"/>
            <a:ext cx="1612900" cy="274638"/>
          </a:xfrm>
          <a:prstGeom prst="rect">
            <a:avLst/>
          </a:prstGeom>
          <a:noFill/>
          <a:ln w="9525">
            <a:noFill/>
            <a:miter lim="800000"/>
            <a:headEnd/>
            <a:tailEnd/>
          </a:ln>
        </p:spPr>
        <p:txBody>
          <a:bodyPr>
            <a:spAutoFit/>
          </a:bodyPr>
          <a:lstStyle/>
          <a:p>
            <a:pPr>
              <a:spcBef>
                <a:spcPct val="50000"/>
              </a:spcBef>
            </a:pPr>
            <a:r>
              <a:rPr lang="en-US" sz="1200" b="1" dirty="0" smtClean="0">
                <a:solidFill>
                  <a:srgbClr val="870401"/>
                </a:solidFill>
              </a:rPr>
              <a:t>Neuro</a:t>
            </a:r>
            <a:endParaRPr lang="en-US" sz="1200" dirty="0">
              <a:solidFill>
                <a:srgbClr val="870401"/>
              </a:solidFill>
            </a:endParaRPr>
          </a:p>
        </p:txBody>
      </p:sp>
      <p:sp>
        <p:nvSpPr>
          <p:cNvPr id="4113" name="Text Box 20"/>
          <p:cNvSpPr txBox="1">
            <a:spLocks noChangeArrowheads="1"/>
          </p:cNvSpPr>
          <p:nvPr/>
        </p:nvSpPr>
        <p:spPr bwMode="auto">
          <a:xfrm>
            <a:off x="5867400" y="258763"/>
            <a:ext cx="3124200" cy="274637"/>
          </a:xfrm>
          <a:prstGeom prst="rect">
            <a:avLst/>
          </a:prstGeom>
          <a:noFill/>
          <a:ln w="9525">
            <a:noFill/>
            <a:miter lim="800000"/>
            <a:headEnd/>
            <a:tailEnd/>
          </a:ln>
        </p:spPr>
        <p:txBody>
          <a:bodyPr>
            <a:spAutoFit/>
          </a:bodyPr>
          <a:lstStyle/>
          <a:p>
            <a:pPr>
              <a:spcBef>
                <a:spcPct val="50000"/>
              </a:spcBef>
            </a:pPr>
            <a:r>
              <a:rPr lang="en-US" sz="1200" b="1" dirty="0" smtClean="0">
                <a:solidFill>
                  <a:srgbClr val="870401"/>
                </a:solidFill>
              </a:rPr>
              <a:t>CT</a:t>
            </a:r>
            <a:endParaRPr lang="en-US" sz="1200" dirty="0">
              <a:solidFill>
                <a:srgbClr val="870401"/>
              </a:solidFill>
            </a:endParaRPr>
          </a:p>
        </p:txBody>
      </p:sp>
      <p:sp>
        <p:nvSpPr>
          <p:cNvPr id="4114" name="Text Box 21"/>
          <p:cNvSpPr txBox="1">
            <a:spLocks noChangeArrowheads="1"/>
          </p:cNvSpPr>
          <p:nvPr/>
        </p:nvSpPr>
        <p:spPr bwMode="auto">
          <a:xfrm>
            <a:off x="5867400" y="0"/>
            <a:ext cx="1612900" cy="274638"/>
          </a:xfrm>
          <a:prstGeom prst="rect">
            <a:avLst/>
          </a:prstGeom>
          <a:noFill/>
          <a:ln w="9525">
            <a:noFill/>
            <a:miter lim="800000"/>
            <a:headEnd/>
            <a:tailEnd/>
          </a:ln>
        </p:spPr>
        <p:txBody>
          <a:bodyPr>
            <a:spAutoFit/>
          </a:bodyPr>
          <a:lstStyle/>
          <a:p>
            <a:pPr>
              <a:spcBef>
                <a:spcPct val="50000"/>
              </a:spcBef>
            </a:pPr>
            <a:r>
              <a:rPr lang="en-US" sz="1200" b="1" dirty="0" smtClean="0">
                <a:solidFill>
                  <a:srgbClr val="870401"/>
                </a:solidFill>
              </a:rPr>
              <a:t>MRI</a:t>
            </a:r>
            <a:endParaRPr lang="en-US" sz="1200" dirty="0">
              <a:solidFill>
                <a:srgbClr val="870401"/>
              </a:solidFill>
            </a:endParaRPr>
          </a:p>
        </p:txBody>
      </p:sp>
      <p:pic>
        <p:nvPicPr>
          <p:cNvPr id="4115" name="Picture 22" descr="icf_logo4"/>
          <p:cNvPicPr>
            <a:picLocks noChangeAspect="1" noChangeArrowheads="1"/>
          </p:cNvPicPr>
          <p:nvPr/>
        </p:nvPicPr>
        <p:blipFill>
          <a:blip r:embed="rId2" cstate="print"/>
          <a:srcRect/>
          <a:stretch>
            <a:fillRect/>
          </a:stretch>
        </p:blipFill>
        <p:spPr bwMode="auto">
          <a:xfrm>
            <a:off x="5029200" y="5638800"/>
            <a:ext cx="4000500" cy="1104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body" idx="4294967295"/>
          </p:nvPr>
        </p:nvSpPr>
        <p:spPr>
          <a:xfrm>
            <a:off x="457200" y="838200"/>
            <a:ext cx="8229600" cy="4648200"/>
          </a:xfrm>
          <a:noFill/>
        </p:spPr>
        <p:txBody>
          <a:bodyPr/>
          <a:lstStyle/>
          <a:p>
            <a:pPr marL="0" indent="0" eaLnBrk="1" hangingPunct="1"/>
            <a:r>
              <a:rPr lang="en-US" sz="1400" b="1" dirty="0" smtClean="0">
                <a:solidFill>
                  <a:srgbClr val="870401"/>
                </a:solidFill>
              </a:rPr>
              <a:t>Definition: developmental ectodermal inclusion cyst </a:t>
            </a:r>
          </a:p>
          <a:p>
            <a:pPr marL="0" indent="0" eaLnBrk="1" hangingPunct="1"/>
            <a:endParaRPr lang="en-US" sz="1400" b="1" dirty="0" smtClean="0">
              <a:solidFill>
                <a:srgbClr val="870401"/>
              </a:solidFill>
            </a:endParaRPr>
          </a:p>
          <a:p>
            <a:pPr marL="0" lvl="1" indent="0" eaLnBrk="1" hangingPunct="1">
              <a:buFontTx/>
              <a:buChar char="•"/>
            </a:pPr>
            <a:r>
              <a:rPr lang="en-US" sz="1400" b="1" dirty="0" smtClean="0">
                <a:solidFill>
                  <a:srgbClr val="870401"/>
                </a:solidFill>
              </a:rPr>
              <a:t>Location: Most commonly intradural at the cerebellopontine angle</a:t>
            </a:r>
          </a:p>
          <a:p>
            <a:pPr marL="0" indent="0" eaLnBrk="1" hangingPunct="1"/>
            <a:endParaRPr lang="en-US" sz="1400" b="1" dirty="0" smtClean="0">
              <a:solidFill>
                <a:srgbClr val="870401"/>
              </a:solidFill>
            </a:endParaRPr>
          </a:p>
          <a:p>
            <a:pPr marL="0" indent="0" eaLnBrk="1" hangingPunct="1"/>
            <a:r>
              <a:rPr lang="en-US" sz="1400" b="1" dirty="0" smtClean="0">
                <a:solidFill>
                  <a:srgbClr val="870401"/>
                </a:solidFill>
              </a:rPr>
              <a:t>Imaging: Epidermoids are isointense to CSF on all sequences except that they restrict diffusion. They insinuate between and encase neurovascular structures.</a:t>
            </a:r>
          </a:p>
          <a:p>
            <a:pPr marL="0" indent="0" eaLnBrk="1" hangingPunct="1"/>
            <a:r>
              <a:rPr lang="en-US" sz="1400" b="1" dirty="0" smtClean="0">
                <a:solidFill>
                  <a:srgbClr val="870401"/>
                </a:solidFill>
              </a:rPr>
              <a:t>CECT</a:t>
            </a:r>
          </a:p>
          <a:p>
            <a:pPr marL="400050" lvl="1" indent="0" eaLnBrk="1" hangingPunct="1"/>
            <a:r>
              <a:rPr lang="en-US" sz="1400" b="1" dirty="0" smtClean="0">
                <a:solidFill>
                  <a:srgbClr val="870401"/>
                </a:solidFill>
              </a:rPr>
              <a:t>Isointense to CSF</a:t>
            </a:r>
          </a:p>
          <a:p>
            <a:pPr marL="0" indent="0" eaLnBrk="1" hangingPunct="1"/>
            <a:r>
              <a:rPr lang="en-US" sz="1400" b="1" dirty="0" smtClean="0">
                <a:solidFill>
                  <a:srgbClr val="870401"/>
                </a:solidFill>
              </a:rPr>
              <a:t>MRI: </a:t>
            </a:r>
          </a:p>
          <a:p>
            <a:pPr marL="400050" lvl="1" indent="0" eaLnBrk="1" hangingPunct="1"/>
            <a:r>
              <a:rPr lang="en-US" sz="1400" b="1" dirty="0" smtClean="0">
                <a:solidFill>
                  <a:srgbClr val="870401"/>
                </a:solidFill>
              </a:rPr>
              <a:t>T1: isointense to CSF</a:t>
            </a:r>
          </a:p>
          <a:p>
            <a:pPr marL="400050" lvl="1" indent="0" eaLnBrk="1" hangingPunct="1"/>
            <a:r>
              <a:rPr lang="en-US" sz="1400" b="1" dirty="0" smtClean="0">
                <a:solidFill>
                  <a:srgbClr val="870401"/>
                </a:solidFill>
              </a:rPr>
              <a:t>T2: hyperintensity similar to CSF</a:t>
            </a:r>
          </a:p>
          <a:p>
            <a:pPr marL="400050" lvl="1" indent="0" eaLnBrk="1" hangingPunct="1"/>
            <a:r>
              <a:rPr lang="en-US" sz="1400" b="1" dirty="0" smtClean="0">
                <a:solidFill>
                  <a:srgbClr val="870401"/>
                </a:solidFill>
              </a:rPr>
              <a:t>T1+C: no internal enhancement. Enhancing internal solid components suggests malignant degeneration.</a:t>
            </a:r>
          </a:p>
          <a:p>
            <a:pPr marL="400050" lvl="1" indent="0" eaLnBrk="1" hangingPunct="1"/>
            <a:r>
              <a:rPr lang="en-US" sz="1400" b="1" dirty="0" smtClean="0">
                <a:solidFill>
                  <a:srgbClr val="870401"/>
                </a:solidFill>
              </a:rPr>
              <a:t>DWI: + restricted diffusion</a:t>
            </a:r>
          </a:p>
          <a:p>
            <a:pPr marL="0" indent="0" eaLnBrk="1" hangingPunct="1"/>
            <a:endParaRPr lang="en-US" sz="1400" b="1" dirty="0" smtClean="0">
              <a:solidFill>
                <a:srgbClr val="870401"/>
              </a:solidFill>
            </a:endParaRPr>
          </a:p>
          <a:p>
            <a:pPr marL="0" indent="0" eaLnBrk="1" hangingPunct="1"/>
            <a:r>
              <a:rPr lang="en-US" sz="1400" b="1" dirty="0" smtClean="0">
                <a:solidFill>
                  <a:srgbClr val="870401"/>
                </a:solidFill>
              </a:rPr>
              <a:t>Treatment: Due to small risk of malignant degeneration to squamous cell carcinoma, these are resected and may have recurrence if incompletely resected. CSF seeding and implantation may also occur. </a:t>
            </a:r>
          </a:p>
        </p:txBody>
      </p:sp>
      <p:grpSp>
        <p:nvGrpSpPr>
          <p:cNvPr id="10243" name="Group 3"/>
          <p:cNvGrpSpPr>
            <a:grpSpLocks/>
          </p:cNvGrpSpPr>
          <p:nvPr/>
        </p:nvGrpSpPr>
        <p:grpSpPr bwMode="auto">
          <a:xfrm>
            <a:off x="0" y="0"/>
            <a:ext cx="9144000" cy="6858000"/>
            <a:chOff x="0" y="0"/>
            <a:chExt cx="5760" cy="4320"/>
          </a:xfrm>
        </p:grpSpPr>
        <p:sp>
          <p:nvSpPr>
            <p:cNvPr id="10246" name="Rectangle 4"/>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dirty="0"/>
            </a:p>
          </p:txBody>
        </p:sp>
        <p:sp>
          <p:nvSpPr>
            <p:cNvPr id="10247" name="Rectangle 5"/>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dirty="0"/>
            </a:p>
          </p:txBody>
        </p:sp>
      </p:grpSp>
      <p:sp>
        <p:nvSpPr>
          <p:cNvPr id="10244" name="Rectangle 7"/>
          <p:cNvSpPr>
            <a:spLocks noChangeArrowheads="1"/>
          </p:cNvSpPr>
          <p:nvPr/>
        </p:nvSpPr>
        <p:spPr bwMode="auto">
          <a:xfrm>
            <a:off x="0" y="152400"/>
            <a:ext cx="8991600" cy="476250"/>
          </a:xfrm>
          <a:prstGeom prst="rect">
            <a:avLst/>
          </a:prstGeom>
          <a:noFill/>
          <a:ln w="9525">
            <a:noFill/>
            <a:miter lim="800000"/>
            <a:headEnd/>
            <a:tailEnd/>
          </a:ln>
        </p:spPr>
        <p:txBody>
          <a:bodyPr/>
          <a:lstStyle/>
          <a:p>
            <a:pPr algn="ctr"/>
            <a:r>
              <a:rPr lang="en-US" sz="2000" b="1" dirty="0" smtClean="0"/>
              <a:t>Discussion: Epidermoid</a:t>
            </a:r>
            <a:endParaRPr lang="en-US" sz="2000" b="1" dirty="0"/>
          </a:p>
        </p:txBody>
      </p:sp>
      <p:pic>
        <p:nvPicPr>
          <p:cNvPr id="10245" name="Picture 8" descr="icf_logo4"/>
          <p:cNvPicPr>
            <a:picLocks noChangeAspect="1" noChangeArrowheads="1"/>
          </p:cNvPicPr>
          <p:nvPr/>
        </p:nvPicPr>
        <p:blipFill>
          <a:blip r:embed="rId2" cstate="print"/>
          <a:srcRect/>
          <a:stretch>
            <a:fillRect/>
          </a:stretch>
        </p:blipFill>
        <p:spPr bwMode="auto">
          <a:xfrm>
            <a:off x="5029200" y="5638800"/>
            <a:ext cx="4000500" cy="11049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body" idx="4294967295"/>
          </p:nvPr>
        </p:nvSpPr>
        <p:spPr>
          <a:xfrm>
            <a:off x="457200" y="838200"/>
            <a:ext cx="8229600" cy="4648200"/>
          </a:xfrm>
          <a:noFill/>
        </p:spPr>
        <p:txBody>
          <a:bodyPr/>
          <a:lstStyle/>
          <a:p>
            <a:pPr marL="0" indent="0" eaLnBrk="1" hangingPunct="1"/>
            <a:r>
              <a:rPr lang="en-US" sz="1400" b="1" dirty="0" smtClean="0">
                <a:solidFill>
                  <a:srgbClr val="870401"/>
                </a:solidFill>
              </a:rPr>
              <a:t>Definition: Benign collection of sinus secretions, most often resulting from obstruction of the sinus ostium. These are classified into internal and external mucoceles:</a:t>
            </a:r>
          </a:p>
          <a:p>
            <a:pPr marL="0" indent="0" eaLnBrk="1" hangingPunct="1"/>
            <a:endParaRPr lang="en-US" sz="1400" b="1" dirty="0" smtClean="0">
              <a:solidFill>
                <a:srgbClr val="870401"/>
              </a:solidFill>
            </a:endParaRPr>
          </a:p>
          <a:p>
            <a:pPr marL="400050" lvl="1" indent="0" eaLnBrk="1" hangingPunct="1"/>
            <a:r>
              <a:rPr lang="en-US" sz="1400" b="1" dirty="0" smtClean="0">
                <a:solidFill>
                  <a:srgbClr val="870401"/>
                </a:solidFill>
              </a:rPr>
              <a:t>Internal mucoceles may herniate into the submucosal tissue adjacent to the sinus wall </a:t>
            </a:r>
          </a:p>
          <a:p>
            <a:pPr marL="400050" lvl="1" indent="0" eaLnBrk="1" hangingPunct="1"/>
            <a:r>
              <a:rPr lang="en-US" sz="1400" b="1" dirty="0" smtClean="0">
                <a:solidFill>
                  <a:srgbClr val="870401"/>
                </a:solidFill>
              </a:rPr>
              <a:t>External mucoceles may herniate through the bone wall with extension to the subcutaneous tissue or intracranial cavity. Ethmoid mucoceles are the most likely to extend to orbit. Sphenoid mucoceles are most likely to extend to the intracranial cavity.</a:t>
            </a:r>
          </a:p>
          <a:p>
            <a:pPr marL="0" indent="0" eaLnBrk="1" hangingPunct="1"/>
            <a:endParaRPr lang="en-US" sz="1400" b="1" dirty="0" smtClean="0">
              <a:solidFill>
                <a:srgbClr val="870401"/>
              </a:solidFill>
            </a:endParaRPr>
          </a:p>
          <a:p>
            <a:pPr marL="0" indent="0" eaLnBrk="1" hangingPunct="1"/>
            <a:r>
              <a:rPr lang="en-US" sz="1400" b="1" dirty="0" smtClean="0">
                <a:solidFill>
                  <a:srgbClr val="870401"/>
                </a:solidFill>
              </a:rPr>
              <a:t>Imaging:</a:t>
            </a:r>
          </a:p>
          <a:p>
            <a:pPr marL="0" indent="0" eaLnBrk="1" hangingPunct="1"/>
            <a:r>
              <a:rPr lang="en-US" sz="1400" b="1" dirty="0" smtClean="0">
                <a:solidFill>
                  <a:srgbClr val="870401"/>
                </a:solidFill>
              </a:rPr>
              <a:t>CECT:</a:t>
            </a:r>
          </a:p>
          <a:p>
            <a:pPr marL="400050" lvl="1" indent="0" eaLnBrk="1" hangingPunct="1"/>
            <a:r>
              <a:rPr lang="en-US" sz="1400" b="1" dirty="0" smtClean="0">
                <a:solidFill>
                  <a:srgbClr val="870401"/>
                </a:solidFill>
              </a:rPr>
              <a:t>opacification of the sinus with no enhancement vs. peripheral rim enhancement. </a:t>
            </a:r>
          </a:p>
          <a:p>
            <a:pPr marL="400050" lvl="1" indent="0" eaLnBrk="1" hangingPunct="1"/>
            <a:r>
              <a:rPr lang="en-US" sz="1400" b="1" dirty="0" smtClean="0">
                <a:solidFill>
                  <a:srgbClr val="870401"/>
                </a:solidFill>
              </a:rPr>
              <a:t>bony remodeling of the sinus walls with expansion and thinning</a:t>
            </a:r>
          </a:p>
          <a:p>
            <a:pPr marL="0" indent="0" eaLnBrk="1" hangingPunct="1"/>
            <a:r>
              <a:rPr lang="en-US" sz="1400" b="1" dirty="0" smtClean="0">
                <a:solidFill>
                  <a:srgbClr val="870401"/>
                </a:solidFill>
              </a:rPr>
              <a:t>MRI:</a:t>
            </a:r>
          </a:p>
          <a:p>
            <a:pPr marL="400050" lvl="1" indent="0" eaLnBrk="1" hangingPunct="1"/>
            <a:r>
              <a:rPr lang="en-US" sz="1400" b="1" dirty="0" smtClean="0">
                <a:solidFill>
                  <a:srgbClr val="870401"/>
                </a:solidFill>
              </a:rPr>
              <a:t>T1: variable T1 hyperintensity depending on amount of proteinaceous contrast within the secretions</a:t>
            </a:r>
          </a:p>
          <a:p>
            <a:pPr marL="400050" lvl="1" indent="0" eaLnBrk="1" hangingPunct="1"/>
            <a:r>
              <a:rPr lang="en-US" sz="1400" b="1" dirty="0" smtClean="0">
                <a:solidFill>
                  <a:srgbClr val="870401"/>
                </a:solidFill>
              </a:rPr>
              <a:t>T2: variable T1 hyperintensity depending on amount of proteinaceous contrast within the secretions</a:t>
            </a:r>
          </a:p>
          <a:p>
            <a:pPr marL="400050" lvl="1" indent="0" eaLnBrk="1" hangingPunct="1"/>
            <a:r>
              <a:rPr lang="en-US" sz="1400" b="1" dirty="0" smtClean="0">
                <a:solidFill>
                  <a:srgbClr val="870401"/>
                </a:solidFill>
              </a:rPr>
              <a:t>T1+C: opacification of the sinus with no enhancement vs. peripheral rim enhancement. </a:t>
            </a:r>
          </a:p>
          <a:p>
            <a:pPr marL="0" indent="0" eaLnBrk="1" hangingPunct="1">
              <a:buFontTx/>
              <a:buNone/>
            </a:pPr>
            <a:endParaRPr lang="en-US" sz="1600" b="1" dirty="0" smtClean="0">
              <a:solidFill>
                <a:srgbClr val="870401"/>
              </a:solidFill>
            </a:endParaRPr>
          </a:p>
          <a:p>
            <a:pPr marL="0" indent="0" eaLnBrk="1" hangingPunct="1">
              <a:buFontTx/>
              <a:buNone/>
            </a:pPr>
            <a:endParaRPr lang="en-US" sz="1600" b="1" dirty="0" smtClean="0">
              <a:solidFill>
                <a:srgbClr val="870401"/>
              </a:solidFill>
            </a:endParaRPr>
          </a:p>
          <a:p>
            <a:pPr marL="0" indent="0" eaLnBrk="1" hangingPunct="1">
              <a:buFontTx/>
              <a:buNone/>
            </a:pPr>
            <a:endParaRPr lang="en-US" sz="1600" b="1" dirty="0" smtClean="0">
              <a:solidFill>
                <a:srgbClr val="870401"/>
              </a:solidFill>
            </a:endParaRPr>
          </a:p>
          <a:p>
            <a:pPr marL="0" indent="0" eaLnBrk="1" hangingPunct="1">
              <a:buFontTx/>
              <a:buNone/>
            </a:pPr>
            <a:endParaRPr lang="en-US" sz="1600" b="1" dirty="0" smtClean="0">
              <a:solidFill>
                <a:srgbClr val="870401"/>
              </a:solidFill>
            </a:endParaRPr>
          </a:p>
          <a:p>
            <a:pPr marL="0" indent="0" eaLnBrk="1" hangingPunct="1">
              <a:buFontTx/>
              <a:buNone/>
            </a:pPr>
            <a:endParaRPr lang="en-US" sz="1600" b="1" dirty="0" smtClean="0">
              <a:solidFill>
                <a:srgbClr val="870401"/>
              </a:solidFill>
            </a:endParaRPr>
          </a:p>
          <a:p>
            <a:pPr marL="0" indent="0" eaLnBrk="1" hangingPunct="1">
              <a:buFontTx/>
              <a:buNone/>
            </a:pPr>
            <a:endParaRPr lang="en-US" sz="1600" b="1" dirty="0" smtClean="0">
              <a:solidFill>
                <a:srgbClr val="870401"/>
              </a:solidFill>
            </a:endParaRPr>
          </a:p>
          <a:p>
            <a:pPr marL="0" indent="0" eaLnBrk="1" hangingPunct="1"/>
            <a:endParaRPr lang="en-US" sz="1600" b="1" dirty="0" smtClean="0">
              <a:solidFill>
                <a:srgbClr val="870401"/>
              </a:solidFill>
            </a:endParaRPr>
          </a:p>
        </p:txBody>
      </p:sp>
      <p:grpSp>
        <p:nvGrpSpPr>
          <p:cNvPr id="2" name="Group 3"/>
          <p:cNvGrpSpPr>
            <a:grpSpLocks/>
          </p:cNvGrpSpPr>
          <p:nvPr/>
        </p:nvGrpSpPr>
        <p:grpSpPr bwMode="auto">
          <a:xfrm>
            <a:off x="0" y="0"/>
            <a:ext cx="9144000" cy="6858000"/>
            <a:chOff x="0" y="0"/>
            <a:chExt cx="5760" cy="4320"/>
          </a:xfrm>
        </p:grpSpPr>
        <p:sp>
          <p:nvSpPr>
            <p:cNvPr id="10246" name="Rectangle 4"/>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dirty="0"/>
            </a:p>
          </p:txBody>
        </p:sp>
        <p:sp>
          <p:nvSpPr>
            <p:cNvPr id="10247" name="Rectangle 5"/>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dirty="0"/>
            </a:p>
          </p:txBody>
        </p:sp>
      </p:grpSp>
      <p:sp>
        <p:nvSpPr>
          <p:cNvPr id="10244" name="Rectangle 7"/>
          <p:cNvSpPr>
            <a:spLocks noChangeArrowheads="1"/>
          </p:cNvSpPr>
          <p:nvPr/>
        </p:nvSpPr>
        <p:spPr bwMode="auto">
          <a:xfrm>
            <a:off x="0" y="152400"/>
            <a:ext cx="8991600" cy="476250"/>
          </a:xfrm>
          <a:prstGeom prst="rect">
            <a:avLst/>
          </a:prstGeom>
          <a:noFill/>
          <a:ln w="9525">
            <a:noFill/>
            <a:miter lim="800000"/>
            <a:headEnd/>
            <a:tailEnd/>
          </a:ln>
        </p:spPr>
        <p:txBody>
          <a:bodyPr/>
          <a:lstStyle/>
          <a:p>
            <a:pPr algn="ctr"/>
            <a:r>
              <a:rPr lang="en-US" sz="2000" b="1" dirty="0" smtClean="0"/>
              <a:t>Discussion: Mucocele</a:t>
            </a:r>
            <a:endParaRPr lang="en-US" sz="2000" b="1" dirty="0"/>
          </a:p>
        </p:txBody>
      </p:sp>
      <p:pic>
        <p:nvPicPr>
          <p:cNvPr id="10245" name="Picture 8" descr="icf_logo4"/>
          <p:cNvPicPr>
            <a:picLocks noChangeAspect="1" noChangeArrowheads="1"/>
          </p:cNvPicPr>
          <p:nvPr/>
        </p:nvPicPr>
        <p:blipFill>
          <a:blip r:embed="rId3" cstate="print"/>
          <a:srcRect/>
          <a:stretch>
            <a:fillRect/>
          </a:stretch>
        </p:blipFill>
        <p:spPr bwMode="auto">
          <a:xfrm>
            <a:off x="5029200" y="5638800"/>
            <a:ext cx="4000500" cy="11049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body" idx="4294967295"/>
          </p:nvPr>
        </p:nvSpPr>
        <p:spPr>
          <a:xfrm>
            <a:off x="457200" y="838200"/>
            <a:ext cx="8229600" cy="4648200"/>
          </a:xfrm>
          <a:noFill/>
        </p:spPr>
        <p:txBody>
          <a:bodyPr/>
          <a:lstStyle/>
          <a:p>
            <a:pPr marL="0" indent="0" eaLnBrk="1" hangingPunct="1">
              <a:buFontTx/>
              <a:buNone/>
            </a:pPr>
            <a:r>
              <a:rPr lang="en-US" sz="1400" b="1" dirty="0" smtClean="0">
                <a:solidFill>
                  <a:srgbClr val="870401"/>
                </a:solidFill>
              </a:rPr>
              <a:t>Definition: recurrence of tumor within the post treatment bed including the fossa of Rosenmuller and adjacent structures with prior tumor involvement.</a:t>
            </a:r>
          </a:p>
          <a:p>
            <a:pPr marL="0" indent="0" eaLnBrk="1" hangingPunct="1">
              <a:buFontTx/>
              <a:buNone/>
            </a:pPr>
            <a:endParaRPr lang="en-US" sz="1400" b="1" dirty="0" smtClean="0">
              <a:solidFill>
                <a:srgbClr val="870401"/>
              </a:solidFill>
            </a:endParaRPr>
          </a:p>
          <a:p>
            <a:pPr marL="0" indent="0" eaLnBrk="1" hangingPunct="1">
              <a:buFontTx/>
              <a:buNone/>
            </a:pPr>
            <a:r>
              <a:rPr lang="en-US" sz="1400" b="1" dirty="0" smtClean="0">
                <a:solidFill>
                  <a:srgbClr val="870401"/>
                </a:solidFill>
              </a:rPr>
              <a:t>With the advent of salvage treatment with radiosurgery and brachytherapy, patients with residual and recurrent disease may have long term survival following salvage surgery and thus detection and monitoring of disease is essential.</a:t>
            </a:r>
          </a:p>
          <a:p>
            <a:pPr marL="0" indent="0" eaLnBrk="1" hangingPunct="1">
              <a:buFontTx/>
              <a:buNone/>
            </a:pPr>
            <a:endParaRPr lang="en-US" sz="1400" b="1" dirty="0" smtClean="0">
              <a:solidFill>
                <a:srgbClr val="870401"/>
              </a:solidFill>
            </a:endParaRPr>
          </a:p>
          <a:p>
            <a:pPr marL="0" indent="0" eaLnBrk="1" hangingPunct="1">
              <a:buFontTx/>
              <a:buNone/>
            </a:pPr>
            <a:r>
              <a:rPr lang="en-US" sz="1400" b="1" dirty="0" smtClean="0">
                <a:solidFill>
                  <a:srgbClr val="870401"/>
                </a:solidFill>
              </a:rPr>
              <a:t>Evaluation of recurrent is complex and most authors recommend a combination of MR imaging to evaluate local recurrent/residual disease and FDG PET/CT for evaluation of nodal and distant metastases. Both exams are fraught with false positive results due to scarring and inflammatory change following treatment. However, most authors report that MR and FDG PET are complimentary for monitoring of these patients.</a:t>
            </a:r>
          </a:p>
          <a:p>
            <a:pPr marL="0" indent="0" eaLnBrk="1" hangingPunct="1">
              <a:buFontTx/>
              <a:buNone/>
            </a:pPr>
            <a:endParaRPr lang="en-US" sz="1400" b="1" dirty="0" smtClean="0">
              <a:solidFill>
                <a:srgbClr val="870401"/>
              </a:solidFill>
            </a:endParaRPr>
          </a:p>
          <a:p>
            <a:pPr marL="0" indent="0" eaLnBrk="1" hangingPunct="1">
              <a:buFontTx/>
              <a:buNone/>
            </a:pPr>
            <a:r>
              <a:rPr lang="en-US" sz="1400" b="1" dirty="0" smtClean="0">
                <a:solidFill>
                  <a:srgbClr val="870401"/>
                </a:solidFill>
              </a:rPr>
              <a:t>MR: Nodular enhancement within the tumor bed is worrisome for recurrent disease. Several studies demonstrate the utility of dynamic contrast enhanced MRI in differentiating recurrent disease from fibrosis.</a:t>
            </a:r>
          </a:p>
          <a:p>
            <a:pPr marL="0" indent="0" eaLnBrk="1" hangingPunct="1">
              <a:buFontTx/>
              <a:buNone/>
            </a:pPr>
            <a:endParaRPr lang="en-US" sz="1400" b="1" dirty="0" smtClean="0">
              <a:solidFill>
                <a:srgbClr val="870401"/>
              </a:solidFill>
            </a:endParaRPr>
          </a:p>
          <a:p>
            <a:pPr marL="0" indent="0" eaLnBrk="1" hangingPunct="1">
              <a:buFontTx/>
              <a:buNone/>
            </a:pPr>
            <a:r>
              <a:rPr lang="en-US" sz="1400" b="1" dirty="0" smtClean="0">
                <a:solidFill>
                  <a:srgbClr val="870401"/>
                </a:solidFill>
              </a:rPr>
              <a:t>FDG PET/CT: useful for detecting nodal disease and distant metastases as NPC is highly FDG avid</a:t>
            </a:r>
          </a:p>
          <a:p>
            <a:pPr marL="0" indent="0" eaLnBrk="1" hangingPunct="1">
              <a:buFontTx/>
              <a:buNone/>
            </a:pPr>
            <a:endParaRPr lang="en-US" sz="1600" b="1" dirty="0" smtClean="0">
              <a:solidFill>
                <a:srgbClr val="870401"/>
              </a:solidFill>
            </a:endParaRPr>
          </a:p>
          <a:p>
            <a:pPr marL="0" indent="0" eaLnBrk="1" hangingPunct="1">
              <a:buFontTx/>
              <a:buNone/>
            </a:pPr>
            <a:endParaRPr lang="en-US" sz="1600" b="1" dirty="0" smtClean="0">
              <a:solidFill>
                <a:srgbClr val="870401"/>
              </a:solidFill>
            </a:endParaRPr>
          </a:p>
          <a:p>
            <a:pPr marL="0" indent="0" eaLnBrk="1" hangingPunct="1"/>
            <a:endParaRPr lang="en-US" sz="1600" b="1" dirty="0" smtClean="0">
              <a:solidFill>
                <a:srgbClr val="870401"/>
              </a:solidFill>
            </a:endParaRPr>
          </a:p>
        </p:txBody>
      </p:sp>
      <p:grpSp>
        <p:nvGrpSpPr>
          <p:cNvPr id="2" name="Group 3"/>
          <p:cNvGrpSpPr>
            <a:grpSpLocks/>
          </p:cNvGrpSpPr>
          <p:nvPr/>
        </p:nvGrpSpPr>
        <p:grpSpPr bwMode="auto">
          <a:xfrm>
            <a:off x="0" y="0"/>
            <a:ext cx="9144000" cy="6858000"/>
            <a:chOff x="0" y="0"/>
            <a:chExt cx="5760" cy="4320"/>
          </a:xfrm>
        </p:grpSpPr>
        <p:sp>
          <p:nvSpPr>
            <p:cNvPr id="10246" name="Rectangle 4"/>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dirty="0"/>
            </a:p>
          </p:txBody>
        </p:sp>
        <p:sp>
          <p:nvSpPr>
            <p:cNvPr id="10247" name="Rectangle 5"/>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dirty="0"/>
            </a:p>
          </p:txBody>
        </p:sp>
      </p:grpSp>
      <p:sp>
        <p:nvSpPr>
          <p:cNvPr id="10244" name="Rectangle 7"/>
          <p:cNvSpPr>
            <a:spLocks noChangeArrowheads="1"/>
          </p:cNvSpPr>
          <p:nvPr/>
        </p:nvSpPr>
        <p:spPr bwMode="auto">
          <a:xfrm>
            <a:off x="0" y="152400"/>
            <a:ext cx="8991600" cy="476250"/>
          </a:xfrm>
          <a:prstGeom prst="rect">
            <a:avLst/>
          </a:prstGeom>
          <a:noFill/>
          <a:ln w="9525">
            <a:noFill/>
            <a:miter lim="800000"/>
            <a:headEnd/>
            <a:tailEnd/>
          </a:ln>
        </p:spPr>
        <p:txBody>
          <a:bodyPr/>
          <a:lstStyle/>
          <a:p>
            <a:pPr algn="ctr"/>
            <a:r>
              <a:rPr lang="en-US" sz="2000" b="1" dirty="0" smtClean="0"/>
              <a:t>Discussion: Recurrent Nasopharyngeal Carcinoma</a:t>
            </a:r>
            <a:endParaRPr lang="en-US" sz="2000" b="1" dirty="0"/>
          </a:p>
        </p:txBody>
      </p:sp>
      <p:pic>
        <p:nvPicPr>
          <p:cNvPr id="10245" name="Picture 8" descr="icf_logo4"/>
          <p:cNvPicPr>
            <a:picLocks noChangeAspect="1" noChangeArrowheads="1"/>
          </p:cNvPicPr>
          <p:nvPr/>
        </p:nvPicPr>
        <p:blipFill>
          <a:blip r:embed="rId2" cstate="print"/>
          <a:srcRect/>
          <a:stretch>
            <a:fillRect/>
          </a:stretch>
        </p:blipFill>
        <p:spPr bwMode="auto">
          <a:xfrm>
            <a:off x="5029200" y="5638800"/>
            <a:ext cx="4000500" cy="11049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228600" y="762000"/>
            <a:ext cx="8686800" cy="2308324"/>
          </a:xfrm>
          <a:noFill/>
        </p:spPr>
        <p:txBody>
          <a:bodyPr>
            <a:spAutoFit/>
          </a:bodyPr>
          <a:lstStyle/>
          <a:p>
            <a:pPr algn="l" eaLnBrk="1" hangingPunct="1"/>
            <a:r>
              <a:rPr lang="en-US" sz="1600" b="1" dirty="0" smtClean="0">
                <a:solidFill>
                  <a:srgbClr val="870401"/>
                </a:solidFill>
              </a:rPr>
              <a:t>Large intracranial Mucocele</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Due to extensive sinusitis following successful treatment of nasopharyngeal carcinoma and treatment effect itself, the patient had multiple dehiscences of the sinus walls allowing for intracranial extension of the mucocele.</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Ultimately, the lesion was marsupialized by head and neck surgery and neurosurgery and careful inspection of the dura was performed to ensure no viable connection between the intracranial compartment and the sinuses.</a:t>
            </a:r>
          </a:p>
        </p:txBody>
      </p:sp>
      <p:grpSp>
        <p:nvGrpSpPr>
          <p:cNvPr id="11267" name="Group 3"/>
          <p:cNvGrpSpPr>
            <a:grpSpLocks/>
          </p:cNvGrpSpPr>
          <p:nvPr/>
        </p:nvGrpSpPr>
        <p:grpSpPr bwMode="auto">
          <a:xfrm>
            <a:off x="0" y="0"/>
            <a:ext cx="9144000" cy="6858000"/>
            <a:chOff x="0" y="0"/>
            <a:chExt cx="5760" cy="4320"/>
          </a:xfrm>
        </p:grpSpPr>
        <p:sp>
          <p:nvSpPr>
            <p:cNvPr id="11270" name="Rectangle 4"/>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dirty="0"/>
            </a:p>
          </p:txBody>
        </p:sp>
        <p:sp>
          <p:nvSpPr>
            <p:cNvPr id="11271" name="Rectangle 5"/>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dirty="0"/>
            </a:p>
          </p:txBody>
        </p:sp>
      </p:grpSp>
      <p:sp>
        <p:nvSpPr>
          <p:cNvPr id="11268" name="Rectangle 7"/>
          <p:cNvSpPr>
            <a:spLocks noChangeArrowheads="1"/>
          </p:cNvSpPr>
          <p:nvPr/>
        </p:nvSpPr>
        <p:spPr bwMode="auto">
          <a:xfrm>
            <a:off x="3124200" y="381000"/>
            <a:ext cx="2895600" cy="476250"/>
          </a:xfrm>
          <a:prstGeom prst="rect">
            <a:avLst/>
          </a:prstGeom>
          <a:noFill/>
          <a:ln w="9525">
            <a:noFill/>
            <a:miter lim="800000"/>
            <a:headEnd/>
            <a:tailEnd/>
          </a:ln>
        </p:spPr>
        <p:txBody>
          <a:bodyPr/>
          <a:lstStyle/>
          <a:p>
            <a:pPr algn="ctr"/>
            <a:r>
              <a:rPr lang="en-US" sz="2000" b="1" dirty="0"/>
              <a:t>Diagnosis</a:t>
            </a:r>
          </a:p>
        </p:txBody>
      </p:sp>
      <p:pic>
        <p:nvPicPr>
          <p:cNvPr id="11269" name="Picture 8" descr="icf_logo4"/>
          <p:cNvPicPr>
            <a:picLocks noChangeAspect="1" noChangeArrowheads="1"/>
          </p:cNvPicPr>
          <p:nvPr/>
        </p:nvPicPr>
        <p:blipFill>
          <a:blip r:embed="rId2" cstate="print"/>
          <a:srcRect/>
          <a:stretch>
            <a:fillRect/>
          </a:stretch>
        </p:blipFill>
        <p:spPr bwMode="auto">
          <a:xfrm>
            <a:off x="5029200" y="5638800"/>
            <a:ext cx="4000500" cy="11049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304800" y="838200"/>
            <a:ext cx="8686800" cy="3293209"/>
          </a:xfrm>
          <a:noFill/>
        </p:spPr>
        <p:txBody>
          <a:bodyPr>
            <a:spAutoFit/>
          </a:bodyPr>
          <a:lstStyle/>
          <a:p>
            <a:pPr algn="l" eaLnBrk="1" hangingPunct="1"/>
            <a:r>
              <a:rPr lang="en-US" sz="1600" b="1" dirty="0" smtClean="0">
                <a:solidFill>
                  <a:srgbClr val="870401"/>
                </a:solidFill>
              </a:rPr>
              <a:t>Why not arachnoid cyst?</a:t>
            </a:r>
            <a:br>
              <a:rPr lang="en-US" sz="1600" b="1" dirty="0" smtClean="0">
                <a:solidFill>
                  <a:srgbClr val="870401"/>
                </a:solidFill>
              </a:rPr>
            </a:br>
            <a:r>
              <a:rPr lang="en-US" sz="1600" b="1" dirty="0" smtClean="0">
                <a:solidFill>
                  <a:srgbClr val="870401"/>
                </a:solidFill>
              </a:rPr>
              <a:t>Sequela of extensive sinusitis with mucocele formation within the sphenoid and osseous destruction are more suggestive of mucocele. </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Why not epidermoid?</a:t>
            </a:r>
            <a:br>
              <a:rPr lang="en-US" sz="1600" b="1" dirty="0" smtClean="0">
                <a:solidFill>
                  <a:srgbClr val="870401"/>
                </a:solidFill>
              </a:rPr>
            </a:br>
            <a:r>
              <a:rPr lang="en-US" sz="1600" b="1" dirty="0" smtClean="0">
                <a:solidFill>
                  <a:srgbClr val="870401"/>
                </a:solidFill>
              </a:rPr>
              <a:t>Most epidermoids will restrict diffusion.</a:t>
            </a:r>
            <a:br>
              <a:rPr lang="en-US" sz="1600" b="1" dirty="0" smtClean="0">
                <a:solidFill>
                  <a:srgbClr val="870401"/>
                </a:solidFill>
              </a:rPr>
            </a:br>
            <a:r>
              <a:rPr lang="en-US" sz="1600" b="1" dirty="0" smtClean="0">
                <a:solidFill>
                  <a:srgbClr val="870401"/>
                </a:solidFill>
              </a:rPr>
              <a:t>Additionally, location and history are atypical for epidermoid.</a:t>
            </a:r>
            <a:br>
              <a:rPr lang="en-US" sz="1600" b="1" dirty="0" smtClean="0">
                <a:solidFill>
                  <a:srgbClr val="870401"/>
                </a:solidFill>
              </a:rPr>
            </a:br>
            <a:r>
              <a:rPr lang="en-US" sz="1600" b="1" dirty="0" smtClean="0">
                <a:solidFill>
                  <a:srgbClr val="870401"/>
                </a:solidFill>
              </a:rPr>
              <a:t/>
            </a:r>
            <a:br>
              <a:rPr lang="en-US" sz="1600" b="1" dirty="0" smtClean="0">
                <a:solidFill>
                  <a:srgbClr val="870401"/>
                </a:solidFill>
              </a:rPr>
            </a:br>
            <a:r>
              <a:rPr lang="en-US" sz="1600" b="1" dirty="0" smtClean="0">
                <a:solidFill>
                  <a:srgbClr val="870401"/>
                </a:solidFill>
              </a:rPr>
              <a:t>Why not recurrent nasopharyngeal carcinoma?</a:t>
            </a:r>
            <a:br>
              <a:rPr lang="en-US" sz="1600" b="1" dirty="0" smtClean="0">
                <a:solidFill>
                  <a:srgbClr val="870401"/>
                </a:solidFill>
              </a:rPr>
            </a:br>
            <a:r>
              <a:rPr lang="en-US" sz="1600" b="1" dirty="0" smtClean="0">
                <a:solidFill>
                  <a:srgbClr val="870401"/>
                </a:solidFill>
              </a:rPr>
              <a:t>Although nasopharyngeal carcinoma typically presents late with skull base and intracranial invasion, isolated recurrence to the frontal lobe would be atypical and recurrence in the tumor bed is more likely. Additionally, no enhancing solid components were present.</a:t>
            </a:r>
          </a:p>
        </p:txBody>
      </p:sp>
      <p:grpSp>
        <p:nvGrpSpPr>
          <p:cNvPr id="2" name="Group 3"/>
          <p:cNvGrpSpPr>
            <a:grpSpLocks/>
          </p:cNvGrpSpPr>
          <p:nvPr/>
        </p:nvGrpSpPr>
        <p:grpSpPr bwMode="auto">
          <a:xfrm>
            <a:off x="0" y="0"/>
            <a:ext cx="9144000" cy="6858000"/>
            <a:chOff x="0" y="0"/>
            <a:chExt cx="5760" cy="4320"/>
          </a:xfrm>
        </p:grpSpPr>
        <p:sp>
          <p:nvSpPr>
            <p:cNvPr id="11270" name="Rectangle 4"/>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dirty="0"/>
            </a:p>
          </p:txBody>
        </p:sp>
        <p:sp>
          <p:nvSpPr>
            <p:cNvPr id="11271" name="Rectangle 5"/>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dirty="0"/>
            </a:p>
          </p:txBody>
        </p:sp>
      </p:grpSp>
      <p:sp>
        <p:nvSpPr>
          <p:cNvPr id="11268" name="Rectangle 7"/>
          <p:cNvSpPr>
            <a:spLocks noChangeArrowheads="1"/>
          </p:cNvSpPr>
          <p:nvPr/>
        </p:nvSpPr>
        <p:spPr bwMode="auto">
          <a:xfrm>
            <a:off x="3124200" y="381000"/>
            <a:ext cx="2895600" cy="476250"/>
          </a:xfrm>
          <a:prstGeom prst="rect">
            <a:avLst/>
          </a:prstGeom>
          <a:noFill/>
          <a:ln w="9525">
            <a:noFill/>
            <a:miter lim="800000"/>
            <a:headEnd/>
            <a:tailEnd/>
          </a:ln>
        </p:spPr>
        <p:txBody>
          <a:bodyPr/>
          <a:lstStyle/>
          <a:p>
            <a:pPr algn="ctr"/>
            <a:r>
              <a:rPr lang="en-US" sz="2000" b="1" dirty="0"/>
              <a:t>Diagnosis</a:t>
            </a:r>
          </a:p>
        </p:txBody>
      </p:sp>
      <p:pic>
        <p:nvPicPr>
          <p:cNvPr id="11269" name="Picture 8" descr="icf_logo4"/>
          <p:cNvPicPr>
            <a:picLocks noChangeAspect="1" noChangeArrowheads="1"/>
          </p:cNvPicPr>
          <p:nvPr/>
        </p:nvPicPr>
        <p:blipFill>
          <a:blip r:embed="rId2" cstate="print"/>
          <a:srcRect/>
          <a:stretch>
            <a:fillRect/>
          </a:stretch>
        </p:blipFill>
        <p:spPr bwMode="auto">
          <a:xfrm>
            <a:off x="5029200" y="5638800"/>
            <a:ext cx="4000500" cy="11049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304800" y="609600"/>
            <a:ext cx="8686800" cy="4832092"/>
          </a:xfrm>
          <a:noFill/>
        </p:spPr>
        <p:txBody>
          <a:bodyPr>
            <a:spAutoFit/>
          </a:bodyPr>
          <a:lstStyle/>
          <a:p>
            <a:pPr algn="l"/>
            <a:r>
              <a:rPr lang="en-US" sz="1400" b="1" dirty="0">
                <a:solidFill>
                  <a:srgbClr val="870401"/>
                </a:solidFill>
              </a:rPr>
              <a:t/>
            </a:r>
            <a:br>
              <a:rPr lang="en-US" sz="1400" b="1" dirty="0">
                <a:solidFill>
                  <a:srgbClr val="870401"/>
                </a:solidFill>
              </a:rPr>
            </a:br>
            <a:r>
              <a:rPr lang="en-US" sz="1400" b="1" dirty="0">
                <a:solidFill>
                  <a:srgbClr val="870401"/>
                </a:solidFill>
              </a:rPr>
              <a:t>Andre E et al: MR spectroscopy in sinus mucocele: N-acetyl mimics of brain N-</a:t>
            </a:r>
            <a:r>
              <a:rPr lang="en-US" sz="1400" b="1" dirty="0" err="1">
                <a:solidFill>
                  <a:srgbClr val="870401"/>
                </a:solidFill>
              </a:rPr>
              <a:t>acetylaspartate</a:t>
            </a:r>
            <a:r>
              <a:rPr lang="en-US" sz="1400" b="1" dirty="0">
                <a:solidFill>
                  <a:srgbClr val="870401"/>
                </a:solidFill>
              </a:rPr>
              <a:t>. AJNR Am J </a:t>
            </a:r>
            <a:r>
              <a:rPr lang="en-US" sz="1400" b="1" dirty="0" smtClean="0">
                <a:solidFill>
                  <a:srgbClr val="870401"/>
                </a:solidFill>
              </a:rPr>
              <a:t/>
            </a:r>
            <a:br>
              <a:rPr lang="en-US" sz="1400" b="1" dirty="0" smtClean="0">
                <a:solidFill>
                  <a:srgbClr val="870401"/>
                </a:solidFill>
              </a:rPr>
            </a:br>
            <a:r>
              <a:rPr lang="en-US" sz="1400" b="1" dirty="0" err="1" smtClean="0">
                <a:solidFill>
                  <a:srgbClr val="870401"/>
                </a:solidFill>
              </a:rPr>
              <a:t>Neuroradiol</a:t>
            </a:r>
            <a:r>
              <a:rPr lang="en-US" sz="1400" b="1" dirty="0">
                <a:solidFill>
                  <a:srgbClr val="870401"/>
                </a:solidFill>
              </a:rPr>
              <a:t>. 27(10):2210-3, 2006</a:t>
            </a:r>
            <a:br>
              <a:rPr lang="en-US" sz="1400" b="1" dirty="0">
                <a:solidFill>
                  <a:srgbClr val="870401"/>
                </a:solidFill>
              </a:rPr>
            </a:br>
            <a:r>
              <a:rPr lang="en-US" sz="1400" b="1" dirty="0">
                <a:solidFill>
                  <a:srgbClr val="870401"/>
                </a:solidFill>
              </a:rPr>
              <a:t> </a:t>
            </a:r>
            <a:br>
              <a:rPr lang="en-US" sz="1400" b="1" dirty="0">
                <a:solidFill>
                  <a:srgbClr val="870401"/>
                </a:solidFill>
              </a:rPr>
            </a:br>
            <a:r>
              <a:rPr lang="en-US" sz="1400" b="1" dirty="0" err="1">
                <a:solidFill>
                  <a:srgbClr val="870401"/>
                </a:solidFill>
              </a:rPr>
              <a:t>Dutt</a:t>
            </a:r>
            <a:r>
              <a:rPr lang="en-US" sz="1400" b="1" dirty="0">
                <a:solidFill>
                  <a:srgbClr val="870401"/>
                </a:solidFill>
              </a:rPr>
              <a:t> SN et al: Radiologic differentiation of intracranial epidermoids from arachnoid cysts. </a:t>
            </a:r>
            <a:r>
              <a:rPr lang="en-US" sz="1400" b="1" dirty="0" err="1">
                <a:solidFill>
                  <a:srgbClr val="870401"/>
                </a:solidFill>
              </a:rPr>
              <a:t>Otol</a:t>
            </a:r>
            <a:r>
              <a:rPr lang="en-US" sz="1400" b="1" dirty="0">
                <a:solidFill>
                  <a:srgbClr val="870401"/>
                </a:solidFill>
              </a:rPr>
              <a:t> </a:t>
            </a:r>
            <a:r>
              <a:rPr lang="en-US" sz="1400" b="1" dirty="0" err="1">
                <a:solidFill>
                  <a:srgbClr val="870401"/>
                </a:solidFill>
              </a:rPr>
              <a:t>Neurotol</a:t>
            </a:r>
            <a:r>
              <a:rPr lang="en-US" sz="1400" b="1" dirty="0">
                <a:solidFill>
                  <a:srgbClr val="870401"/>
                </a:solidFill>
              </a:rPr>
              <a:t>. 23(1):84-92, 2002</a:t>
            </a:r>
            <a:br>
              <a:rPr lang="en-US" sz="1400" b="1" dirty="0">
                <a:solidFill>
                  <a:srgbClr val="870401"/>
                </a:solidFill>
              </a:rPr>
            </a:br>
            <a:r>
              <a:rPr lang="en-US" sz="1400" b="1" dirty="0">
                <a:solidFill>
                  <a:srgbClr val="870401"/>
                </a:solidFill>
              </a:rPr>
              <a:t> </a:t>
            </a:r>
            <a:br>
              <a:rPr lang="en-US" sz="1400" b="1" dirty="0">
                <a:solidFill>
                  <a:srgbClr val="870401"/>
                </a:solidFill>
              </a:rPr>
            </a:br>
            <a:r>
              <a:rPr lang="en-US" sz="1400" b="1" dirty="0">
                <a:solidFill>
                  <a:srgbClr val="870401"/>
                </a:solidFill>
              </a:rPr>
              <a:t>Fu CH et al: The difference in anatomical and invasive characteristics between primary and secondary </a:t>
            </a:r>
            <a:r>
              <a:rPr lang="en-US" sz="1400" b="1" dirty="0" err="1">
                <a:solidFill>
                  <a:srgbClr val="870401"/>
                </a:solidFill>
              </a:rPr>
              <a:t>paranasal</a:t>
            </a:r>
            <a:r>
              <a:rPr lang="en-US" sz="1400" b="1" dirty="0">
                <a:solidFill>
                  <a:srgbClr val="870401"/>
                </a:solidFill>
              </a:rPr>
              <a:t> sinus mucoceles. </a:t>
            </a:r>
            <a:r>
              <a:rPr lang="en-US" sz="1400" b="1" dirty="0" err="1">
                <a:solidFill>
                  <a:srgbClr val="870401"/>
                </a:solidFill>
              </a:rPr>
              <a:t>Otolaryngol</a:t>
            </a:r>
            <a:r>
              <a:rPr lang="en-US" sz="1400" b="1" dirty="0">
                <a:solidFill>
                  <a:srgbClr val="870401"/>
                </a:solidFill>
              </a:rPr>
              <a:t> Head Neck Surg. 136(4):621-5, 2007</a:t>
            </a:r>
            <a:br>
              <a:rPr lang="en-US" sz="1400" b="1" dirty="0">
                <a:solidFill>
                  <a:srgbClr val="870401"/>
                </a:solidFill>
              </a:rPr>
            </a:br>
            <a:r>
              <a:rPr lang="en-US" sz="1400" b="1" dirty="0">
                <a:solidFill>
                  <a:srgbClr val="870401"/>
                </a:solidFill>
              </a:rPr>
              <a:t> </a:t>
            </a:r>
            <a:br>
              <a:rPr lang="en-US" sz="1400" b="1" dirty="0">
                <a:solidFill>
                  <a:srgbClr val="870401"/>
                </a:solidFill>
              </a:rPr>
            </a:br>
            <a:r>
              <a:rPr lang="en-US" sz="1400" b="1" dirty="0" err="1">
                <a:solidFill>
                  <a:srgbClr val="870401"/>
                </a:solidFill>
              </a:rPr>
              <a:t>Guttal</a:t>
            </a:r>
            <a:r>
              <a:rPr lang="en-US" sz="1400" b="1" dirty="0">
                <a:solidFill>
                  <a:srgbClr val="870401"/>
                </a:solidFill>
              </a:rPr>
              <a:t> KS et al: Trigeminal neuralgia secondary to epidermoid cyst at the cerebellopontine angle: case report and brief overview. Odontology. 97(1):54-6, 2009</a:t>
            </a:r>
            <a:br>
              <a:rPr lang="en-US" sz="1400" b="1" dirty="0">
                <a:solidFill>
                  <a:srgbClr val="870401"/>
                </a:solidFill>
              </a:rPr>
            </a:br>
            <a:r>
              <a:rPr lang="en-US" sz="1400" b="1" dirty="0">
                <a:solidFill>
                  <a:srgbClr val="870401"/>
                </a:solidFill>
              </a:rPr>
              <a:t> </a:t>
            </a:r>
            <a:br>
              <a:rPr lang="en-US" sz="1400" b="1" dirty="0">
                <a:solidFill>
                  <a:srgbClr val="870401"/>
                </a:solidFill>
              </a:rPr>
            </a:br>
            <a:r>
              <a:rPr lang="en-US" sz="1400" b="1" dirty="0" err="1">
                <a:solidFill>
                  <a:srgbClr val="870401"/>
                </a:solidFill>
              </a:rPr>
              <a:t>Gosalakkal</a:t>
            </a:r>
            <a:r>
              <a:rPr lang="en-US" sz="1400" b="1" dirty="0">
                <a:solidFill>
                  <a:srgbClr val="870401"/>
                </a:solidFill>
              </a:rPr>
              <a:t> JA: Intracranial cysts in children: a review of pathogenesis, clinical features, and management. </a:t>
            </a:r>
            <a:r>
              <a:rPr lang="en-US" sz="1400" b="1" dirty="0" err="1">
                <a:solidFill>
                  <a:srgbClr val="870401"/>
                </a:solidFill>
              </a:rPr>
              <a:t>Pediatr</a:t>
            </a:r>
            <a:r>
              <a:rPr lang="en-US" sz="1400" b="1" dirty="0">
                <a:solidFill>
                  <a:srgbClr val="870401"/>
                </a:solidFill>
              </a:rPr>
              <a:t> Neurol. 26(2):93-8, 2002</a:t>
            </a:r>
            <a:br>
              <a:rPr lang="en-US" sz="1400" b="1" dirty="0">
                <a:solidFill>
                  <a:srgbClr val="870401"/>
                </a:solidFill>
              </a:rPr>
            </a:br>
            <a:r>
              <a:rPr lang="en-US" sz="1400" b="1" dirty="0">
                <a:solidFill>
                  <a:srgbClr val="870401"/>
                </a:solidFill>
              </a:rPr>
              <a:t> </a:t>
            </a:r>
            <a:br>
              <a:rPr lang="en-US" sz="1400" b="1" dirty="0">
                <a:solidFill>
                  <a:srgbClr val="870401"/>
                </a:solidFill>
              </a:rPr>
            </a:br>
            <a:r>
              <a:rPr lang="en-US" sz="1400" b="1" dirty="0">
                <a:solidFill>
                  <a:srgbClr val="870401"/>
                </a:solidFill>
              </a:rPr>
              <a:t>Herndon M et al: Presentation and management of extensive </a:t>
            </a:r>
            <a:r>
              <a:rPr lang="en-US" sz="1400" b="1" dirty="0" err="1">
                <a:solidFill>
                  <a:srgbClr val="870401"/>
                </a:solidFill>
              </a:rPr>
              <a:t>fronto</a:t>
            </a:r>
            <a:r>
              <a:rPr lang="en-US" sz="1400" b="1" dirty="0">
                <a:solidFill>
                  <a:srgbClr val="870401"/>
                </a:solidFill>
              </a:rPr>
              <a:t>-orbital-ethmoid mucoceles. Am J </a:t>
            </a:r>
            <a:r>
              <a:rPr lang="en-US" sz="1400" b="1" dirty="0" err="1">
                <a:solidFill>
                  <a:srgbClr val="870401"/>
                </a:solidFill>
              </a:rPr>
              <a:t>Otolaryngol</a:t>
            </a:r>
            <a:r>
              <a:rPr lang="en-US" sz="1400" b="1" dirty="0">
                <a:solidFill>
                  <a:srgbClr val="870401"/>
                </a:solidFill>
              </a:rPr>
              <a:t>. 28(3):145-7, 2007</a:t>
            </a:r>
            <a:br>
              <a:rPr lang="en-US" sz="1400" b="1" dirty="0">
                <a:solidFill>
                  <a:srgbClr val="870401"/>
                </a:solidFill>
              </a:rPr>
            </a:br>
            <a:r>
              <a:rPr lang="en-US" sz="1400" b="1" dirty="0">
                <a:solidFill>
                  <a:srgbClr val="870401"/>
                </a:solidFill>
              </a:rPr>
              <a:t> </a:t>
            </a:r>
            <a:br>
              <a:rPr lang="en-US" sz="1400" b="1" dirty="0">
                <a:solidFill>
                  <a:srgbClr val="870401"/>
                </a:solidFill>
              </a:rPr>
            </a:br>
            <a:r>
              <a:rPr lang="en-US" sz="1400" b="1" dirty="0" err="1">
                <a:solidFill>
                  <a:srgbClr val="870401"/>
                </a:solidFill>
              </a:rPr>
              <a:t>Jolapara</a:t>
            </a:r>
            <a:r>
              <a:rPr lang="en-US" sz="1400" b="1" dirty="0">
                <a:solidFill>
                  <a:srgbClr val="870401"/>
                </a:solidFill>
              </a:rPr>
              <a:t> M et al: Diffusion tensor mode in imaging of intracranial epidermoid cysts: one step ahead of fractional anisotropy. Neuroradiology. 51(2):123-9, 2009</a:t>
            </a:r>
          </a:p>
        </p:txBody>
      </p:sp>
      <p:grpSp>
        <p:nvGrpSpPr>
          <p:cNvPr id="2" name="Group 3"/>
          <p:cNvGrpSpPr>
            <a:grpSpLocks/>
          </p:cNvGrpSpPr>
          <p:nvPr/>
        </p:nvGrpSpPr>
        <p:grpSpPr bwMode="auto">
          <a:xfrm>
            <a:off x="0" y="0"/>
            <a:ext cx="9144000" cy="6858000"/>
            <a:chOff x="0" y="0"/>
            <a:chExt cx="5760" cy="4320"/>
          </a:xfrm>
        </p:grpSpPr>
        <p:sp>
          <p:nvSpPr>
            <p:cNvPr id="11270" name="Rectangle 4"/>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dirty="0"/>
            </a:p>
          </p:txBody>
        </p:sp>
        <p:sp>
          <p:nvSpPr>
            <p:cNvPr id="11271" name="Rectangle 5"/>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dirty="0"/>
            </a:p>
          </p:txBody>
        </p:sp>
      </p:grpSp>
      <p:sp>
        <p:nvSpPr>
          <p:cNvPr id="11268" name="Rectangle 7"/>
          <p:cNvSpPr>
            <a:spLocks noChangeArrowheads="1"/>
          </p:cNvSpPr>
          <p:nvPr/>
        </p:nvSpPr>
        <p:spPr bwMode="auto">
          <a:xfrm>
            <a:off x="3124200" y="381000"/>
            <a:ext cx="2895600" cy="476250"/>
          </a:xfrm>
          <a:prstGeom prst="rect">
            <a:avLst/>
          </a:prstGeom>
          <a:noFill/>
          <a:ln w="9525">
            <a:noFill/>
            <a:miter lim="800000"/>
            <a:headEnd/>
            <a:tailEnd/>
          </a:ln>
        </p:spPr>
        <p:txBody>
          <a:bodyPr/>
          <a:lstStyle/>
          <a:p>
            <a:pPr algn="ctr"/>
            <a:r>
              <a:rPr lang="en-US" sz="2000" b="1" dirty="0" smtClean="0"/>
              <a:t>References</a:t>
            </a:r>
            <a:endParaRPr lang="en-US" sz="2000" b="1" dirty="0"/>
          </a:p>
        </p:txBody>
      </p:sp>
      <p:pic>
        <p:nvPicPr>
          <p:cNvPr id="11269" name="Picture 8" descr="icf_logo4"/>
          <p:cNvPicPr>
            <a:picLocks noChangeAspect="1" noChangeArrowheads="1"/>
          </p:cNvPicPr>
          <p:nvPr/>
        </p:nvPicPr>
        <p:blipFill>
          <a:blip r:embed="rId2" cstate="print"/>
          <a:srcRect/>
          <a:stretch>
            <a:fillRect/>
          </a:stretch>
        </p:blipFill>
        <p:spPr bwMode="auto">
          <a:xfrm>
            <a:off x="5029200" y="5638800"/>
            <a:ext cx="4000500" cy="1104900"/>
          </a:xfrm>
          <a:prstGeom prst="rect">
            <a:avLst/>
          </a:prstGeom>
          <a:noFill/>
          <a:ln w="9525">
            <a:noFill/>
            <a:miter lim="800000"/>
            <a:headEnd/>
            <a:tailEnd/>
          </a:ln>
        </p:spPr>
      </p:pic>
    </p:spTree>
    <p:extLst>
      <p:ext uri="{BB962C8B-B14F-4D97-AF65-F5344CB8AC3E}">
        <p14:creationId xmlns:p14="http://schemas.microsoft.com/office/powerpoint/2010/main" val="4265671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228600" y="2853323"/>
            <a:ext cx="8686800" cy="338554"/>
          </a:xfrm>
          <a:noFill/>
        </p:spPr>
        <p:txBody>
          <a:bodyPr>
            <a:spAutoFit/>
          </a:bodyPr>
          <a:lstStyle/>
          <a:p>
            <a:pPr algn="l" eaLnBrk="1" hangingPunct="1"/>
            <a:r>
              <a:rPr lang="en-US" sz="1600" b="1" dirty="0" smtClean="0">
                <a:solidFill>
                  <a:srgbClr val="870401"/>
                </a:solidFill>
              </a:rPr>
              <a:t> </a:t>
            </a:r>
          </a:p>
        </p:txBody>
      </p:sp>
      <p:grpSp>
        <p:nvGrpSpPr>
          <p:cNvPr id="12291" name="Group 3"/>
          <p:cNvGrpSpPr>
            <a:grpSpLocks/>
          </p:cNvGrpSpPr>
          <p:nvPr/>
        </p:nvGrpSpPr>
        <p:grpSpPr bwMode="auto">
          <a:xfrm>
            <a:off x="0" y="0"/>
            <a:ext cx="9144000" cy="6858000"/>
            <a:chOff x="0" y="0"/>
            <a:chExt cx="5760" cy="4320"/>
          </a:xfrm>
        </p:grpSpPr>
        <p:sp>
          <p:nvSpPr>
            <p:cNvPr id="12294" name="Rectangle 4"/>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dirty="0"/>
            </a:p>
          </p:txBody>
        </p:sp>
        <p:sp>
          <p:nvSpPr>
            <p:cNvPr id="12295" name="Rectangle 5"/>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dirty="0"/>
            </a:p>
          </p:txBody>
        </p:sp>
      </p:grpSp>
      <p:sp>
        <p:nvSpPr>
          <p:cNvPr id="12292" name="Rectangle 6"/>
          <p:cNvSpPr>
            <a:spLocks noChangeArrowheads="1"/>
          </p:cNvSpPr>
          <p:nvPr/>
        </p:nvSpPr>
        <p:spPr bwMode="auto">
          <a:xfrm>
            <a:off x="152400" y="381000"/>
            <a:ext cx="8839200" cy="476250"/>
          </a:xfrm>
          <a:prstGeom prst="rect">
            <a:avLst/>
          </a:prstGeom>
          <a:noFill/>
          <a:ln w="9525">
            <a:noFill/>
            <a:miter lim="800000"/>
            <a:headEnd/>
            <a:tailEnd/>
          </a:ln>
        </p:spPr>
        <p:txBody>
          <a:bodyPr/>
          <a:lstStyle/>
          <a:p>
            <a:pPr algn="ctr"/>
            <a:r>
              <a:rPr lang="en-US" sz="2000" b="1" dirty="0" smtClean="0"/>
              <a:t>References</a:t>
            </a:r>
          </a:p>
          <a:p>
            <a:pPr algn="ctr"/>
            <a:endParaRPr lang="en-US" sz="2000" b="1" dirty="0"/>
          </a:p>
          <a:p>
            <a:r>
              <a:rPr lang="en-US" sz="1400" b="1" dirty="0">
                <a:solidFill>
                  <a:srgbClr val="870401"/>
                </a:solidFill>
              </a:rPr>
              <a:t> </a:t>
            </a:r>
            <a:endParaRPr lang="en-US" sz="1400" dirty="0">
              <a:solidFill>
                <a:srgbClr val="870401"/>
              </a:solidFill>
            </a:endParaRPr>
          </a:p>
          <a:p>
            <a:r>
              <a:rPr lang="en-US" sz="1400" b="1" dirty="0" err="1">
                <a:solidFill>
                  <a:srgbClr val="870401"/>
                </a:solidFill>
              </a:rPr>
              <a:t>Khong</a:t>
            </a:r>
            <a:r>
              <a:rPr lang="en-US" sz="1400" b="1" dirty="0">
                <a:solidFill>
                  <a:srgbClr val="870401"/>
                </a:solidFill>
              </a:rPr>
              <a:t> JJ et al: Endoscopic sinus surgery for </a:t>
            </a:r>
            <a:r>
              <a:rPr lang="en-US" sz="1400" b="1" dirty="0" err="1">
                <a:solidFill>
                  <a:srgbClr val="870401"/>
                </a:solidFill>
              </a:rPr>
              <a:t>paranasal</a:t>
            </a:r>
            <a:r>
              <a:rPr lang="en-US" sz="1400" b="1" dirty="0">
                <a:solidFill>
                  <a:srgbClr val="870401"/>
                </a:solidFill>
              </a:rPr>
              <a:t> sinus </a:t>
            </a:r>
            <a:r>
              <a:rPr lang="en-US" sz="1400" b="1" dirty="0" err="1">
                <a:solidFill>
                  <a:srgbClr val="870401"/>
                </a:solidFill>
              </a:rPr>
              <a:t>mucocoele</a:t>
            </a:r>
            <a:r>
              <a:rPr lang="en-US" sz="1400" b="1" dirty="0">
                <a:solidFill>
                  <a:srgbClr val="870401"/>
                </a:solidFill>
              </a:rPr>
              <a:t> with orbital involvement. Eye. 18(9):877-81, 2004</a:t>
            </a:r>
            <a:endParaRPr lang="en-US" sz="1400" dirty="0">
              <a:solidFill>
                <a:srgbClr val="870401"/>
              </a:solidFill>
            </a:endParaRPr>
          </a:p>
          <a:p>
            <a:endParaRPr lang="en-US" sz="1400" b="1" dirty="0" smtClean="0">
              <a:solidFill>
                <a:srgbClr val="870401"/>
              </a:solidFill>
            </a:endParaRPr>
          </a:p>
          <a:p>
            <a:r>
              <a:rPr lang="en-US" sz="1400" b="1" dirty="0" smtClean="0">
                <a:solidFill>
                  <a:srgbClr val="870401"/>
                </a:solidFill>
              </a:rPr>
              <a:t>Praveen </a:t>
            </a:r>
            <a:r>
              <a:rPr lang="en-US" sz="1400" b="1" dirty="0">
                <a:solidFill>
                  <a:srgbClr val="870401"/>
                </a:solidFill>
              </a:rPr>
              <a:t>KS et al: Calcified epidermoid cyst of the anterior </a:t>
            </a:r>
            <a:r>
              <a:rPr lang="en-US" sz="1400" b="1" dirty="0" err="1">
                <a:solidFill>
                  <a:srgbClr val="870401"/>
                </a:solidFill>
              </a:rPr>
              <a:t>interhemispheric</a:t>
            </a:r>
            <a:r>
              <a:rPr lang="en-US" sz="1400" b="1" dirty="0">
                <a:solidFill>
                  <a:srgbClr val="870401"/>
                </a:solidFill>
              </a:rPr>
              <a:t> fissure. Br J </a:t>
            </a:r>
            <a:r>
              <a:rPr lang="en-US" sz="1400" b="1" dirty="0" err="1">
                <a:solidFill>
                  <a:srgbClr val="870401"/>
                </a:solidFill>
              </a:rPr>
              <a:t>Neurosurg</a:t>
            </a:r>
            <a:r>
              <a:rPr lang="en-US" sz="1400" b="1" dirty="0">
                <a:solidFill>
                  <a:srgbClr val="870401"/>
                </a:solidFill>
              </a:rPr>
              <a:t>. 23(1):90-1, 2009</a:t>
            </a:r>
            <a:endParaRPr lang="en-US" sz="1400" dirty="0">
              <a:solidFill>
                <a:srgbClr val="870401"/>
              </a:solidFill>
            </a:endParaRPr>
          </a:p>
          <a:p>
            <a:r>
              <a:rPr lang="en-US" sz="1400" b="1" dirty="0">
                <a:solidFill>
                  <a:srgbClr val="870401"/>
                </a:solidFill>
              </a:rPr>
              <a:t> </a:t>
            </a:r>
            <a:endParaRPr lang="en-US" sz="1400" dirty="0">
              <a:solidFill>
                <a:srgbClr val="870401"/>
              </a:solidFill>
            </a:endParaRPr>
          </a:p>
          <a:p>
            <a:r>
              <a:rPr lang="en-US" sz="1400" b="1" dirty="0">
                <a:solidFill>
                  <a:srgbClr val="870401"/>
                </a:solidFill>
              </a:rPr>
              <a:t>Lee TJ et al: Extensive </a:t>
            </a:r>
            <a:r>
              <a:rPr lang="en-US" sz="1400" b="1" dirty="0" err="1">
                <a:solidFill>
                  <a:srgbClr val="870401"/>
                </a:solidFill>
              </a:rPr>
              <a:t>paranasal</a:t>
            </a:r>
            <a:r>
              <a:rPr lang="en-US" sz="1400" b="1" dirty="0">
                <a:solidFill>
                  <a:srgbClr val="870401"/>
                </a:solidFill>
              </a:rPr>
              <a:t> sinus mucoceles: a 15-year review of 82 cases. Am J </a:t>
            </a:r>
            <a:r>
              <a:rPr lang="en-US" sz="1400" b="1" dirty="0" err="1">
                <a:solidFill>
                  <a:srgbClr val="870401"/>
                </a:solidFill>
              </a:rPr>
              <a:t>Otolaryngol</a:t>
            </a:r>
            <a:r>
              <a:rPr lang="en-US" sz="1400" b="1" dirty="0">
                <a:solidFill>
                  <a:srgbClr val="870401"/>
                </a:solidFill>
              </a:rPr>
              <a:t>. 30(4):234-8, 2009</a:t>
            </a:r>
            <a:endParaRPr lang="en-US" sz="1400" dirty="0">
              <a:solidFill>
                <a:srgbClr val="870401"/>
              </a:solidFill>
            </a:endParaRPr>
          </a:p>
          <a:p>
            <a:r>
              <a:rPr lang="en-US" sz="1400" b="1" dirty="0">
                <a:solidFill>
                  <a:srgbClr val="870401"/>
                </a:solidFill>
              </a:rPr>
              <a:t> </a:t>
            </a:r>
            <a:endParaRPr lang="en-US" sz="1400" dirty="0">
              <a:solidFill>
                <a:srgbClr val="870401"/>
              </a:solidFill>
            </a:endParaRPr>
          </a:p>
          <a:p>
            <a:r>
              <a:rPr lang="en-US" sz="1400" b="1" dirty="0">
                <a:solidFill>
                  <a:srgbClr val="870401"/>
                </a:solidFill>
              </a:rPr>
              <a:t>Li F et al: </a:t>
            </a:r>
            <a:r>
              <a:rPr lang="en-US" sz="1400" b="1" dirty="0" err="1">
                <a:solidFill>
                  <a:srgbClr val="870401"/>
                </a:solidFill>
              </a:rPr>
              <a:t>Hyperdense</a:t>
            </a:r>
            <a:r>
              <a:rPr lang="en-US" sz="1400" b="1" dirty="0">
                <a:solidFill>
                  <a:srgbClr val="870401"/>
                </a:solidFill>
              </a:rPr>
              <a:t> intracranial epidermoid cysts: a study of 15 cases. </a:t>
            </a:r>
            <a:r>
              <a:rPr lang="en-US" sz="1400" b="1" dirty="0" err="1">
                <a:solidFill>
                  <a:srgbClr val="870401"/>
                </a:solidFill>
              </a:rPr>
              <a:t>Acta</a:t>
            </a:r>
            <a:r>
              <a:rPr lang="en-US" sz="1400" b="1" dirty="0">
                <a:solidFill>
                  <a:srgbClr val="870401"/>
                </a:solidFill>
              </a:rPr>
              <a:t> </a:t>
            </a:r>
            <a:r>
              <a:rPr lang="en-US" sz="1400" b="1" dirty="0" err="1">
                <a:solidFill>
                  <a:srgbClr val="870401"/>
                </a:solidFill>
              </a:rPr>
              <a:t>Neurochir</a:t>
            </a:r>
            <a:r>
              <a:rPr lang="en-US" sz="1400" b="1" dirty="0">
                <a:solidFill>
                  <a:srgbClr val="870401"/>
                </a:solidFill>
              </a:rPr>
              <a:t> (Wien). 149(1):31-9; discussion 39, 2007</a:t>
            </a:r>
            <a:endParaRPr lang="en-US" sz="1400" dirty="0">
              <a:solidFill>
                <a:srgbClr val="870401"/>
              </a:solidFill>
            </a:endParaRPr>
          </a:p>
          <a:p>
            <a:r>
              <a:rPr lang="en-US" sz="1400" b="1" dirty="0">
                <a:solidFill>
                  <a:srgbClr val="870401"/>
                </a:solidFill>
              </a:rPr>
              <a:t> </a:t>
            </a:r>
            <a:endParaRPr lang="en-US" sz="1400" dirty="0">
              <a:solidFill>
                <a:srgbClr val="870401"/>
              </a:solidFill>
            </a:endParaRPr>
          </a:p>
          <a:p>
            <a:r>
              <a:rPr lang="en-US" sz="1400" b="1" dirty="0" err="1">
                <a:solidFill>
                  <a:srgbClr val="870401"/>
                </a:solidFill>
              </a:rPr>
              <a:t>Nicollas</a:t>
            </a:r>
            <a:r>
              <a:rPr lang="en-US" sz="1400" b="1" dirty="0">
                <a:solidFill>
                  <a:srgbClr val="870401"/>
                </a:solidFill>
              </a:rPr>
              <a:t> R et al: Pediatric </a:t>
            </a:r>
            <a:r>
              <a:rPr lang="en-US" sz="1400" b="1" dirty="0" err="1">
                <a:solidFill>
                  <a:srgbClr val="870401"/>
                </a:solidFill>
              </a:rPr>
              <a:t>paranasal</a:t>
            </a:r>
            <a:r>
              <a:rPr lang="en-US" sz="1400" b="1" dirty="0">
                <a:solidFill>
                  <a:srgbClr val="870401"/>
                </a:solidFill>
              </a:rPr>
              <a:t> sinus mucoceles: etiologic factors, management and outcome. </a:t>
            </a:r>
            <a:r>
              <a:rPr lang="en-US" sz="1400" b="1" dirty="0" err="1">
                <a:solidFill>
                  <a:srgbClr val="870401"/>
                </a:solidFill>
              </a:rPr>
              <a:t>Int</a:t>
            </a:r>
            <a:r>
              <a:rPr lang="en-US" sz="1400" b="1" dirty="0">
                <a:solidFill>
                  <a:srgbClr val="870401"/>
                </a:solidFill>
              </a:rPr>
              <a:t> J </a:t>
            </a:r>
            <a:r>
              <a:rPr lang="en-US" sz="1400" b="1" dirty="0" err="1">
                <a:solidFill>
                  <a:srgbClr val="870401"/>
                </a:solidFill>
              </a:rPr>
              <a:t>Pediatr</a:t>
            </a:r>
            <a:r>
              <a:rPr lang="en-US" sz="1400" b="1" dirty="0">
                <a:solidFill>
                  <a:srgbClr val="870401"/>
                </a:solidFill>
              </a:rPr>
              <a:t> </a:t>
            </a:r>
            <a:r>
              <a:rPr lang="en-US" sz="1400" b="1" dirty="0" err="1">
                <a:solidFill>
                  <a:srgbClr val="870401"/>
                </a:solidFill>
              </a:rPr>
              <a:t>Otorhinolaryngol</a:t>
            </a:r>
            <a:r>
              <a:rPr lang="en-US" sz="1400" b="1" dirty="0">
                <a:solidFill>
                  <a:srgbClr val="870401"/>
                </a:solidFill>
              </a:rPr>
              <a:t>. 70(5):905-8, 2006</a:t>
            </a:r>
            <a:endParaRPr lang="en-US" sz="1400" dirty="0">
              <a:solidFill>
                <a:srgbClr val="870401"/>
              </a:solidFill>
            </a:endParaRPr>
          </a:p>
          <a:p>
            <a:r>
              <a:rPr lang="en-US" sz="1400" b="1" dirty="0">
                <a:solidFill>
                  <a:srgbClr val="870401"/>
                </a:solidFill>
              </a:rPr>
              <a:t> </a:t>
            </a:r>
            <a:endParaRPr lang="en-US" sz="1400" dirty="0">
              <a:solidFill>
                <a:srgbClr val="870401"/>
              </a:solidFill>
            </a:endParaRPr>
          </a:p>
          <a:p>
            <a:r>
              <a:rPr lang="en-US" sz="1400" b="1" dirty="0" err="1">
                <a:solidFill>
                  <a:srgbClr val="870401"/>
                </a:solidFill>
              </a:rPr>
              <a:t>Sadiq</a:t>
            </a:r>
            <a:r>
              <a:rPr lang="en-US" sz="1400" b="1" dirty="0">
                <a:solidFill>
                  <a:srgbClr val="870401"/>
                </a:solidFill>
              </a:rPr>
              <a:t> SA et al: Ophthalmic manifestations of </a:t>
            </a:r>
            <a:r>
              <a:rPr lang="en-US" sz="1400" b="1" dirty="0" err="1">
                <a:solidFill>
                  <a:srgbClr val="870401"/>
                </a:solidFill>
              </a:rPr>
              <a:t>paranasal</a:t>
            </a:r>
            <a:r>
              <a:rPr lang="en-US" sz="1400" b="1" dirty="0">
                <a:solidFill>
                  <a:srgbClr val="870401"/>
                </a:solidFill>
              </a:rPr>
              <a:t> sinus </a:t>
            </a:r>
            <a:r>
              <a:rPr lang="en-US" sz="1400" b="1" dirty="0" err="1">
                <a:solidFill>
                  <a:srgbClr val="870401"/>
                </a:solidFill>
              </a:rPr>
              <a:t>mucocoeles</a:t>
            </a:r>
            <a:r>
              <a:rPr lang="en-US" sz="1400" b="1" dirty="0">
                <a:solidFill>
                  <a:srgbClr val="870401"/>
                </a:solidFill>
              </a:rPr>
              <a:t>. </a:t>
            </a:r>
            <a:r>
              <a:rPr lang="en-US" sz="1400" b="1" dirty="0" err="1">
                <a:solidFill>
                  <a:srgbClr val="870401"/>
                </a:solidFill>
              </a:rPr>
              <a:t>Int</a:t>
            </a:r>
            <a:r>
              <a:rPr lang="en-US" sz="1400" b="1" dirty="0">
                <a:solidFill>
                  <a:srgbClr val="870401"/>
                </a:solidFill>
              </a:rPr>
              <a:t> </a:t>
            </a:r>
            <a:r>
              <a:rPr lang="en-US" sz="1400" b="1" dirty="0" err="1">
                <a:solidFill>
                  <a:srgbClr val="870401"/>
                </a:solidFill>
              </a:rPr>
              <a:t>Ophthalmol</a:t>
            </a:r>
            <a:r>
              <a:rPr lang="en-US" sz="1400" b="1" dirty="0">
                <a:solidFill>
                  <a:srgbClr val="870401"/>
                </a:solidFill>
              </a:rPr>
              <a:t>. 29(2):75-9, </a:t>
            </a:r>
            <a:r>
              <a:rPr lang="en-US" sz="1400" b="1" dirty="0" smtClean="0">
                <a:solidFill>
                  <a:srgbClr val="870401"/>
                </a:solidFill>
              </a:rPr>
              <a:t>2009</a:t>
            </a:r>
          </a:p>
          <a:p>
            <a:endParaRPr lang="en-US" sz="1400" dirty="0">
              <a:solidFill>
                <a:srgbClr val="870401"/>
              </a:solidFill>
            </a:endParaRPr>
          </a:p>
          <a:p>
            <a:r>
              <a:rPr lang="en-US" sz="1400" b="1" dirty="0" err="1">
                <a:solidFill>
                  <a:srgbClr val="870401"/>
                </a:solidFill>
              </a:rPr>
              <a:t>Sautter</a:t>
            </a:r>
            <a:r>
              <a:rPr lang="en-US" sz="1400" b="1" dirty="0">
                <a:solidFill>
                  <a:srgbClr val="870401"/>
                </a:solidFill>
              </a:rPr>
              <a:t> NB et al: </a:t>
            </a:r>
            <a:r>
              <a:rPr lang="en-US" sz="1400" b="1" dirty="0" err="1">
                <a:solidFill>
                  <a:srgbClr val="870401"/>
                </a:solidFill>
              </a:rPr>
              <a:t>Paranasal</a:t>
            </a:r>
            <a:r>
              <a:rPr lang="en-US" sz="1400" b="1" dirty="0">
                <a:solidFill>
                  <a:srgbClr val="870401"/>
                </a:solidFill>
              </a:rPr>
              <a:t> sinus mucoceles with skull-base and/or orbital erosion: is the endoscopic approach sufficient? </a:t>
            </a:r>
            <a:r>
              <a:rPr lang="en-US" sz="1400" b="1" dirty="0" err="1">
                <a:solidFill>
                  <a:srgbClr val="870401"/>
                </a:solidFill>
              </a:rPr>
              <a:t>Otolaryngol</a:t>
            </a:r>
            <a:r>
              <a:rPr lang="en-US" sz="1400" b="1" dirty="0">
                <a:solidFill>
                  <a:srgbClr val="870401"/>
                </a:solidFill>
              </a:rPr>
              <a:t> Head Neck Surg. 139(4):570-4, </a:t>
            </a:r>
            <a:r>
              <a:rPr lang="en-US" sz="1400" b="1" dirty="0" smtClean="0">
                <a:solidFill>
                  <a:srgbClr val="870401"/>
                </a:solidFill>
              </a:rPr>
              <a:t>2008</a:t>
            </a:r>
          </a:p>
          <a:p>
            <a:endParaRPr lang="en-US" sz="1400" b="1" dirty="0">
              <a:solidFill>
                <a:srgbClr val="870401"/>
              </a:solidFill>
            </a:endParaRPr>
          </a:p>
          <a:p>
            <a:r>
              <a:rPr lang="en-US" sz="1400" b="1" dirty="0" err="1" smtClean="0">
                <a:solidFill>
                  <a:srgbClr val="870401"/>
                </a:solidFill>
              </a:rPr>
              <a:t>Statdx.com</a:t>
            </a:r>
            <a:endParaRPr lang="en-US" sz="1400" dirty="0">
              <a:solidFill>
                <a:srgbClr val="870401"/>
              </a:solidFill>
            </a:endParaRPr>
          </a:p>
          <a:p>
            <a:r>
              <a:rPr lang="en-US" sz="1400" b="1" dirty="0"/>
              <a:t> </a:t>
            </a:r>
            <a:endParaRPr lang="en-US" sz="1400" dirty="0"/>
          </a:p>
          <a:p>
            <a:r>
              <a:rPr lang="en-US" sz="1400" b="1" dirty="0"/>
              <a:t> </a:t>
            </a:r>
            <a:endParaRPr lang="en-US" sz="1400" dirty="0"/>
          </a:p>
          <a:p>
            <a:r>
              <a:rPr lang="en-US" sz="1400" b="1" dirty="0"/>
              <a:t> </a:t>
            </a:r>
            <a:endParaRPr lang="en-US" sz="1400" dirty="0"/>
          </a:p>
          <a:p>
            <a:r>
              <a:rPr lang="en-US" sz="1400" b="1" dirty="0"/>
              <a:t> </a:t>
            </a:r>
            <a:endParaRPr lang="en-US" sz="1400" dirty="0"/>
          </a:p>
          <a:p>
            <a:r>
              <a:rPr lang="en-US" sz="1400" b="1" dirty="0"/>
              <a:t> </a:t>
            </a:r>
            <a:endParaRPr lang="en-US" sz="1400" dirty="0"/>
          </a:p>
          <a:p>
            <a:r>
              <a:rPr lang="en-US" sz="1400" b="1" dirty="0"/>
              <a:t> </a:t>
            </a:r>
            <a:endParaRPr lang="en-US" sz="1400" dirty="0"/>
          </a:p>
          <a:p>
            <a:r>
              <a:rPr lang="en-US" sz="1400" b="1" dirty="0"/>
              <a:t> </a:t>
            </a:r>
            <a:endParaRPr lang="en-US" sz="1400" dirty="0"/>
          </a:p>
          <a:p>
            <a:r>
              <a:rPr lang="en-US" sz="1400" b="1" dirty="0"/>
              <a:t> </a:t>
            </a:r>
            <a:endParaRPr lang="en-US" sz="1400" dirty="0"/>
          </a:p>
          <a:p>
            <a:r>
              <a:rPr lang="en-US" sz="1400" b="1" dirty="0"/>
              <a:t> </a:t>
            </a:r>
            <a:endParaRPr lang="en-US" sz="1400" dirty="0"/>
          </a:p>
          <a:p>
            <a:r>
              <a:rPr lang="en-US" sz="1400" dirty="0"/>
              <a:t> </a:t>
            </a:r>
          </a:p>
          <a:p>
            <a:r>
              <a:rPr lang="en-US" sz="1400" b="1" dirty="0"/>
              <a:t> </a:t>
            </a:r>
            <a:endParaRPr lang="en-US" sz="1400" dirty="0"/>
          </a:p>
          <a:p>
            <a:pPr algn="ctr"/>
            <a:endParaRPr lang="en-US" sz="1400" b="1" dirty="0"/>
          </a:p>
        </p:txBody>
      </p:sp>
      <p:pic>
        <p:nvPicPr>
          <p:cNvPr id="12293" name="Picture 7" descr="icf_logo4"/>
          <p:cNvPicPr>
            <a:picLocks noChangeAspect="1" noChangeArrowheads="1"/>
          </p:cNvPicPr>
          <p:nvPr/>
        </p:nvPicPr>
        <p:blipFill>
          <a:blip r:embed="rId2" cstate="print"/>
          <a:srcRect/>
          <a:stretch>
            <a:fillRect/>
          </a:stretch>
        </p:blipFill>
        <p:spPr bwMode="auto">
          <a:xfrm>
            <a:off x="5029200" y="5638800"/>
            <a:ext cx="4000500" cy="11049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6146" name="Rectangle 3"/>
          <p:cNvSpPr>
            <a:spLocks noGrp="1" noChangeArrowheads="1"/>
          </p:cNvSpPr>
          <p:nvPr>
            <p:ph type="title" idx="4294967295"/>
          </p:nvPr>
        </p:nvSpPr>
        <p:spPr>
          <a:xfrm>
            <a:off x="457200" y="304800"/>
            <a:ext cx="8229600" cy="533400"/>
          </a:xfrm>
          <a:noFill/>
        </p:spPr>
        <p:txBody>
          <a:bodyPr/>
          <a:lstStyle/>
          <a:p>
            <a:pPr eaLnBrk="1" hangingPunct="1"/>
            <a:r>
              <a:rPr lang="en-US" sz="2000" b="1" dirty="0" smtClean="0"/>
              <a:t>Case History</a:t>
            </a:r>
          </a:p>
        </p:txBody>
      </p:sp>
      <p:sp>
        <p:nvSpPr>
          <p:cNvPr id="6147" name="Rectangle 4"/>
          <p:cNvSpPr>
            <a:spLocks noGrp="1" noChangeArrowheads="1"/>
          </p:cNvSpPr>
          <p:nvPr>
            <p:ph type="body" idx="4294967295"/>
          </p:nvPr>
        </p:nvSpPr>
        <p:spPr>
          <a:xfrm>
            <a:off x="381000" y="1219200"/>
            <a:ext cx="8229600" cy="4267200"/>
          </a:xfrm>
          <a:noFill/>
        </p:spPr>
        <p:txBody>
          <a:bodyPr/>
          <a:lstStyle/>
          <a:p>
            <a:pPr eaLnBrk="1" hangingPunct="1">
              <a:buFontTx/>
              <a:buNone/>
            </a:pPr>
            <a:r>
              <a:rPr lang="en-US" sz="1600" b="1" dirty="0" smtClean="0">
                <a:solidFill>
                  <a:srgbClr val="870401"/>
                </a:solidFill>
              </a:rPr>
              <a:t>52 year old female with history of nasopharyngeal carcinoma treated with chemotherapy and radiotherapy 13 years prior with bouts of severe sinusitis since completion of treatment and headache. </a:t>
            </a:r>
          </a:p>
        </p:txBody>
      </p:sp>
      <p:grpSp>
        <p:nvGrpSpPr>
          <p:cNvPr id="6148" name="Group 5"/>
          <p:cNvGrpSpPr>
            <a:grpSpLocks/>
          </p:cNvGrpSpPr>
          <p:nvPr/>
        </p:nvGrpSpPr>
        <p:grpSpPr bwMode="auto">
          <a:xfrm>
            <a:off x="0" y="0"/>
            <a:ext cx="9144000" cy="6858000"/>
            <a:chOff x="0" y="0"/>
            <a:chExt cx="5760" cy="4320"/>
          </a:xfrm>
        </p:grpSpPr>
        <p:sp>
          <p:nvSpPr>
            <p:cNvPr id="6150" name="Rectangle 6"/>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dirty="0"/>
            </a:p>
          </p:txBody>
        </p:sp>
        <p:sp>
          <p:nvSpPr>
            <p:cNvPr id="6151" name="Rectangle 7"/>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dirty="0"/>
            </a:p>
          </p:txBody>
        </p:sp>
      </p:grpSp>
      <p:pic>
        <p:nvPicPr>
          <p:cNvPr id="6149" name="Picture 8" descr="icf_logo4"/>
          <p:cNvPicPr>
            <a:picLocks noChangeAspect="1" noChangeArrowheads="1"/>
          </p:cNvPicPr>
          <p:nvPr/>
        </p:nvPicPr>
        <p:blipFill>
          <a:blip r:embed="rId2" cstate="print"/>
          <a:srcRect/>
          <a:stretch>
            <a:fillRect/>
          </a:stretch>
        </p:blipFill>
        <p:spPr bwMode="auto">
          <a:xfrm>
            <a:off x="5029200" y="5638800"/>
            <a:ext cx="4000500" cy="11049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838200" y="3962400"/>
            <a:ext cx="7543800" cy="2702278"/>
          </a:xfrm>
          <a:prstGeom prst="rect">
            <a:avLst/>
          </a:prstGeom>
          <a:noFill/>
          <a:ln w="9525">
            <a:noFill/>
            <a:miter lim="800000"/>
            <a:headEnd/>
            <a:tailEnd/>
          </a:ln>
        </p:spPr>
        <p:txBody>
          <a:bodyPr>
            <a:spAutoFit/>
          </a:bodyPr>
          <a:lstStyle/>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p:txBody>
      </p:sp>
      <p:grpSp>
        <p:nvGrpSpPr>
          <p:cNvPr id="2" name="Group 4"/>
          <p:cNvGrpSpPr>
            <a:grpSpLocks/>
          </p:cNvGrpSpPr>
          <p:nvPr/>
        </p:nvGrpSpPr>
        <p:grpSpPr bwMode="auto">
          <a:xfrm>
            <a:off x="0" y="0"/>
            <a:ext cx="9144000" cy="6858000"/>
            <a:chOff x="0" y="0"/>
            <a:chExt cx="5760" cy="4320"/>
          </a:xfrm>
        </p:grpSpPr>
        <p:sp>
          <p:nvSpPr>
            <p:cNvPr id="7173" name="Rectangle 5"/>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dirty="0"/>
            </a:p>
          </p:txBody>
        </p:sp>
        <p:sp>
          <p:nvSpPr>
            <p:cNvPr id="7174" name="Rectangle 6"/>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dirty="0"/>
            </a:p>
          </p:txBody>
        </p:sp>
      </p:grpSp>
      <p:sp>
        <p:nvSpPr>
          <p:cNvPr id="7172" name="Text Box 7"/>
          <p:cNvSpPr txBox="1">
            <a:spLocks noChangeArrowheads="1"/>
          </p:cNvSpPr>
          <p:nvPr/>
        </p:nvSpPr>
        <p:spPr bwMode="auto">
          <a:xfrm>
            <a:off x="2895600" y="228600"/>
            <a:ext cx="3443288" cy="396875"/>
          </a:xfrm>
          <a:prstGeom prst="rect">
            <a:avLst/>
          </a:prstGeom>
          <a:noFill/>
          <a:ln w="9525">
            <a:noFill/>
            <a:miter lim="800000"/>
            <a:headEnd/>
            <a:tailEnd/>
          </a:ln>
        </p:spPr>
        <p:txBody>
          <a:bodyPr wrap="none">
            <a:spAutoFit/>
          </a:bodyPr>
          <a:lstStyle/>
          <a:p>
            <a:r>
              <a:rPr lang="en-US" sz="2000" b="1" dirty="0">
                <a:solidFill>
                  <a:schemeClr val="bg1"/>
                </a:solidFill>
              </a:rPr>
              <a:t>Radiological Presentations</a:t>
            </a:r>
          </a:p>
        </p:txBody>
      </p:sp>
      <p:pic>
        <p:nvPicPr>
          <p:cNvPr id="24578" name="Picture 2"/>
          <p:cNvPicPr>
            <a:picLocks noChangeAspect="1" noChangeArrowheads="1"/>
          </p:cNvPicPr>
          <p:nvPr/>
        </p:nvPicPr>
        <p:blipFill>
          <a:blip r:embed="rId2" cstate="print"/>
          <a:srcRect/>
          <a:stretch>
            <a:fillRect/>
          </a:stretch>
        </p:blipFill>
        <p:spPr bwMode="auto">
          <a:xfrm>
            <a:off x="457200" y="762000"/>
            <a:ext cx="2227387" cy="2286000"/>
          </a:xfrm>
          <a:prstGeom prst="rect">
            <a:avLst/>
          </a:prstGeom>
          <a:noFill/>
          <a:ln w="9525">
            <a:noFill/>
            <a:miter lim="800000"/>
            <a:headEnd/>
            <a:tailEnd/>
          </a:ln>
        </p:spPr>
      </p:pic>
      <p:pic>
        <p:nvPicPr>
          <p:cNvPr id="24579" name="Picture 3"/>
          <p:cNvPicPr>
            <a:picLocks noChangeAspect="1" noChangeArrowheads="1"/>
          </p:cNvPicPr>
          <p:nvPr/>
        </p:nvPicPr>
        <p:blipFill>
          <a:blip r:embed="rId3" cstate="print"/>
          <a:srcRect/>
          <a:stretch>
            <a:fillRect/>
          </a:stretch>
        </p:blipFill>
        <p:spPr bwMode="auto">
          <a:xfrm>
            <a:off x="3276600" y="762000"/>
            <a:ext cx="2286000" cy="2344613"/>
          </a:xfrm>
          <a:prstGeom prst="rect">
            <a:avLst/>
          </a:prstGeom>
          <a:noFill/>
          <a:ln w="9525">
            <a:noFill/>
            <a:miter lim="800000"/>
            <a:headEnd/>
            <a:tailEnd/>
          </a:ln>
        </p:spPr>
      </p:pic>
      <p:pic>
        <p:nvPicPr>
          <p:cNvPr id="24580" name="Picture 4"/>
          <p:cNvPicPr>
            <a:picLocks noChangeAspect="1" noChangeArrowheads="1"/>
          </p:cNvPicPr>
          <p:nvPr/>
        </p:nvPicPr>
        <p:blipFill>
          <a:blip r:embed="rId4" cstate="print"/>
          <a:srcRect/>
          <a:stretch>
            <a:fillRect/>
          </a:stretch>
        </p:blipFill>
        <p:spPr bwMode="auto">
          <a:xfrm>
            <a:off x="5943600" y="762000"/>
            <a:ext cx="2286000" cy="2286000"/>
          </a:xfrm>
          <a:prstGeom prst="rect">
            <a:avLst/>
          </a:prstGeom>
          <a:noFill/>
          <a:ln w="9525">
            <a:noFill/>
            <a:miter lim="800000"/>
            <a:headEnd/>
            <a:tailEnd/>
          </a:ln>
        </p:spPr>
      </p:pic>
      <p:pic>
        <p:nvPicPr>
          <p:cNvPr id="24581" name="Picture 5"/>
          <p:cNvPicPr>
            <a:picLocks noChangeAspect="1" noChangeArrowheads="1"/>
          </p:cNvPicPr>
          <p:nvPr/>
        </p:nvPicPr>
        <p:blipFill>
          <a:blip r:embed="rId5" cstate="print"/>
          <a:srcRect/>
          <a:stretch>
            <a:fillRect/>
          </a:stretch>
        </p:blipFill>
        <p:spPr bwMode="auto">
          <a:xfrm>
            <a:off x="381000" y="3657600"/>
            <a:ext cx="2286000" cy="2286000"/>
          </a:xfrm>
          <a:prstGeom prst="rect">
            <a:avLst/>
          </a:prstGeom>
          <a:noFill/>
          <a:ln w="9525">
            <a:noFill/>
            <a:miter lim="800000"/>
            <a:headEnd/>
            <a:tailEnd/>
          </a:ln>
        </p:spPr>
      </p:pic>
      <p:pic>
        <p:nvPicPr>
          <p:cNvPr id="24582" name="Picture 6"/>
          <p:cNvPicPr>
            <a:picLocks noChangeAspect="1" noChangeArrowheads="1"/>
          </p:cNvPicPr>
          <p:nvPr/>
        </p:nvPicPr>
        <p:blipFill>
          <a:blip r:embed="rId6" cstate="print"/>
          <a:srcRect/>
          <a:stretch>
            <a:fillRect/>
          </a:stretch>
        </p:blipFill>
        <p:spPr bwMode="auto">
          <a:xfrm>
            <a:off x="3276600" y="3733800"/>
            <a:ext cx="2286000" cy="2286000"/>
          </a:xfrm>
          <a:prstGeom prst="rect">
            <a:avLst/>
          </a:prstGeom>
          <a:noFill/>
          <a:ln w="9525">
            <a:noFill/>
            <a:miter lim="800000"/>
            <a:headEnd/>
            <a:tailEnd/>
          </a:ln>
        </p:spPr>
      </p:pic>
      <p:pic>
        <p:nvPicPr>
          <p:cNvPr id="24583" name="Picture 7"/>
          <p:cNvPicPr>
            <a:picLocks noChangeAspect="1" noChangeArrowheads="1"/>
          </p:cNvPicPr>
          <p:nvPr/>
        </p:nvPicPr>
        <p:blipFill>
          <a:blip r:embed="rId7" cstate="print"/>
          <a:srcRect/>
          <a:stretch>
            <a:fillRect/>
          </a:stretch>
        </p:blipFill>
        <p:spPr bwMode="auto">
          <a:xfrm>
            <a:off x="6019800" y="3581400"/>
            <a:ext cx="2286000" cy="2286000"/>
          </a:xfrm>
          <a:prstGeom prst="rect">
            <a:avLst/>
          </a:prstGeom>
          <a:noFill/>
          <a:ln w="9525">
            <a:noFill/>
            <a:miter lim="800000"/>
            <a:headEnd/>
            <a:tailEnd/>
          </a:ln>
        </p:spPr>
      </p:pic>
      <p:sp>
        <p:nvSpPr>
          <p:cNvPr id="15" name="TextBox 14"/>
          <p:cNvSpPr txBox="1"/>
          <p:nvPr/>
        </p:nvSpPr>
        <p:spPr>
          <a:xfrm>
            <a:off x="457200" y="3200400"/>
            <a:ext cx="2286000" cy="276999"/>
          </a:xfrm>
          <a:prstGeom prst="rect">
            <a:avLst/>
          </a:prstGeom>
          <a:noFill/>
        </p:spPr>
        <p:txBody>
          <a:bodyPr wrap="square" rtlCol="0">
            <a:spAutoFit/>
          </a:bodyPr>
          <a:lstStyle/>
          <a:p>
            <a:pPr algn="ctr"/>
            <a:r>
              <a:rPr lang="en-US" sz="1200" b="1" dirty="0" smtClean="0">
                <a:solidFill>
                  <a:schemeClr val="bg1"/>
                </a:solidFill>
              </a:rPr>
              <a:t>Axial T2 precontrast</a:t>
            </a:r>
            <a:endParaRPr lang="en-US" sz="1200" b="1" dirty="0">
              <a:solidFill>
                <a:schemeClr val="bg1"/>
              </a:solidFill>
            </a:endParaRPr>
          </a:p>
        </p:txBody>
      </p:sp>
      <p:sp>
        <p:nvSpPr>
          <p:cNvPr id="16" name="TextBox 15"/>
          <p:cNvSpPr txBox="1"/>
          <p:nvPr/>
        </p:nvSpPr>
        <p:spPr>
          <a:xfrm>
            <a:off x="3352800" y="3200400"/>
            <a:ext cx="2286000" cy="276999"/>
          </a:xfrm>
          <a:prstGeom prst="rect">
            <a:avLst/>
          </a:prstGeom>
          <a:noFill/>
        </p:spPr>
        <p:txBody>
          <a:bodyPr wrap="square" rtlCol="0">
            <a:spAutoFit/>
          </a:bodyPr>
          <a:lstStyle/>
          <a:p>
            <a:pPr algn="ctr"/>
            <a:r>
              <a:rPr lang="en-US" sz="1200" b="1" dirty="0" smtClean="0">
                <a:solidFill>
                  <a:schemeClr val="bg1"/>
                </a:solidFill>
              </a:rPr>
              <a:t>Axial T1 precontrast</a:t>
            </a:r>
            <a:endParaRPr lang="en-US" sz="1200" b="1" dirty="0">
              <a:solidFill>
                <a:schemeClr val="bg1"/>
              </a:solidFill>
            </a:endParaRPr>
          </a:p>
        </p:txBody>
      </p:sp>
      <p:sp>
        <p:nvSpPr>
          <p:cNvPr id="17" name="TextBox 16"/>
          <p:cNvSpPr txBox="1"/>
          <p:nvPr/>
        </p:nvSpPr>
        <p:spPr>
          <a:xfrm>
            <a:off x="533400" y="6248400"/>
            <a:ext cx="2286000" cy="276999"/>
          </a:xfrm>
          <a:prstGeom prst="rect">
            <a:avLst/>
          </a:prstGeom>
          <a:noFill/>
        </p:spPr>
        <p:txBody>
          <a:bodyPr wrap="square" rtlCol="0">
            <a:spAutoFit/>
          </a:bodyPr>
          <a:lstStyle/>
          <a:p>
            <a:pPr algn="ctr"/>
            <a:r>
              <a:rPr lang="en-US" sz="1200" b="1" dirty="0" smtClean="0">
                <a:solidFill>
                  <a:schemeClr val="bg1"/>
                </a:solidFill>
              </a:rPr>
              <a:t>Sagittal T1+ C Dixon</a:t>
            </a:r>
            <a:endParaRPr lang="en-US" sz="1200" b="1" dirty="0">
              <a:solidFill>
                <a:schemeClr val="bg1"/>
              </a:solidFill>
            </a:endParaRPr>
          </a:p>
        </p:txBody>
      </p:sp>
      <p:sp>
        <p:nvSpPr>
          <p:cNvPr id="18" name="TextBox 17"/>
          <p:cNvSpPr txBox="1"/>
          <p:nvPr/>
        </p:nvSpPr>
        <p:spPr>
          <a:xfrm>
            <a:off x="3352800" y="6248400"/>
            <a:ext cx="2286000" cy="276999"/>
          </a:xfrm>
          <a:prstGeom prst="rect">
            <a:avLst/>
          </a:prstGeom>
          <a:noFill/>
        </p:spPr>
        <p:txBody>
          <a:bodyPr wrap="square" rtlCol="0">
            <a:spAutoFit/>
          </a:bodyPr>
          <a:lstStyle/>
          <a:p>
            <a:pPr algn="ctr"/>
            <a:r>
              <a:rPr lang="en-US" sz="1200" b="1" dirty="0" smtClean="0">
                <a:solidFill>
                  <a:schemeClr val="bg1"/>
                </a:solidFill>
              </a:rPr>
              <a:t>Coronal T1+C Dixon</a:t>
            </a:r>
            <a:endParaRPr lang="en-US" sz="1200" b="1" dirty="0">
              <a:solidFill>
                <a:schemeClr val="bg1"/>
              </a:solidFill>
            </a:endParaRPr>
          </a:p>
        </p:txBody>
      </p:sp>
      <p:sp>
        <p:nvSpPr>
          <p:cNvPr id="19" name="TextBox 18"/>
          <p:cNvSpPr txBox="1"/>
          <p:nvPr/>
        </p:nvSpPr>
        <p:spPr>
          <a:xfrm>
            <a:off x="5943600" y="3124200"/>
            <a:ext cx="2286000" cy="276999"/>
          </a:xfrm>
          <a:prstGeom prst="rect">
            <a:avLst/>
          </a:prstGeom>
          <a:noFill/>
        </p:spPr>
        <p:txBody>
          <a:bodyPr wrap="square" rtlCol="0">
            <a:spAutoFit/>
          </a:bodyPr>
          <a:lstStyle/>
          <a:p>
            <a:pPr algn="ctr"/>
            <a:r>
              <a:rPr lang="en-US" sz="1200" b="1" dirty="0" smtClean="0">
                <a:solidFill>
                  <a:schemeClr val="bg1"/>
                </a:solidFill>
              </a:rPr>
              <a:t>Axial T1 postcontrast</a:t>
            </a:r>
            <a:endParaRPr lang="en-US" sz="1200" b="1" dirty="0">
              <a:solidFill>
                <a:schemeClr val="bg1"/>
              </a:solidFill>
            </a:endParaRPr>
          </a:p>
        </p:txBody>
      </p:sp>
      <p:sp>
        <p:nvSpPr>
          <p:cNvPr id="21" name="TextBox 20"/>
          <p:cNvSpPr txBox="1"/>
          <p:nvPr/>
        </p:nvSpPr>
        <p:spPr>
          <a:xfrm>
            <a:off x="5943600" y="6248400"/>
            <a:ext cx="2286000" cy="276999"/>
          </a:xfrm>
          <a:prstGeom prst="rect">
            <a:avLst/>
          </a:prstGeom>
          <a:noFill/>
        </p:spPr>
        <p:txBody>
          <a:bodyPr wrap="square" rtlCol="0">
            <a:spAutoFit/>
          </a:bodyPr>
          <a:lstStyle/>
          <a:p>
            <a:pPr algn="ctr"/>
            <a:r>
              <a:rPr lang="en-US" sz="1200" b="1" dirty="0" smtClean="0">
                <a:solidFill>
                  <a:schemeClr val="bg1"/>
                </a:solidFill>
              </a:rPr>
              <a:t>Axial T1+C Dixon</a:t>
            </a:r>
            <a:endParaRPr lang="en-US" sz="1200" b="1"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609600" y="1981200"/>
            <a:ext cx="7518400" cy="2903538"/>
          </a:xfrm>
          <a:prstGeom prst="rect">
            <a:avLst/>
          </a:prstGeom>
          <a:noFill/>
          <a:ln w="9525">
            <a:noFill/>
            <a:miter lim="800000"/>
            <a:headEnd/>
            <a:tailEnd/>
          </a:ln>
        </p:spPr>
        <p:txBody>
          <a:bodyPr>
            <a:spAutoFit/>
          </a:bodyPr>
          <a:lstStyle/>
          <a:p>
            <a:pPr>
              <a:spcBef>
                <a:spcPct val="50000"/>
              </a:spcBef>
              <a:buClr>
                <a:srgbClr val="E87400"/>
              </a:buClr>
              <a:buSzPct val="200000"/>
              <a:buFontTx/>
              <a:buChar char="•"/>
            </a:pPr>
            <a:r>
              <a:rPr lang="en-US" sz="1600" b="1" dirty="0">
                <a:solidFill>
                  <a:srgbClr val="9E1E00"/>
                </a:solidFill>
              </a:rPr>
              <a:t> </a:t>
            </a:r>
            <a:r>
              <a:rPr lang="en-US" sz="1600" b="1" dirty="0" smtClean="0">
                <a:solidFill>
                  <a:srgbClr val="9E1E00"/>
                </a:solidFill>
              </a:rPr>
              <a:t>Arachnoid Cyst</a:t>
            </a:r>
            <a:endParaRPr lang="en-US" sz="1600" b="1" dirty="0">
              <a:solidFill>
                <a:srgbClr val="9E1E00"/>
              </a:solidFill>
            </a:endParaRPr>
          </a:p>
          <a:p>
            <a:pPr>
              <a:spcBef>
                <a:spcPct val="50000"/>
              </a:spcBef>
              <a:buClr>
                <a:srgbClr val="E87400"/>
              </a:buClr>
              <a:buSzPct val="200000"/>
              <a:buFontTx/>
              <a:buChar char="•"/>
            </a:pPr>
            <a:r>
              <a:rPr lang="en-US" sz="1600" b="1" dirty="0">
                <a:solidFill>
                  <a:srgbClr val="9E1E00"/>
                </a:solidFill>
              </a:rPr>
              <a:t> </a:t>
            </a:r>
            <a:r>
              <a:rPr lang="en-US" sz="1600" b="1" dirty="0" smtClean="0">
                <a:solidFill>
                  <a:srgbClr val="9E1E00"/>
                </a:solidFill>
              </a:rPr>
              <a:t>Epidermoid</a:t>
            </a:r>
            <a:endParaRPr lang="en-US" sz="1600" b="1" dirty="0">
              <a:solidFill>
                <a:srgbClr val="9E1E00"/>
              </a:solidFill>
            </a:endParaRPr>
          </a:p>
          <a:p>
            <a:pPr>
              <a:spcBef>
                <a:spcPct val="50000"/>
              </a:spcBef>
              <a:buClr>
                <a:srgbClr val="E87400"/>
              </a:buClr>
              <a:buSzPct val="200000"/>
              <a:buFontTx/>
              <a:buChar char="•"/>
            </a:pPr>
            <a:r>
              <a:rPr lang="en-US" sz="1600" b="1" dirty="0">
                <a:solidFill>
                  <a:srgbClr val="9E1E00"/>
                </a:solidFill>
              </a:rPr>
              <a:t> </a:t>
            </a:r>
            <a:r>
              <a:rPr lang="en-US" sz="1600" b="1" dirty="0" smtClean="0">
                <a:solidFill>
                  <a:srgbClr val="9E1E00"/>
                </a:solidFill>
              </a:rPr>
              <a:t>Mucocele</a:t>
            </a:r>
            <a:endParaRPr lang="en-US" sz="1600" b="1" dirty="0">
              <a:solidFill>
                <a:srgbClr val="9E1E00"/>
              </a:solidFill>
            </a:endParaRPr>
          </a:p>
          <a:p>
            <a:pPr>
              <a:spcBef>
                <a:spcPct val="50000"/>
              </a:spcBef>
              <a:buClr>
                <a:srgbClr val="E87400"/>
              </a:buClr>
              <a:buSzPct val="200000"/>
              <a:buFontTx/>
              <a:buChar char="•"/>
            </a:pPr>
            <a:r>
              <a:rPr lang="en-US" sz="1600" b="1" dirty="0">
                <a:solidFill>
                  <a:srgbClr val="9E1E00"/>
                </a:solidFill>
              </a:rPr>
              <a:t> </a:t>
            </a:r>
            <a:r>
              <a:rPr lang="en-US" sz="1600" b="1" dirty="0" smtClean="0">
                <a:solidFill>
                  <a:srgbClr val="9E1E00"/>
                </a:solidFill>
              </a:rPr>
              <a:t>Recurrent Nasopharyngeal Carcinoma</a:t>
            </a:r>
            <a:endParaRPr lang="en-US" sz="1600" b="1" dirty="0">
              <a:solidFill>
                <a:srgbClr val="9E1E00"/>
              </a:solidFill>
            </a:endParaRPr>
          </a:p>
          <a:p>
            <a:pPr>
              <a:spcBef>
                <a:spcPct val="50000"/>
              </a:spcBef>
              <a:buClr>
                <a:srgbClr val="E87400"/>
              </a:buClr>
              <a:buSzPct val="200000"/>
            </a:pPr>
            <a:endParaRPr lang="en-US" sz="1600" b="1" dirty="0">
              <a:solidFill>
                <a:srgbClr val="9E1E00"/>
              </a:solidFill>
            </a:endParaRPr>
          </a:p>
          <a:p>
            <a:pPr>
              <a:spcBef>
                <a:spcPct val="50000"/>
              </a:spcBef>
              <a:buClr>
                <a:srgbClr val="E87400"/>
              </a:buClr>
              <a:buSzPct val="200000"/>
              <a:buFontTx/>
              <a:buChar char="•"/>
            </a:pPr>
            <a:endParaRPr lang="en-US" sz="1600" b="1" dirty="0">
              <a:solidFill>
                <a:srgbClr val="9E1E00"/>
              </a:solidFill>
            </a:endParaRPr>
          </a:p>
          <a:p>
            <a:pPr>
              <a:spcBef>
                <a:spcPct val="50000"/>
              </a:spcBef>
              <a:buClr>
                <a:srgbClr val="E87400"/>
              </a:buClr>
              <a:buSzPct val="200000"/>
              <a:buFontTx/>
              <a:buChar char="•"/>
            </a:pPr>
            <a:endParaRPr lang="en-US" sz="1600" b="1" dirty="0">
              <a:solidFill>
                <a:srgbClr val="9E1E00"/>
              </a:solidFill>
            </a:endParaRPr>
          </a:p>
          <a:p>
            <a:pPr>
              <a:spcBef>
                <a:spcPct val="50000"/>
              </a:spcBef>
              <a:buClr>
                <a:srgbClr val="E87400"/>
              </a:buClr>
              <a:buSzPct val="200000"/>
              <a:buFontTx/>
              <a:buChar char="•"/>
            </a:pPr>
            <a:endParaRPr lang="en-US" sz="1600" b="1" dirty="0">
              <a:solidFill>
                <a:srgbClr val="9E1E00"/>
              </a:solidFill>
            </a:endParaRPr>
          </a:p>
        </p:txBody>
      </p:sp>
      <p:sp>
        <p:nvSpPr>
          <p:cNvPr id="8195" name="Text Box 3"/>
          <p:cNvSpPr txBox="1">
            <a:spLocks noChangeArrowheads="1"/>
          </p:cNvSpPr>
          <p:nvPr/>
        </p:nvSpPr>
        <p:spPr bwMode="auto">
          <a:xfrm>
            <a:off x="508000" y="1028700"/>
            <a:ext cx="7721600" cy="581025"/>
          </a:xfrm>
          <a:prstGeom prst="rect">
            <a:avLst/>
          </a:prstGeom>
          <a:noFill/>
          <a:ln w="9525">
            <a:noFill/>
            <a:miter lim="800000"/>
            <a:headEnd/>
            <a:tailEnd/>
          </a:ln>
        </p:spPr>
        <p:txBody>
          <a:bodyPr>
            <a:spAutoFit/>
          </a:bodyPr>
          <a:lstStyle/>
          <a:p>
            <a:pPr>
              <a:spcBef>
                <a:spcPct val="50000"/>
              </a:spcBef>
            </a:pPr>
            <a:r>
              <a:rPr lang="en-US" sz="1600" b="1" dirty="0"/>
              <a:t>Which one of the following is your choice for the appropriate diagnosis? </a:t>
            </a:r>
            <a:r>
              <a:rPr lang="en-US" sz="1600" b="1" dirty="0">
                <a:solidFill>
                  <a:srgbClr val="E87400"/>
                </a:solidFill>
              </a:rPr>
              <a:t>After your selection, go to next page.</a:t>
            </a:r>
          </a:p>
        </p:txBody>
      </p:sp>
      <p:sp>
        <p:nvSpPr>
          <p:cNvPr id="8196" name="Rectangle 4"/>
          <p:cNvSpPr>
            <a:spLocks noChangeArrowheads="1"/>
          </p:cNvSpPr>
          <p:nvPr/>
        </p:nvSpPr>
        <p:spPr bwMode="auto">
          <a:xfrm>
            <a:off x="762000" y="228600"/>
            <a:ext cx="7772400" cy="533400"/>
          </a:xfrm>
          <a:prstGeom prst="rect">
            <a:avLst/>
          </a:prstGeom>
          <a:noFill/>
          <a:ln w="9525">
            <a:noFill/>
            <a:miter lim="800000"/>
            <a:headEnd/>
            <a:tailEnd/>
          </a:ln>
        </p:spPr>
        <p:txBody>
          <a:bodyPr anchor="ctr"/>
          <a:lstStyle/>
          <a:p>
            <a:pPr algn="ctr"/>
            <a:r>
              <a:rPr lang="en-US" sz="2000" b="1" dirty="0"/>
              <a:t>Test Your Diagnosis</a:t>
            </a:r>
          </a:p>
        </p:txBody>
      </p:sp>
      <p:grpSp>
        <p:nvGrpSpPr>
          <p:cNvPr id="8197" name="Group 6"/>
          <p:cNvGrpSpPr>
            <a:grpSpLocks/>
          </p:cNvGrpSpPr>
          <p:nvPr/>
        </p:nvGrpSpPr>
        <p:grpSpPr bwMode="auto">
          <a:xfrm>
            <a:off x="0" y="0"/>
            <a:ext cx="9144000" cy="6858000"/>
            <a:chOff x="0" y="0"/>
            <a:chExt cx="5760" cy="4320"/>
          </a:xfrm>
        </p:grpSpPr>
        <p:sp>
          <p:nvSpPr>
            <p:cNvPr id="8199" name="Rectangle 7"/>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dirty="0"/>
            </a:p>
          </p:txBody>
        </p:sp>
        <p:sp>
          <p:nvSpPr>
            <p:cNvPr id="8200" name="Rectangle 8"/>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dirty="0"/>
            </a:p>
          </p:txBody>
        </p:sp>
      </p:grpSp>
      <p:pic>
        <p:nvPicPr>
          <p:cNvPr id="8198" name="Picture 9" descr="icf_logo4"/>
          <p:cNvPicPr>
            <a:picLocks noChangeAspect="1" noChangeArrowheads="1"/>
          </p:cNvPicPr>
          <p:nvPr/>
        </p:nvPicPr>
        <p:blipFill>
          <a:blip r:embed="rId2" cstate="print"/>
          <a:srcRect/>
          <a:stretch>
            <a:fillRect/>
          </a:stretch>
        </p:blipFill>
        <p:spPr bwMode="auto">
          <a:xfrm>
            <a:off x="5029200" y="5638800"/>
            <a:ext cx="4000500" cy="11049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838200" y="3962400"/>
            <a:ext cx="7543800" cy="2702278"/>
          </a:xfrm>
          <a:prstGeom prst="rect">
            <a:avLst/>
          </a:prstGeom>
          <a:noFill/>
          <a:ln w="9525">
            <a:noFill/>
            <a:miter lim="800000"/>
            <a:headEnd/>
            <a:tailEnd/>
          </a:ln>
        </p:spPr>
        <p:txBody>
          <a:bodyPr>
            <a:spAutoFit/>
          </a:bodyPr>
          <a:lstStyle/>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p:txBody>
      </p:sp>
      <p:grpSp>
        <p:nvGrpSpPr>
          <p:cNvPr id="2" name="Group 4"/>
          <p:cNvGrpSpPr>
            <a:grpSpLocks/>
          </p:cNvGrpSpPr>
          <p:nvPr/>
        </p:nvGrpSpPr>
        <p:grpSpPr bwMode="auto">
          <a:xfrm>
            <a:off x="0" y="0"/>
            <a:ext cx="9144000" cy="6858000"/>
            <a:chOff x="0" y="0"/>
            <a:chExt cx="5760" cy="4320"/>
          </a:xfrm>
        </p:grpSpPr>
        <p:sp>
          <p:nvSpPr>
            <p:cNvPr id="7173" name="Rectangle 5"/>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dirty="0"/>
            </a:p>
          </p:txBody>
        </p:sp>
        <p:sp>
          <p:nvSpPr>
            <p:cNvPr id="7174" name="Rectangle 6"/>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dirty="0"/>
            </a:p>
          </p:txBody>
        </p:sp>
      </p:grpSp>
      <p:sp>
        <p:nvSpPr>
          <p:cNvPr id="7172" name="Text Box 7"/>
          <p:cNvSpPr txBox="1">
            <a:spLocks noChangeArrowheads="1"/>
          </p:cNvSpPr>
          <p:nvPr/>
        </p:nvSpPr>
        <p:spPr bwMode="auto">
          <a:xfrm>
            <a:off x="2895600" y="228600"/>
            <a:ext cx="2848857" cy="400110"/>
          </a:xfrm>
          <a:prstGeom prst="rect">
            <a:avLst/>
          </a:prstGeom>
          <a:noFill/>
          <a:ln w="9525">
            <a:noFill/>
            <a:miter lim="800000"/>
            <a:headEnd/>
            <a:tailEnd/>
          </a:ln>
        </p:spPr>
        <p:txBody>
          <a:bodyPr wrap="none">
            <a:spAutoFit/>
          </a:bodyPr>
          <a:lstStyle/>
          <a:p>
            <a:r>
              <a:rPr lang="en-US" sz="2000" b="1" dirty="0">
                <a:solidFill>
                  <a:schemeClr val="bg1"/>
                </a:solidFill>
              </a:rPr>
              <a:t>Radiological </a:t>
            </a:r>
            <a:r>
              <a:rPr lang="en-US" sz="2000" b="1" dirty="0" smtClean="0">
                <a:solidFill>
                  <a:schemeClr val="bg1"/>
                </a:solidFill>
              </a:rPr>
              <a:t>Findings</a:t>
            </a:r>
            <a:endParaRPr lang="en-US" sz="2000" b="1" dirty="0">
              <a:solidFill>
                <a:schemeClr val="bg1"/>
              </a:solidFill>
            </a:endParaRPr>
          </a:p>
        </p:txBody>
      </p:sp>
      <p:pic>
        <p:nvPicPr>
          <p:cNvPr id="24578" name="Picture 2"/>
          <p:cNvPicPr>
            <a:picLocks noChangeAspect="1" noChangeArrowheads="1"/>
          </p:cNvPicPr>
          <p:nvPr/>
        </p:nvPicPr>
        <p:blipFill>
          <a:blip r:embed="rId2" cstate="print"/>
          <a:srcRect/>
          <a:stretch>
            <a:fillRect/>
          </a:stretch>
        </p:blipFill>
        <p:spPr bwMode="auto">
          <a:xfrm>
            <a:off x="457200" y="914400"/>
            <a:ext cx="2227387" cy="2286000"/>
          </a:xfrm>
          <a:prstGeom prst="rect">
            <a:avLst/>
          </a:prstGeom>
          <a:noFill/>
          <a:ln w="9525">
            <a:noFill/>
            <a:miter lim="800000"/>
            <a:headEnd/>
            <a:tailEnd/>
          </a:ln>
        </p:spPr>
      </p:pic>
      <p:pic>
        <p:nvPicPr>
          <p:cNvPr id="24579" name="Picture 3"/>
          <p:cNvPicPr>
            <a:picLocks noChangeAspect="1" noChangeArrowheads="1"/>
          </p:cNvPicPr>
          <p:nvPr/>
        </p:nvPicPr>
        <p:blipFill>
          <a:blip r:embed="rId3" cstate="print"/>
          <a:srcRect/>
          <a:stretch>
            <a:fillRect/>
          </a:stretch>
        </p:blipFill>
        <p:spPr bwMode="auto">
          <a:xfrm>
            <a:off x="3276600" y="838200"/>
            <a:ext cx="2286000" cy="2344613"/>
          </a:xfrm>
          <a:prstGeom prst="rect">
            <a:avLst/>
          </a:prstGeom>
          <a:noFill/>
          <a:ln w="9525">
            <a:noFill/>
            <a:miter lim="800000"/>
            <a:headEnd/>
            <a:tailEnd/>
          </a:ln>
        </p:spPr>
      </p:pic>
      <p:pic>
        <p:nvPicPr>
          <p:cNvPr id="24580" name="Picture 4"/>
          <p:cNvPicPr>
            <a:picLocks noChangeAspect="1" noChangeArrowheads="1"/>
          </p:cNvPicPr>
          <p:nvPr/>
        </p:nvPicPr>
        <p:blipFill>
          <a:blip r:embed="rId4" cstate="print"/>
          <a:srcRect/>
          <a:stretch>
            <a:fillRect/>
          </a:stretch>
        </p:blipFill>
        <p:spPr bwMode="auto">
          <a:xfrm>
            <a:off x="5943600" y="914400"/>
            <a:ext cx="2286000" cy="2286000"/>
          </a:xfrm>
          <a:prstGeom prst="rect">
            <a:avLst/>
          </a:prstGeom>
          <a:noFill/>
          <a:ln w="9525">
            <a:noFill/>
            <a:miter lim="800000"/>
            <a:headEnd/>
            <a:tailEnd/>
          </a:ln>
        </p:spPr>
      </p:pic>
      <p:sp>
        <p:nvSpPr>
          <p:cNvPr id="15" name="TextBox 14"/>
          <p:cNvSpPr txBox="1"/>
          <p:nvPr/>
        </p:nvSpPr>
        <p:spPr>
          <a:xfrm>
            <a:off x="457200" y="3276600"/>
            <a:ext cx="2286000" cy="276999"/>
          </a:xfrm>
          <a:prstGeom prst="rect">
            <a:avLst/>
          </a:prstGeom>
          <a:noFill/>
        </p:spPr>
        <p:txBody>
          <a:bodyPr wrap="square" rtlCol="0">
            <a:spAutoFit/>
          </a:bodyPr>
          <a:lstStyle/>
          <a:p>
            <a:pPr algn="ctr"/>
            <a:r>
              <a:rPr lang="en-US" sz="1200" b="1" dirty="0" smtClean="0">
                <a:solidFill>
                  <a:schemeClr val="bg1"/>
                </a:solidFill>
              </a:rPr>
              <a:t>Axial T2 precontrast</a:t>
            </a:r>
            <a:endParaRPr lang="en-US" sz="1200" b="1" dirty="0">
              <a:solidFill>
                <a:schemeClr val="bg1"/>
              </a:solidFill>
            </a:endParaRPr>
          </a:p>
        </p:txBody>
      </p:sp>
      <p:sp>
        <p:nvSpPr>
          <p:cNvPr id="16" name="TextBox 15"/>
          <p:cNvSpPr txBox="1"/>
          <p:nvPr/>
        </p:nvSpPr>
        <p:spPr>
          <a:xfrm>
            <a:off x="3352800" y="3276600"/>
            <a:ext cx="2286000" cy="276999"/>
          </a:xfrm>
          <a:prstGeom prst="rect">
            <a:avLst/>
          </a:prstGeom>
          <a:noFill/>
        </p:spPr>
        <p:txBody>
          <a:bodyPr wrap="square" rtlCol="0">
            <a:spAutoFit/>
          </a:bodyPr>
          <a:lstStyle/>
          <a:p>
            <a:pPr algn="ctr"/>
            <a:r>
              <a:rPr lang="en-US" sz="1200" b="1" dirty="0" smtClean="0">
                <a:solidFill>
                  <a:schemeClr val="bg1"/>
                </a:solidFill>
              </a:rPr>
              <a:t>Axial T1 precontrast</a:t>
            </a:r>
            <a:endParaRPr lang="en-US" sz="1200" b="1" dirty="0">
              <a:solidFill>
                <a:schemeClr val="bg1"/>
              </a:solidFill>
            </a:endParaRPr>
          </a:p>
        </p:txBody>
      </p:sp>
      <p:sp>
        <p:nvSpPr>
          <p:cNvPr id="19" name="TextBox 18"/>
          <p:cNvSpPr txBox="1"/>
          <p:nvPr/>
        </p:nvSpPr>
        <p:spPr>
          <a:xfrm>
            <a:off x="5943600" y="3276600"/>
            <a:ext cx="2286000" cy="276999"/>
          </a:xfrm>
          <a:prstGeom prst="rect">
            <a:avLst/>
          </a:prstGeom>
          <a:noFill/>
        </p:spPr>
        <p:txBody>
          <a:bodyPr wrap="square" rtlCol="0">
            <a:spAutoFit/>
          </a:bodyPr>
          <a:lstStyle/>
          <a:p>
            <a:pPr algn="ctr"/>
            <a:r>
              <a:rPr lang="en-US" sz="1200" b="1" dirty="0" smtClean="0">
                <a:solidFill>
                  <a:schemeClr val="bg1"/>
                </a:solidFill>
              </a:rPr>
              <a:t>Axial T1 postcontrast</a:t>
            </a:r>
            <a:endParaRPr lang="en-US" sz="1200" b="1" dirty="0">
              <a:solidFill>
                <a:schemeClr val="bg1"/>
              </a:solidFill>
            </a:endParaRPr>
          </a:p>
        </p:txBody>
      </p:sp>
      <p:sp>
        <p:nvSpPr>
          <p:cNvPr id="20" name="TextBox 19"/>
          <p:cNvSpPr txBox="1"/>
          <p:nvPr/>
        </p:nvSpPr>
        <p:spPr>
          <a:xfrm>
            <a:off x="533400" y="3962400"/>
            <a:ext cx="8153400" cy="1569660"/>
          </a:xfrm>
          <a:prstGeom prst="rect">
            <a:avLst/>
          </a:prstGeom>
          <a:noFill/>
        </p:spPr>
        <p:txBody>
          <a:bodyPr wrap="square" rtlCol="0">
            <a:spAutoFit/>
          </a:bodyPr>
          <a:lstStyle/>
          <a:p>
            <a:pPr>
              <a:buFont typeface="Arial" pitchFamily="34" charset="0"/>
              <a:buChar char="•"/>
            </a:pPr>
            <a:r>
              <a:rPr lang="en-US" sz="1600" dirty="0" smtClean="0">
                <a:solidFill>
                  <a:schemeClr val="bg1"/>
                </a:solidFill>
              </a:rPr>
              <a:t>Axial T2 MRI image demonstrates large T2 hyperintense cystic lesion which exerts mass effect on the frontal horn of the left lateral ventricle resulting in rightward midline shift.</a:t>
            </a:r>
          </a:p>
          <a:p>
            <a:endParaRPr lang="en-US" sz="1600" dirty="0" smtClean="0">
              <a:solidFill>
                <a:schemeClr val="bg1"/>
              </a:solidFill>
            </a:endParaRPr>
          </a:p>
          <a:p>
            <a:pPr>
              <a:buFont typeface="Arial" pitchFamily="34" charset="0"/>
              <a:buChar char="•"/>
            </a:pPr>
            <a:r>
              <a:rPr lang="en-US" sz="1600" dirty="0" smtClean="0">
                <a:solidFill>
                  <a:schemeClr val="bg1"/>
                </a:solidFill>
              </a:rPr>
              <a:t>Axial pre and postcontrast T1 images demonstrate hypointense signal within the intracranial cyst without enhancing internal solid components. </a:t>
            </a:r>
            <a:endParaRPr lang="en-US" sz="16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838200" y="3962400"/>
            <a:ext cx="7543800" cy="2702278"/>
          </a:xfrm>
          <a:prstGeom prst="rect">
            <a:avLst/>
          </a:prstGeom>
          <a:noFill/>
          <a:ln w="9525">
            <a:noFill/>
            <a:miter lim="800000"/>
            <a:headEnd/>
            <a:tailEnd/>
          </a:ln>
        </p:spPr>
        <p:txBody>
          <a:bodyPr>
            <a:spAutoFit/>
          </a:bodyPr>
          <a:lstStyle/>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p:txBody>
      </p:sp>
      <p:grpSp>
        <p:nvGrpSpPr>
          <p:cNvPr id="2" name="Group 4"/>
          <p:cNvGrpSpPr>
            <a:grpSpLocks/>
          </p:cNvGrpSpPr>
          <p:nvPr/>
        </p:nvGrpSpPr>
        <p:grpSpPr bwMode="auto">
          <a:xfrm>
            <a:off x="0" y="0"/>
            <a:ext cx="9144000" cy="6858000"/>
            <a:chOff x="0" y="0"/>
            <a:chExt cx="5760" cy="4320"/>
          </a:xfrm>
        </p:grpSpPr>
        <p:sp>
          <p:nvSpPr>
            <p:cNvPr id="7173" name="Rectangle 5"/>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dirty="0"/>
            </a:p>
          </p:txBody>
        </p:sp>
        <p:sp>
          <p:nvSpPr>
            <p:cNvPr id="7174" name="Rectangle 6"/>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dirty="0"/>
            </a:p>
          </p:txBody>
        </p:sp>
      </p:grpSp>
      <p:sp>
        <p:nvSpPr>
          <p:cNvPr id="7172" name="Text Box 7"/>
          <p:cNvSpPr txBox="1">
            <a:spLocks noChangeArrowheads="1"/>
          </p:cNvSpPr>
          <p:nvPr/>
        </p:nvSpPr>
        <p:spPr bwMode="auto">
          <a:xfrm>
            <a:off x="2895600" y="228600"/>
            <a:ext cx="2848857" cy="400110"/>
          </a:xfrm>
          <a:prstGeom prst="rect">
            <a:avLst/>
          </a:prstGeom>
          <a:noFill/>
          <a:ln w="9525">
            <a:noFill/>
            <a:miter lim="800000"/>
            <a:headEnd/>
            <a:tailEnd/>
          </a:ln>
        </p:spPr>
        <p:txBody>
          <a:bodyPr wrap="none">
            <a:spAutoFit/>
          </a:bodyPr>
          <a:lstStyle/>
          <a:p>
            <a:r>
              <a:rPr lang="en-US" sz="2000" b="1" dirty="0" smtClean="0">
                <a:solidFill>
                  <a:schemeClr val="bg1"/>
                </a:solidFill>
              </a:rPr>
              <a:t>Radiological Findings</a:t>
            </a:r>
            <a:endParaRPr lang="en-US" sz="2000" b="1" dirty="0">
              <a:solidFill>
                <a:schemeClr val="bg1"/>
              </a:solidFill>
            </a:endParaRPr>
          </a:p>
        </p:txBody>
      </p:sp>
      <p:pic>
        <p:nvPicPr>
          <p:cNvPr id="24581" name="Picture 5"/>
          <p:cNvPicPr>
            <a:picLocks noChangeAspect="1" noChangeArrowheads="1"/>
          </p:cNvPicPr>
          <p:nvPr/>
        </p:nvPicPr>
        <p:blipFill>
          <a:blip r:embed="rId2" cstate="print"/>
          <a:srcRect/>
          <a:stretch>
            <a:fillRect/>
          </a:stretch>
        </p:blipFill>
        <p:spPr bwMode="auto">
          <a:xfrm>
            <a:off x="457200" y="914400"/>
            <a:ext cx="2286000" cy="2286000"/>
          </a:xfrm>
          <a:prstGeom prst="rect">
            <a:avLst/>
          </a:prstGeom>
          <a:noFill/>
          <a:ln w="9525">
            <a:noFill/>
            <a:miter lim="800000"/>
            <a:headEnd/>
            <a:tailEnd/>
          </a:ln>
        </p:spPr>
      </p:pic>
      <p:pic>
        <p:nvPicPr>
          <p:cNvPr id="24582" name="Picture 6"/>
          <p:cNvPicPr>
            <a:picLocks noChangeAspect="1" noChangeArrowheads="1"/>
          </p:cNvPicPr>
          <p:nvPr/>
        </p:nvPicPr>
        <p:blipFill>
          <a:blip r:embed="rId3" cstate="print"/>
          <a:srcRect/>
          <a:stretch>
            <a:fillRect/>
          </a:stretch>
        </p:blipFill>
        <p:spPr bwMode="auto">
          <a:xfrm>
            <a:off x="3276600" y="914400"/>
            <a:ext cx="2286000" cy="2286000"/>
          </a:xfrm>
          <a:prstGeom prst="rect">
            <a:avLst/>
          </a:prstGeom>
          <a:noFill/>
          <a:ln w="9525">
            <a:noFill/>
            <a:miter lim="800000"/>
            <a:headEnd/>
            <a:tailEnd/>
          </a:ln>
        </p:spPr>
      </p:pic>
      <p:pic>
        <p:nvPicPr>
          <p:cNvPr id="24583" name="Picture 7"/>
          <p:cNvPicPr>
            <a:picLocks noChangeAspect="1" noChangeArrowheads="1"/>
          </p:cNvPicPr>
          <p:nvPr/>
        </p:nvPicPr>
        <p:blipFill>
          <a:blip r:embed="rId4" cstate="print"/>
          <a:srcRect/>
          <a:stretch>
            <a:fillRect/>
          </a:stretch>
        </p:blipFill>
        <p:spPr bwMode="auto">
          <a:xfrm>
            <a:off x="6019800" y="838200"/>
            <a:ext cx="2286000" cy="2286000"/>
          </a:xfrm>
          <a:prstGeom prst="rect">
            <a:avLst/>
          </a:prstGeom>
          <a:noFill/>
          <a:ln w="9525">
            <a:noFill/>
            <a:miter lim="800000"/>
            <a:headEnd/>
            <a:tailEnd/>
          </a:ln>
        </p:spPr>
      </p:pic>
      <p:sp>
        <p:nvSpPr>
          <p:cNvPr id="17" name="TextBox 16"/>
          <p:cNvSpPr txBox="1"/>
          <p:nvPr/>
        </p:nvSpPr>
        <p:spPr>
          <a:xfrm>
            <a:off x="609600" y="3429000"/>
            <a:ext cx="2286000" cy="276999"/>
          </a:xfrm>
          <a:prstGeom prst="rect">
            <a:avLst/>
          </a:prstGeom>
          <a:noFill/>
        </p:spPr>
        <p:txBody>
          <a:bodyPr wrap="square" rtlCol="0">
            <a:spAutoFit/>
          </a:bodyPr>
          <a:lstStyle/>
          <a:p>
            <a:pPr algn="ctr"/>
            <a:r>
              <a:rPr lang="en-US" sz="1200" b="1" dirty="0" smtClean="0">
                <a:solidFill>
                  <a:schemeClr val="bg1"/>
                </a:solidFill>
              </a:rPr>
              <a:t>Sagittal T1+ C Dixon</a:t>
            </a:r>
            <a:endParaRPr lang="en-US" sz="1200" b="1" dirty="0">
              <a:solidFill>
                <a:schemeClr val="bg1"/>
              </a:solidFill>
            </a:endParaRPr>
          </a:p>
        </p:txBody>
      </p:sp>
      <p:sp>
        <p:nvSpPr>
          <p:cNvPr id="18" name="TextBox 17"/>
          <p:cNvSpPr txBox="1"/>
          <p:nvPr/>
        </p:nvSpPr>
        <p:spPr>
          <a:xfrm>
            <a:off x="3276600" y="3429000"/>
            <a:ext cx="2286000" cy="276999"/>
          </a:xfrm>
          <a:prstGeom prst="rect">
            <a:avLst/>
          </a:prstGeom>
          <a:noFill/>
        </p:spPr>
        <p:txBody>
          <a:bodyPr wrap="square" rtlCol="0">
            <a:spAutoFit/>
          </a:bodyPr>
          <a:lstStyle/>
          <a:p>
            <a:pPr algn="ctr"/>
            <a:r>
              <a:rPr lang="en-US" sz="1200" b="1" dirty="0" smtClean="0">
                <a:solidFill>
                  <a:schemeClr val="bg1"/>
                </a:solidFill>
              </a:rPr>
              <a:t>Coronal T1+C Dixon</a:t>
            </a:r>
            <a:endParaRPr lang="en-US" sz="1200" b="1" dirty="0">
              <a:solidFill>
                <a:schemeClr val="bg1"/>
              </a:solidFill>
            </a:endParaRPr>
          </a:p>
        </p:txBody>
      </p:sp>
      <p:sp>
        <p:nvSpPr>
          <p:cNvPr id="21" name="TextBox 20"/>
          <p:cNvSpPr txBox="1"/>
          <p:nvPr/>
        </p:nvSpPr>
        <p:spPr>
          <a:xfrm>
            <a:off x="6096000" y="3429000"/>
            <a:ext cx="2286000" cy="276999"/>
          </a:xfrm>
          <a:prstGeom prst="rect">
            <a:avLst/>
          </a:prstGeom>
          <a:noFill/>
        </p:spPr>
        <p:txBody>
          <a:bodyPr wrap="square" rtlCol="0">
            <a:spAutoFit/>
          </a:bodyPr>
          <a:lstStyle/>
          <a:p>
            <a:pPr algn="ctr"/>
            <a:r>
              <a:rPr lang="en-US" sz="1200" b="1" dirty="0" smtClean="0">
                <a:solidFill>
                  <a:schemeClr val="bg1"/>
                </a:solidFill>
              </a:rPr>
              <a:t>Axial T1+C Dixon</a:t>
            </a:r>
            <a:endParaRPr lang="en-US" sz="1200" b="1" dirty="0">
              <a:solidFill>
                <a:schemeClr val="bg1"/>
              </a:solidFill>
            </a:endParaRPr>
          </a:p>
        </p:txBody>
      </p:sp>
      <p:sp>
        <p:nvSpPr>
          <p:cNvPr id="20" name="TextBox 19"/>
          <p:cNvSpPr txBox="1"/>
          <p:nvPr/>
        </p:nvSpPr>
        <p:spPr>
          <a:xfrm>
            <a:off x="533400" y="3962400"/>
            <a:ext cx="8153400" cy="1569660"/>
          </a:xfrm>
          <a:prstGeom prst="rect">
            <a:avLst/>
          </a:prstGeom>
          <a:noFill/>
        </p:spPr>
        <p:txBody>
          <a:bodyPr wrap="square" rtlCol="0">
            <a:spAutoFit/>
          </a:bodyPr>
          <a:lstStyle/>
          <a:p>
            <a:pPr>
              <a:buFont typeface="Arial" pitchFamily="34" charset="0"/>
              <a:buChar char="•"/>
            </a:pPr>
            <a:r>
              <a:rPr lang="en-US" sz="1600" dirty="0" smtClean="0">
                <a:solidFill>
                  <a:schemeClr val="bg1"/>
                </a:solidFill>
              </a:rPr>
              <a:t>Sagittal, coronal and axial postcontrast images demonstrate hyperintense secretions within the frontal and ethmoid sinuses. These were also hyperintense on T1 precontrast images suggestive of proteinaceous secretions (   ).</a:t>
            </a:r>
          </a:p>
          <a:p>
            <a:pPr>
              <a:buFont typeface="Arial" pitchFamily="34" charset="0"/>
              <a:buChar char="•"/>
            </a:pPr>
            <a:endParaRPr lang="en-US" sz="1600" dirty="0" smtClean="0">
              <a:solidFill>
                <a:schemeClr val="bg1"/>
              </a:solidFill>
            </a:endParaRPr>
          </a:p>
          <a:p>
            <a:pPr>
              <a:buFont typeface="Arial" pitchFamily="34" charset="0"/>
              <a:buChar char="•"/>
            </a:pPr>
            <a:r>
              <a:rPr lang="en-US" sz="1600" dirty="0" smtClean="0">
                <a:solidFill>
                  <a:schemeClr val="bg1"/>
                </a:solidFill>
              </a:rPr>
              <a:t>There is expansion of the sphenoid sinus with hypointense secretions suggestive of mucocele formation (   )</a:t>
            </a:r>
          </a:p>
        </p:txBody>
      </p:sp>
      <p:cxnSp>
        <p:nvCxnSpPr>
          <p:cNvPr id="23" name="Straight Arrow Connector 22"/>
          <p:cNvCxnSpPr/>
          <p:nvPr/>
        </p:nvCxnSpPr>
        <p:spPr>
          <a:xfrm>
            <a:off x="2590800" y="5257800"/>
            <a:ext cx="0" cy="228600"/>
          </a:xfrm>
          <a:prstGeom prst="straightConnector1">
            <a:avLst/>
          </a:prstGeom>
          <a:ln w="22225">
            <a:solidFill>
              <a:schemeClr val="accent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6858000" y="1828800"/>
            <a:ext cx="304800" cy="76200"/>
          </a:xfrm>
          <a:prstGeom prst="straightConnector1">
            <a:avLst/>
          </a:prstGeom>
          <a:ln w="22225">
            <a:solidFill>
              <a:schemeClr val="accent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029200" y="4495800"/>
            <a:ext cx="0" cy="228600"/>
          </a:xfrm>
          <a:prstGeom prst="straightConnector1">
            <a:avLst/>
          </a:prstGeom>
          <a:ln w="22225">
            <a:solidFill>
              <a:srgbClr val="F4AAF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7086600" y="990600"/>
            <a:ext cx="0" cy="381000"/>
          </a:xfrm>
          <a:prstGeom prst="straightConnector1">
            <a:avLst/>
          </a:prstGeom>
          <a:ln w="22225">
            <a:solidFill>
              <a:srgbClr val="F4AAF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419600" y="1295400"/>
            <a:ext cx="0" cy="228600"/>
          </a:xfrm>
          <a:prstGeom prst="straightConnector1">
            <a:avLst/>
          </a:prstGeom>
          <a:ln w="22225">
            <a:solidFill>
              <a:srgbClr val="F4AAF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838200" y="3962400"/>
            <a:ext cx="7543800" cy="2702278"/>
          </a:xfrm>
          <a:prstGeom prst="rect">
            <a:avLst/>
          </a:prstGeom>
          <a:noFill/>
          <a:ln w="9525">
            <a:noFill/>
            <a:miter lim="800000"/>
            <a:headEnd/>
            <a:tailEnd/>
          </a:ln>
        </p:spPr>
        <p:txBody>
          <a:bodyPr>
            <a:spAutoFit/>
          </a:bodyPr>
          <a:lstStyle/>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p:txBody>
      </p:sp>
      <p:grpSp>
        <p:nvGrpSpPr>
          <p:cNvPr id="7171" name="Group 4"/>
          <p:cNvGrpSpPr>
            <a:grpSpLocks/>
          </p:cNvGrpSpPr>
          <p:nvPr/>
        </p:nvGrpSpPr>
        <p:grpSpPr bwMode="auto">
          <a:xfrm>
            <a:off x="0" y="0"/>
            <a:ext cx="9144000" cy="6858000"/>
            <a:chOff x="0" y="0"/>
            <a:chExt cx="5760" cy="4320"/>
          </a:xfrm>
        </p:grpSpPr>
        <p:sp>
          <p:nvSpPr>
            <p:cNvPr id="7173" name="Rectangle 5"/>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dirty="0"/>
            </a:p>
          </p:txBody>
        </p:sp>
        <p:sp>
          <p:nvSpPr>
            <p:cNvPr id="7174" name="Rectangle 6"/>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dirty="0"/>
            </a:p>
          </p:txBody>
        </p:sp>
      </p:grpSp>
      <p:sp>
        <p:nvSpPr>
          <p:cNvPr id="7172" name="Text Box 7"/>
          <p:cNvSpPr txBox="1">
            <a:spLocks noChangeArrowheads="1"/>
          </p:cNvSpPr>
          <p:nvPr/>
        </p:nvSpPr>
        <p:spPr bwMode="auto">
          <a:xfrm>
            <a:off x="2895600" y="228600"/>
            <a:ext cx="2848857" cy="400110"/>
          </a:xfrm>
          <a:prstGeom prst="rect">
            <a:avLst/>
          </a:prstGeom>
          <a:noFill/>
          <a:ln w="9525">
            <a:noFill/>
            <a:miter lim="800000"/>
            <a:headEnd/>
            <a:tailEnd/>
          </a:ln>
        </p:spPr>
        <p:txBody>
          <a:bodyPr wrap="none">
            <a:spAutoFit/>
          </a:bodyPr>
          <a:lstStyle/>
          <a:p>
            <a:r>
              <a:rPr lang="en-US" sz="2000" b="1" dirty="0" smtClean="0">
                <a:solidFill>
                  <a:schemeClr val="bg1"/>
                </a:solidFill>
              </a:rPr>
              <a:t>Radiological Findings</a:t>
            </a:r>
            <a:endParaRPr lang="en-US" sz="2000" b="1" dirty="0">
              <a:solidFill>
                <a:schemeClr val="bg1"/>
              </a:solidFill>
            </a:endParaRPr>
          </a:p>
        </p:txBody>
      </p:sp>
      <p:pic>
        <p:nvPicPr>
          <p:cNvPr id="7175" name="Picture 7"/>
          <p:cNvPicPr>
            <a:picLocks noChangeAspect="1" noChangeArrowheads="1"/>
          </p:cNvPicPr>
          <p:nvPr/>
        </p:nvPicPr>
        <p:blipFill>
          <a:blip r:embed="rId3" cstate="print"/>
          <a:srcRect/>
          <a:stretch>
            <a:fillRect/>
          </a:stretch>
        </p:blipFill>
        <p:spPr bwMode="auto">
          <a:xfrm>
            <a:off x="3124200" y="3810000"/>
            <a:ext cx="2438400" cy="2438400"/>
          </a:xfrm>
          <a:prstGeom prst="rect">
            <a:avLst/>
          </a:prstGeom>
          <a:noFill/>
          <a:ln w="9525">
            <a:noFill/>
            <a:miter lim="800000"/>
            <a:headEnd/>
            <a:tailEnd/>
          </a:ln>
        </p:spPr>
      </p:pic>
      <p:pic>
        <p:nvPicPr>
          <p:cNvPr id="7176" name="Picture 8"/>
          <p:cNvPicPr>
            <a:picLocks noChangeAspect="1" noChangeArrowheads="1"/>
          </p:cNvPicPr>
          <p:nvPr/>
        </p:nvPicPr>
        <p:blipFill>
          <a:blip r:embed="rId4" cstate="print"/>
          <a:srcRect/>
          <a:stretch>
            <a:fillRect/>
          </a:stretch>
        </p:blipFill>
        <p:spPr bwMode="auto">
          <a:xfrm>
            <a:off x="228600" y="3810000"/>
            <a:ext cx="2438400" cy="2447925"/>
          </a:xfrm>
          <a:prstGeom prst="rect">
            <a:avLst/>
          </a:prstGeom>
          <a:noFill/>
          <a:ln w="9525">
            <a:noFill/>
            <a:miter lim="800000"/>
            <a:headEnd/>
            <a:tailEnd/>
          </a:ln>
        </p:spPr>
      </p:pic>
      <p:pic>
        <p:nvPicPr>
          <p:cNvPr id="7177" name="Picture 9"/>
          <p:cNvPicPr>
            <a:picLocks noChangeAspect="1" noChangeArrowheads="1"/>
          </p:cNvPicPr>
          <p:nvPr/>
        </p:nvPicPr>
        <p:blipFill>
          <a:blip r:embed="rId5" cstate="print"/>
          <a:srcRect/>
          <a:stretch>
            <a:fillRect/>
          </a:stretch>
        </p:blipFill>
        <p:spPr bwMode="auto">
          <a:xfrm>
            <a:off x="3124200" y="914400"/>
            <a:ext cx="2438400" cy="2438400"/>
          </a:xfrm>
          <a:prstGeom prst="rect">
            <a:avLst/>
          </a:prstGeom>
          <a:noFill/>
          <a:ln w="9525">
            <a:noFill/>
            <a:miter lim="800000"/>
            <a:headEnd/>
            <a:tailEnd/>
          </a:ln>
        </p:spPr>
      </p:pic>
      <p:pic>
        <p:nvPicPr>
          <p:cNvPr id="7178" name="Picture 10"/>
          <p:cNvPicPr>
            <a:picLocks noChangeAspect="1" noChangeArrowheads="1"/>
          </p:cNvPicPr>
          <p:nvPr/>
        </p:nvPicPr>
        <p:blipFill>
          <a:blip r:embed="rId6" cstate="print"/>
          <a:srcRect/>
          <a:stretch>
            <a:fillRect/>
          </a:stretch>
        </p:blipFill>
        <p:spPr bwMode="auto">
          <a:xfrm>
            <a:off x="228600" y="838200"/>
            <a:ext cx="2438400" cy="2438400"/>
          </a:xfrm>
          <a:prstGeom prst="rect">
            <a:avLst/>
          </a:prstGeom>
          <a:noFill/>
          <a:ln w="9525">
            <a:noFill/>
            <a:miter lim="800000"/>
            <a:headEnd/>
            <a:tailEnd/>
          </a:ln>
        </p:spPr>
      </p:pic>
      <p:sp>
        <p:nvSpPr>
          <p:cNvPr id="12" name="TextBox 11"/>
          <p:cNvSpPr txBox="1"/>
          <p:nvPr/>
        </p:nvSpPr>
        <p:spPr>
          <a:xfrm>
            <a:off x="3276600" y="3429000"/>
            <a:ext cx="2286000" cy="276999"/>
          </a:xfrm>
          <a:prstGeom prst="rect">
            <a:avLst/>
          </a:prstGeom>
          <a:noFill/>
        </p:spPr>
        <p:txBody>
          <a:bodyPr wrap="square" rtlCol="0">
            <a:spAutoFit/>
          </a:bodyPr>
          <a:lstStyle/>
          <a:p>
            <a:pPr algn="ctr"/>
            <a:r>
              <a:rPr lang="en-US" sz="1200" b="1" dirty="0" smtClean="0">
                <a:solidFill>
                  <a:schemeClr val="bg1"/>
                </a:solidFill>
              </a:rPr>
              <a:t>Axial T1 precontrast</a:t>
            </a:r>
            <a:endParaRPr lang="en-US" sz="1200" b="1" dirty="0">
              <a:solidFill>
                <a:schemeClr val="bg1"/>
              </a:solidFill>
            </a:endParaRPr>
          </a:p>
        </p:txBody>
      </p:sp>
      <p:sp>
        <p:nvSpPr>
          <p:cNvPr id="13" name="TextBox 12"/>
          <p:cNvSpPr txBox="1"/>
          <p:nvPr/>
        </p:nvSpPr>
        <p:spPr>
          <a:xfrm>
            <a:off x="304800" y="3352800"/>
            <a:ext cx="2286000" cy="276999"/>
          </a:xfrm>
          <a:prstGeom prst="rect">
            <a:avLst/>
          </a:prstGeom>
          <a:noFill/>
        </p:spPr>
        <p:txBody>
          <a:bodyPr wrap="square" rtlCol="0">
            <a:spAutoFit/>
          </a:bodyPr>
          <a:lstStyle/>
          <a:p>
            <a:pPr algn="ctr"/>
            <a:r>
              <a:rPr lang="en-US" sz="1200" b="1" dirty="0" smtClean="0">
                <a:solidFill>
                  <a:schemeClr val="bg1"/>
                </a:solidFill>
              </a:rPr>
              <a:t>Axial T1 precontrast</a:t>
            </a:r>
            <a:endParaRPr lang="en-US" sz="1200" b="1" dirty="0">
              <a:solidFill>
                <a:schemeClr val="bg1"/>
              </a:solidFill>
            </a:endParaRPr>
          </a:p>
        </p:txBody>
      </p:sp>
      <p:sp>
        <p:nvSpPr>
          <p:cNvPr id="14" name="TextBox 13"/>
          <p:cNvSpPr txBox="1"/>
          <p:nvPr/>
        </p:nvSpPr>
        <p:spPr>
          <a:xfrm>
            <a:off x="381000" y="6324600"/>
            <a:ext cx="2286000" cy="276999"/>
          </a:xfrm>
          <a:prstGeom prst="rect">
            <a:avLst/>
          </a:prstGeom>
          <a:noFill/>
        </p:spPr>
        <p:txBody>
          <a:bodyPr wrap="square" rtlCol="0">
            <a:spAutoFit/>
          </a:bodyPr>
          <a:lstStyle/>
          <a:p>
            <a:pPr algn="ctr"/>
            <a:r>
              <a:rPr lang="en-US" sz="1200" b="1" dirty="0" smtClean="0">
                <a:solidFill>
                  <a:schemeClr val="bg1"/>
                </a:solidFill>
              </a:rPr>
              <a:t>Coronal T1 precontrast</a:t>
            </a:r>
            <a:endParaRPr lang="en-US" sz="1200" b="1" dirty="0">
              <a:solidFill>
                <a:schemeClr val="bg1"/>
              </a:solidFill>
            </a:endParaRPr>
          </a:p>
        </p:txBody>
      </p:sp>
      <p:sp>
        <p:nvSpPr>
          <p:cNvPr id="15" name="TextBox 14"/>
          <p:cNvSpPr txBox="1"/>
          <p:nvPr/>
        </p:nvSpPr>
        <p:spPr>
          <a:xfrm>
            <a:off x="3200400" y="6324600"/>
            <a:ext cx="2286000" cy="276999"/>
          </a:xfrm>
          <a:prstGeom prst="rect">
            <a:avLst/>
          </a:prstGeom>
          <a:noFill/>
        </p:spPr>
        <p:txBody>
          <a:bodyPr wrap="square" rtlCol="0">
            <a:spAutoFit/>
          </a:bodyPr>
          <a:lstStyle/>
          <a:p>
            <a:pPr algn="ctr"/>
            <a:r>
              <a:rPr lang="en-US" sz="1200" b="1" dirty="0" smtClean="0">
                <a:solidFill>
                  <a:schemeClr val="bg1"/>
                </a:solidFill>
              </a:rPr>
              <a:t>Axial T1 postcontrast</a:t>
            </a:r>
            <a:endParaRPr lang="en-US" sz="1200" b="1" dirty="0">
              <a:solidFill>
                <a:schemeClr val="bg1"/>
              </a:solidFill>
            </a:endParaRPr>
          </a:p>
        </p:txBody>
      </p:sp>
      <p:sp>
        <p:nvSpPr>
          <p:cNvPr id="16" name="TextBox 15"/>
          <p:cNvSpPr txBox="1"/>
          <p:nvPr/>
        </p:nvSpPr>
        <p:spPr>
          <a:xfrm>
            <a:off x="5715000" y="990600"/>
            <a:ext cx="3200400" cy="5262978"/>
          </a:xfrm>
          <a:prstGeom prst="rect">
            <a:avLst/>
          </a:prstGeom>
          <a:noFill/>
        </p:spPr>
        <p:txBody>
          <a:bodyPr wrap="square" rtlCol="0">
            <a:spAutoFit/>
          </a:bodyPr>
          <a:lstStyle/>
          <a:p>
            <a:r>
              <a:rPr lang="en-US" sz="1400" b="1" dirty="0" smtClean="0">
                <a:solidFill>
                  <a:schemeClr val="bg1"/>
                </a:solidFill>
              </a:rPr>
              <a:t>MRI following obtained 6 years following treatment of nasopharyngeal carcinoma reveals that no intracranial cystic lesion was present 6 years post-treatment.</a:t>
            </a:r>
          </a:p>
          <a:p>
            <a:endParaRPr lang="en-US" sz="1400" b="1" dirty="0">
              <a:solidFill>
                <a:schemeClr val="bg1"/>
              </a:solidFill>
            </a:endParaRPr>
          </a:p>
          <a:p>
            <a:r>
              <a:rPr lang="en-US" sz="1400" b="1" dirty="0">
                <a:solidFill>
                  <a:schemeClr val="bg1"/>
                </a:solidFill>
              </a:rPr>
              <a:t>Prior examination was remarkable only for post treatment change and </a:t>
            </a:r>
            <a:r>
              <a:rPr lang="en-US" sz="1400" b="1" dirty="0">
                <a:solidFill>
                  <a:srgbClr val="F4AAF0"/>
                </a:solidFill>
              </a:rPr>
              <a:t>high secretions within the frontal sinus</a:t>
            </a:r>
            <a:r>
              <a:rPr lang="en-US" sz="1400" b="1" dirty="0">
                <a:solidFill>
                  <a:schemeClr val="bg1"/>
                </a:solidFill>
              </a:rPr>
              <a:t> with minimal expansion and </a:t>
            </a:r>
            <a:r>
              <a:rPr lang="en-US" sz="1400" b="1" dirty="0">
                <a:solidFill>
                  <a:schemeClr val="accent2">
                    <a:lumMod val="20000"/>
                    <a:lumOff val="80000"/>
                  </a:schemeClr>
                </a:solidFill>
              </a:rPr>
              <a:t>mucocele formation within the sphenoid sinus</a:t>
            </a:r>
            <a:r>
              <a:rPr lang="en-US" sz="1400" b="1" dirty="0">
                <a:solidFill>
                  <a:schemeClr val="bg1"/>
                </a:solidFill>
              </a:rPr>
              <a:t>.</a:t>
            </a:r>
          </a:p>
          <a:p>
            <a:endParaRPr lang="en-US" sz="1400" b="1" dirty="0" smtClean="0">
              <a:solidFill>
                <a:schemeClr val="bg1"/>
              </a:solidFill>
            </a:endParaRPr>
          </a:p>
          <a:p>
            <a:r>
              <a:rPr lang="en-US" sz="1400" b="1" dirty="0" smtClean="0">
                <a:solidFill>
                  <a:schemeClr val="bg1"/>
                </a:solidFill>
              </a:rPr>
              <a:t> Thus, the lesion developed in the interval of 6 years post-treatment and now.</a:t>
            </a:r>
          </a:p>
          <a:p>
            <a:endParaRPr lang="en-US" sz="1400" b="1" dirty="0" smtClean="0">
              <a:solidFill>
                <a:schemeClr val="bg1"/>
              </a:solidFill>
            </a:endParaRPr>
          </a:p>
          <a:p>
            <a:endParaRPr lang="en-US" sz="1400" b="1" dirty="0">
              <a:solidFill>
                <a:schemeClr val="bg1"/>
              </a:solidFill>
            </a:endParaRPr>
          </a:p>
          <a:p>
            <a:endParaRPr lang="en-US" sz="1400" b="1" dirty="0" smtClean="0">
              <a:solidFill>
                <a:schemeClr val="bg1"/>
              </a:solidFill>
            </a:endParaRPr>
          </a:p>
          <a:p>
            <a:endParaRPr lang="en-US" sz="1400" b="1" dirty="0">
              <a:solidFill>
                <a:schemeClr val="bg1"/>
              </a:solidFill>
            </a:endParaRPr>
          </a:p>
          <a:p>
            <a:endParaRPr lang="en-US" sz="1400" b="1" dirty="0" smtClean="0">
              <a:solidFill>
                <a:schemeClr val="bg1"/>
              </a:solidFill>
            </a:endParaRPr>
          </a:p>
          <a:p>
            <a:endParaRPr lang="en-US" sz="1400" b="1" dirty="0">
              <a:solidFill>
                <a:schemeClr val="bg1"/>
              </a:solidFill>
            </a:endParaRPr>
          </a:p>
          <a:p>
            <a:endParaRPr lang="en-US" sz="1400" b="1" dirty="0" smtClean="0">
              <a:solidFill>
                <a:schemeClr val="bg1"/>
              </a:solidFill>
            </a:endParaRPr>
          </a:p>
        </p:txBody>
      </p:sp>
      <p:cxnSp>
        <p:nvCxnSpPr>
          <p:cNvPr id="19" name="Straight Arrow Connector 18"/>
          <p:cNvCxnSpPr/>
          <p:nvPr/>
        </p:nvCxnSpPr>
        <p:spPr>
          <a:xfrm>
            <a:off x="914400" y="1143000"/>
            <a:ext cx="152400" cy="304800"/>
          </a:xfrm>
          <a:prstGeom prst="straightConnector1">
            <a:avLst/>
          </a:prstGeom>
          <a:ln w="44450">
            <a:solidFill>
              <a:srgbClr val="F4AAF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3886200" y="2362200"/>
            <a:ext cx="304800" cy="152400"/>
          </a:xfrm>
          <a:prstGeom prst="straightConnector1">
            <a:avLst/>
          </a:prstGeom>
          <a:ln w="31750">
            <a:solidFill>
              <a:schemeClr val="accent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219200" y="4495800"/>
            <a:ext cx="152400" cy="228600"/>
          </a:xfrm>
          <a:prstGeom prst="straightConnector1">
            <a:avLst/>
          </a:prstGeom>
          <a:ln w="31750">
            <a:solidFill>
              <a:schemeClr val="accent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914400" y="762000"/>
            <a:ext cx="7543800" cy="2702278"/>
          </a:xfrm>
          <a:prstGeom prst="rect">
            <a:avLst/>
          </a:prstGeom>
          <a:noFill/>
          <a:ln w="9525">
            <a:noFill/>
            <a:miter lim="800000"/>
            <a:headEnd/>
            <a:tailEnd/>
          </a:ln>
        </p:spPr>
        <p:txBody>
          <a:bodyPr>
            <a:spAutoFit/>
          </a:bodyPr>
          <a:lstStyle/>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a:p>
            <a:pPr>
              <a:spcBef>
                <a:spcPct val="20000"/>
              </a:spcBef>
            </a:pPr>
            <a:endParaRPr lang="en-US" sz="1600" b="1" dirty="0">
              <a:solidFill>
                <a:srgbClr val="FF6600"/>
              </a:solidFill>
            </a:endParaRPr>
          </a:p>
        </p:txBody>
      </p:sp>
      <p:grpSp>
        <p:nvGrpSpPr>
          <p:cNvPr id="2" name="Group 4"/>
          <p:cNvGrpSpPr>
            <a:grpSpLocks/>
          </p:cNvGrpSpPr>
          <p:nvPr/>
        </p:nvGrpSpPr>
        <p:grpSpPr bwMode="auto">
          <a:xfrm>
            <a:off x="0" y="0"/>
            <a:ext cx="9144000" cy="6858000"/>
            <a:chOff x="0" y="0"/>
            <a:chExt cx="5760" cy="4320"/>
          </a:xfrm>
        </p:grpSpPr>
        <p:sp>
          <p:nvSpPr>
            <p:cNvPr id="7173" name="Rectangle 5"/>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dirty="0"/>
            </a:p>
          </p:txBody>
        </p:sp>
        <p:sp>
          <p:nvSpPr>
            <p:cNvPr id="7174" name="Rectangle 6"/>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dirty="0"/>
            </a:p>
          </p:txBody>
        </p:sp>
      </p:grpSp>
      <p:sp>
        <p:nvSpPr>
          <p:cNvPr id="7172" name="Text Box 7"/>
          <p:cNvSpPr txBox="1">
            <a:spLocks noChangeArrowheads="1"/>
          </p:cNvSpPr>
          <p:nvPr/>
        </p:nvSpPr>
        <p:spPr bwMode="auto">
          <a:xfrm>
            <a:off x="2895600" y="228600"/>
            <a:ext cx="2848857" cy="400110"/>
          </a:xfrm>
          <a:prstGeom prst="rect">
            <a:avLst/>
          </a:prstGeom>
          <a:noFill/>
          <a:ln w="9525">
            <a:noFill/>
            <a:miter lim="800000"/>
            <a:headEnd/>
            <a:tailEnd/>
          </a:ln>
        </p:spPr>
        <p:txBody>
          <a:bodyPr wrap="none">
            <a:spAutoFit/>
          </a:bodyPr>
          <a:lstStyle/>
          <a:p>
            <a:r>
              <a:rPr lang="en-US" sz="2000" b="1" dirty="0" smtClean="0">
                <a:solidFill>
                  <a:schemeClr val="bg1"/>
                </a:solidFill>
              </a:rPr>
              <a:t>Radiological Findings</a:t>
            </a:r>
            <a:endParaRPr lang="en-US" sz="2000" b="1" dirty="0">
              <a:solidFill>
                <a:schemeClr val="bg1"/>
              </a:solidFill>
            </a:endParaRPr>
          </a:p>
        </p:txBody>
      </p:sp>
      <p:pic>
        <p:nvPicPr>
          <p:cNvPr id="26627" name="Picture 3"/>
          <p:cNvPicPr>
            <a:picLocks noChangeAspect="1" noChangeArrowheads="1"/>
          </p:cNvPicPr>
          <p:nvPr/>
        </p:nvPicPr>
        <p:blipFill>
          <a:blip r:embed="rId3" cstate="print"/>
          <a:srcRect l="14063" t="12500" r="15625" b="4688"/>
          <a:stretch>
            <a:fillRect/>
          </a:stretch>
        </p:blipFill>
        <p:spPr bwMode="auto">
          <a:xfrm>
            <a:off x="304800" y="533400"/>
            <a:ext cx="2329128" cy="2743200"/>
          </a:xfrm>
          <a:prstGeom prst="rect">
            <a:avLst/>
          </a:prstGeom>
          <a:noFill/>
          <a:ln w="9525">
            <a:noFill/>
            <a:miter lim="800000"/>
            <a:headEnd/>
            <a:tailEnd/>
          </a:ln>
        </p:spPr>
      </p:pic>
      <p:pic>
        <p:nvPicPr>
          <p:cNvPr id="9" name="Picture 2"/>
          <p:cNvPicPr>
            <a:picLocks noChangeAspect="1" noChangeArrowheads="1"/>
          </p:cNvPicPr>
          <p:nvPr/>
        </p:nvPicPr>
        <p:blipFill>
          <a:blip r:embed="rId4" cstate="print"/>
          <a:srcRect l="18750" t="17188" r="18750" b="6250"/>
          <a:stretch>
            <a:fillRect/>
          </a:stretch>
        </p:blipFill>
        <p:spPr bwMode="auto">
          <a:xfrm>
            <a:off x="3200400" y="609600"/>
            <a:ext cx="2239346" cy="2743200"/>
          </a:xfrm>
          <a:prstGeom prst="rect">
            <a:avLst/>
          </a:prstGeom>
          <a:noFill/>
          <a:ln w="9525">
            <a:noFill/>
            <a:miter lim="800000"/>
            <a:headEnd/>
            <a:tailEnd/>
          </a:ln>
        </p:spPr>
      </p:pic>
      <p:pic>
        <p:nvPicPr>
          <p:cNvPr id="10" name="Picture 3"/>
          <p:cNvPicPr>
            <a:picLocks noChangeAspect="1" noChangeArrowheads="1"/>
          </p:cNvPicPr>
          <p:nvPr/>
        </p:nvPicPr>
        <p:blipFill>
          <a:blip r:embed="rId5" cstate="print"/>
          <a:srcRect l="18750" t="15625" r="17188" b="4688"/>
          <a:stretch>
            <a:fillRect/>
          </a:stretch>
        </p:blipFill>
        <p:spPr bwMode="auto">
          <a:xfrm>
            <a:off x="6172200" y="609600"/>
            <a:ext cx="2205315" cy="2743200"/>
          </a:xfrm>
          <a:prstGeom prst="rect">
            <a:avLst/>
          </a:prstGeom>
          <a:noFill/>
          <a:ln w="9525">
            <a:noFill/>
            <a:miter lim="800000"/>
            <a:headEnd/>
            <a:tailEnd/>
          </a:ln>
        </p:spPr>
      </p:pic>
      <p:sp>
        <p:nvSpPr>
          <p:cNvPr id="11" name="TextBox 10"/>
          <p:cNvSpPr txBox="1"/>
          <p:nvPr/>
        </p:nvSpPr>
        <p:spPr>
          <a:xfrm>
            <a:off x="228600" y="3962400"/>
            <a:ext cx="8686800" cy="1323439"/>
          </a:xfrm>
          <a:prstGeom prst="rect">
            <a:avLst/>
          </a:prstGeom>
          <a:noFill/>
        </p:spPr>
        <p:txBody>
          <a:bodyPr wrap="square" rtlCol="0">
            <a:spAutoFit/>
          </a:bodyPr>
          <a:lstStyle/>
          <a:p>
            <a:pPr>
              <a:buFont typeface="Arial" pitchFamily="34" charset="0"/>
              <a:buChar char="•"/>
            </a:pPr>
            <a:r>
              <a:rPr lang="en-US" sz="1600" dirty="0" smtClean="0">
                <a:solidFill>
                  <a:schemeClr val="bg1"/>
                </a:solidFill>
              </a:rPr>
              <a:t>Axial CT in bone windows demonstrates dehiscence of the posterior frontal sinus wall, a potential site of communication with the intracranial cyst (    ).</a:t>
            </a:r>
          </a:p>
          <a:p>
            <a:pPr>
              <a:buFont typeface="Arial" pitchFamily="34" charset="0"/>
              <a:buChar char="•"/>
            </a:pPr>
            <a:endParaRPr lang="en-US" sz="1600" dirty="0" smtClean="0">
              <a:solidFill>
                <a:schemeClr val="bg1"/>
              </a:solidFill>
            </a:endParaRPr>
          </a:p>
          <a:p>
            <a:pPr>
              <a:buFont typeface="Arial" pitchFamily="34" charset="0"/>
              <a:buChar char="•"/>
            </a:pPr>
            <a:r>
              <a:rPr lang="en-US" sz="1600" dirty="0" smtClean="0">
                <a:solidFill>
                  <a:schemeClr val="bg1"/>
                </a:solidFill>
              </a:rPr>
              <a:t>Coronal CT in bone windows demonstrates dehiscences of the left ethmoid roof including the lateral lamella and fovea ethmoidalis (   ).</a:t>
            </a:r>
          </a:p>
        </p:txBody>
      </p:sp>
      <p:cxnSp>
        <p:nvCxnSpPr>
          <p:cNvPr id="12" name="Straight Arrow Connector 11"/>
          <p:cNvCxnSpPr/>
          <p:nvPr/>
        </p:nvCxnSpPr>
        <p:spPr>
          <a:xfrm>
            <a:off x="5562600" y="4267200"/>
            <a:ext cx="0" cy="228600"/>
          </a:xfrm>
          <a:prstGeom prst="straightConnector1">
            <a:avLst/>
          </a:prstGeom>
          <a:ln w="2222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1524000" y="990600"/>
            <a:ext cx="152400" cy="228600"/>
          </a:xfrm>
          <a:prstGeom prst="straightConnector1">
            <a:avLst/>
          </a:prstGeom>
          <a:ln w="2222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419600" y="1447800"/>
            <a:ext cx="0" cy="228600"/>
          </a:xfrm>
          <a:prstGeom prst="straightConnector1">
            <a:avLst/>
          </a:prstGeom>
          <a:ln w="2222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7391400" y="1524000"/>
            <a:ext cx="0" cy="228600"/>
          </a:xfrm>
          <a:prstGeom prst="straightConnector1">
            <a:avLst/>
          </a:prstGeom>
          <a:ln w="2222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810000" y="5029200"/>
            <a:ext cx="0" cy="228600"/>
          </a:xfrm>
          <a:prstGeom prst="straightConnector1">
            <a:avLst/>
          </a:prstGeom>
          <a:ln w="22225">
            <a:solidFill>
              <a:srgbClr val="92D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body" idx="4294967295"/>
          </p:nvPr>
        </p:nvSpPr>
        <p:spPr>
          <a:xfrm>
            <a:off x="457200" y="838200"/>
            <a:ext cx="8229600" cy="4648200"/>
          </a:xfrm>
          <a:noFill/>
        </p:spPr>
        <p:txBody>
          <a:bodyPr/>
          <a:lstStyle/>
          <a:p>
            <a:pPr marL="0" indent="0" eaLnBrk="1" hangingPunct="1"/>
            <a:r>
              <a:rPr lang="en-US" sz="1400" b="1" dirty="0" smtClean="0">
                <a:solidFill>
                  <a:srgbClr val="870401"/>
                </a:solidFill>
              </a:rPr>
              <a:t>Definition: Benign developmental CSF containing extraaxial cyst without communication with the ventricular system.</a:t>
            </a:r>
          </a:p>
          <a:p>
            <a:pPr marL="0" indent="0" eaLnBrk="1" hangingPunct="1"/>
            <a:endParaRPr lang="en-US" sz="1400" b="1" dirty="0" smtClean="0">
              <a:solidFill>
                <a:srgbClr val="870401"/>
              </a:solidFill>
            </a:endParaRPr>
          </a:p>
          <a:p>
            <a:pPr marL="0" indent="0" eaLnBrk="1" hangingPunct="1"/>
            <a:r>
              <a:rPr lang="en-US" sz="1400" b="1" dirty="0" smtClean="0">
                <a:solidFill>
                  <a:srgbClr val="870401"/>
                </a:solidFill>
              </a:rPr>
              <a:t>Location: most commonly within the middle cranial fossa</a:t>
            </a:r>
          </a:p>
          <a:p>
            <a:pPr marL="0" indent="0" eaLnBrk="1" hangingPunct="1"/>
            <a:endParaRPr lang="en-US" sz="1400" b="1" dirty="0" smtClean="0">
              <a:solidFill>
                <a:srgbClr val="870401"/>
              </a:solidFill>
            </a:endParaRPr>
          </a:p>
          <a:p>
            <a:pPr marL="0" indent="0" eaLnBrk="1" hangingPunct="1"/>
            <a:r>
              <a:rPr lang="en-US" sz="1400" b="1" dirty="0" smtClean="0">
                <a:solidFill>
                  <a:srgbClr val="870401"/>
                </a:solidFill>
              </a:rPr>
              <a:t>Imaging: Arachnoid cysts demonstrate isointensity to CSF on all imaging series and may exert mass effect on surrounding structures</a:t>
            </a:r>
          </a:p>
          <a:p>
            <a:pPr marL="0" indent="0" eaLnBrk="1" hangingPunct="1"/>
            <a:r>
              <a:rPr lang="en-US" sz="1400" b="1" dirty="0" smtClean="0">
                <a:solidFill>
                  <a:srgbClr val="870401"/>
                </a:solidFill>
              </a:rPr>
              <a:t>CECT: </a:t>
            </a:r>
          </a:p>
          <a:p>
            <a:pPr marL="400050" lvl="1" indent="0" eaLnBrk="1" hangingPunct="1"/>
            <a:r>
              <a:rPr lang="en-US" sz="1400" b="1" dirty="0" smtClean="0">
                <a:solidFill>
                  <a:srgbClr val="870401"/>
                </a:solidFill>
              </a:rPr>
              <a:t>hypointense without internal enhancement</a:t>
            </a:r>
          </a:p>
          <a:p>
            <a:pPr marL="0" indent="0" eaLnBrk="1" hangingPunct="1"/>
            <a:r>
              <a:rPr lang="en-US" sz="1400" b="1" dirty="0" smtClean="0">
                <a:solidFill>
                  <a:srgbClr val="870401"/>
                </a:solidFill>
              </a:rPr>
              <a:t>MRI: </a:t>
            </a:r>
          </a:p>
          <a:p>
            <a:pPr marL="400050" lvl="1" indent="0" eaLnBrk="1" hangingPunct="1"/>
            <a:r>
              <a:rPr lang="en-US" sz="1400" b="1" dirty="0" smtClean="0">
                <a:solidFill>
                  <a:srgbClr val="870401"/>
                </a:solidFill>
              </a:rPr>
              <a:t>T1: isointense to CSF</a:t>
            </a:r>
          </a:p>
          <a:p>
            <a:pPr marL="400050" lvl="1" indent="0" eaLnBrk="1" hangingPunct="1"/>
            <a:r>
              <a:rPr lang="en-US" sz="1400" b="1" dirty="0" smtClean="0">
                <a:solidFill>
                  <a:srgbClr val="870401"/>
                </a:solidFill>
              </a:rPr>
              <a:t>T2: hyperintensity similar to CSF</a:t>
            </a:r>
          </a:p>
          <a:p>
            <a:pPr marL="400050" lvl="1" indent="0" eaLnBrk="1" hangingPunct="1"/>
            <a:r>
              <a:rPr lang="en-US" sz="1400" b="1" dirty="0" smtClean="0">
                <a:solidFill>
                  <a:srgbClr val="870401"/>
                </a:solidFill>
              </a:rPr>
              <a:t>T1+C: no internal enhancement</a:t>
            </a:r>
          </a:p>
          <a:p>
            <a:pPr marL="400050" lvl="1" indent="0" eaLnBrk="1" hangingPunct="1"/>
            <a:r>
              <a:rPr lang="en-US" sz="1400" b="1" dirty="0" smtClean="0">
                <a:solidFill>
                  <a:srgbClr val="870401"/>
                </a:solidFill>
              </a:rPr>
              <a:t>DWI: no restricted diffusion</a:t>
            </a:r>
          </a:p>
          <a:p>
            <a:pPr marL="0" indent="0" eaLnBrk="1" hangingPunct="1"/>
            <a:endParaRPr lang="en-US" sz="1400" b="1" dirty="0" smtClean="0">
              <a:solidFill>
                <a:srgbClr val="870401"/>
              </a:solidFill>
            </a:endParaRPr>
          </a:p>
          <a:p>
            <a:pPr marL="0" indent="0" eaLnBrk="1" hangingPunct="1"/>
            <a:r>
              <a:rPr lang="en-US" sz="1400" b="1" dirty="0" smtClean="0">
                <a:solidFill>
                  <a:srgbClr val="870401"/>
                </a:solidFill>
              </a:rPr>
              <a:t>Treatment: Often these lesions are left alone unless they exert significant mass effect on the surrounding parenchyma, in which case endoscopic resection/marsupialization may be performed.</a:t>
            </a:r>
          </a:p>
          <a:p>
            <a:pPr marL="0" indent="0" eaLnBrk="1" hangingPunct="1"/>
            <a:endParaRPr lang="en-US" sz="1600" b="1" dirty="0" smtClean="0">
              <a:solidFill>
                <a:srgbClr val="870401"/>
              </a:solidFill>
            </a:endParaRPr>
          </a:p>
        </p:txBody>
      </p:sp>
      <p:grpSp>
        <p:nvGrpSpPr>
          <p:cNvPr id="2" name="Group 3"/>
          <p:cNvGrpSpPr>
            <a:grpSpLocks/>
          </p:cNvGrpSpPr>
          <p:nvPr/>
        </p:nvGrpSpPr>
        <p:grpSpPr bwMode="auto">
          <a:xfrm>
            <a:off x="0" y="0"/>
            <a:ext cx="9144000" cy="6858000"/>
            <a:chOff x="0" y="0"/>
            <a:chExt cx="5760" cy="4320"/>
          </a:xfrm>
        </p:grpSpPr>
        <p:sp>
          <p:nvSpPr>
            <p:cNvPr id="10246" name="Rectangle 4"/>
            <p:cNvSpPr>
              <a:spLocks noChangeArrowheads="1"/>
            </p:cNvSpPr>
            <p:nvPr/>
          </p:nvSpPr>
          <p:spPr bwMode="auto">
            <a:xfrm>
              <a:off x="0" y="0"/>
              <a:ext cx="5760" cy="4320"/>
            </a:xfrm>
            <a:prstGeom prst="rect">
              <a:avLst/>
            </a:prstGeom>
            <a:noFill/>
            <a:ln w="63500">
              <a:solidFill>
                <a:schemeClr val="tx1"/>
              </a:solidFill>
              <a:miter lim="800000"/>
              <a:headEnd/>
              <a:tailEnd/>
            </a:ln>
          </p:spPr>
          <p:txBody>
            <a:bodyPr wrap="none" anchor="ctr"/>
            <a:lstStyle/>
            <a:p>
              <a:endParaRPr lang="en-US" dirty="0"/>
            </a:p>
          </p:txBody>
        </p:sp>
        <p:sp>
          <p:nvSpPr>
            <p:cNvPr id="10247" name="Rectangle 5"/>
            <p:cNvSpPr>
              <a:spLocks noChangeArrowheads="1"/>
            </p:cNvSpPr>
            <p:nvPr/>
          </p:nvSpPr>
          <p:spPr bwMode="auto">
            <a:xfrm>
              <a:off x="0" y="0"/>
              <a:ext cx="5760" cy="4320"/>
            </a:xfrm>
            <a:prstGeom prst="rect">
              <a:avLst/>
            </a:prstGeom>
            <a:noFill/>
            <a:ln w="88900" cmpd="dbl">
              <a:solidFill>
                <a:srgbClr val="E87400"/>
              </a:solidFill>
              <a:miter lim="800000"/>
              <a:headEnd/>
              <a:tailEnd/>
            </a:ln>
          </p:spPr>
          <p:txBody>
            <a:bodyPr wrap="none" anchor="ctr"/>
            <a:lstStyle/>
            <a:p>
              <a:endParaRPr lang="en-US" dirty="0"/>
            </a:p>
          </p:txBody>
        </p:sp>
      </p:grpSp>
      <p:sp>
        <p:nvSpPr>
          <p:cNvPr id="10244" name="Rectangle 7"/>
          <p:cNvSpPr>
            <a:spLocks noChangeArrowheads="1"/>
          </p:cNvSpPr>
          <p:nvPr/>
        </p:nvSpPr>
        <p:spPr bwMode="auto">
          <a:xfrm>
            <a:off x="0" y="152400"/>
            <a:ext cx="8991600" cy="476250"/>
          </a:xfrm>
          <a:prstGeom prst="rect">
            <a:avLst/>
          </a:prstGeom>
          <a:noFill/>
          <a:ln w="9525">
            <a:noFill/>
            <a:miter lim="800000"/>
            <a:headEnd/>
            <a:tailEnd/>
          </a:ln>
        </p:spPr>
        <p:txBody>
          <a:bodyPr/>
          <a:lstStyle/>
          <a:p>
            <a:pPr algn="ctr"/>
            <a:r>
              <a:rPr lang="en-US" sz="2000" b="1" dirty="0" smtClean="0"/>
              <a:t>Discussion: Arachnoid Cyst</a:t>
            </a:r>
            <a:endParaRPr lang="en-US" sz="2000" b="1" dirty="0"/>
          </a:p>
        </p:txBody>
      </p:sp>
      <p:pic>
        <p:nvPicPr>
          <p:cNvPr id="10245" name="Picture 8" descr="icf_logo4"/>
          <p:cNvPicPr>
            <a:picLocks noChangeAspect="1" noChangeArrowheads="1"/>
          </p:cNvPicPr>
          <p:nvPr/>
        </p:nvPicPr>
        <p:blipFill>
          <a:blip r:embed="rId2" cstate="print"/>
          <a:srcRect/>
          <a:stretch>
            <a:fillRect/>
          </a:stretch>
        </p:blipFill>
        <p:spPr bwMode="auto">
          <a:xfrm>
            <a:off x="5029200" y="5638800"/>
            <a:ext cx="4000500" cy="11049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Instructions for completing case reports (03 October 2002)">
  <a:themeElements>
    <a:clrScheme name="Instructions for completing case reports (03 October 200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nstructions for completing case reports (03 October 200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nstructions for completing case reports (03 October 200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structions for completing case reports (03 October 200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structions for completing case reports (03 October 200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structions for completing case reports (03 October 200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structions for completing case reports (03 October 200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structions for completing case reports (03 October 200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structions for completing case reports (03 October 200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structions for completing case reports (03 October 200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structions for completing case reports (03 October 200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structions for completing case reports (03 October 200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structions for completing case reports (03 October 200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structions for completing case reports (03 October 200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334</TotalTime>
  <Words>1047</Words>
  <Application>Microsoft Office PowerPoint</Application>
  <PresentationFormat>On-screen Show (4:3)</PresentationFormat>
  <Paragraphs>197</Paragraphs>
  <Slides>16</Slides>
  <Notes>3</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Instructions for completing case reports (03 October 2002)</vt:lpstr>
      <vt:lpstr>PowerPoint Presentation</vt:lpstr>
      <vt:lpstr>Case History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Large intracranial Mucocele  Due to extensive sinusitis following successful treatment of nasopharyngeal carcinoma and treatment effect itself, the patient had multiple dehiscences of the sinus walls allowing for intracranial extension of the mucocele.  Ultimately, the lesion was marsupialized by head and neck surgery and neurosurgery and careful inspection of the dura was performed to ensure no viable connection between the intracranial compartment and the sinuses.</vt:lpstr>
      <vt:lpstr>Why not arachnoid cyst? Sequela of extensive sinusitis with mucocele formation within the sphenoid and osseous destruction are more suggestive of mucocele.   Why not epidermoid? Most epidermoids will restrict diffusion. Additionally, location and history are atypical for epidermoid.  Why not recurrent nasopharyngeal carcinoma? Although nasopharyngeal carcinoma typically presents late with skull base and intracranial invasion, isolated recurrence to the frontal lobe would be atypical and recurrence in the tumor bed is more likely. Additionally, no enhancing solid components were present.</vt:lpstr>
      <vt:lpstr> Andre E et al: MR spectroscopy in sinus mucocele: N-acetyl mimics of brain N-acetylaspartate. AJNR Am J  Neuroradiol. 27(10):2210-3, 2006   Dutt SN et al: Radiologic differentiation of intracranial epidermoids from arachnoid cysts. Otol Neurotol. 23(1):84-92, 2002   Fu CH et al: The difference in anatomical and invasive characteristics between primary and secondary paranasal sinus mucoceles. Otolaryngol Head Neck Surg. 136(4):621-5, 2007   Guttal KS et al: Trigeminal neuralgia secondary to epidermoid cyst at the cerebellopontine angle: case report and brief overview. Odontology. 97(1):54-6, 2009   Gosalakkal JA: Intracranial cysts in children: a review of pathogenesis, clinical features, and management. Pediatr Neurol. 26(2):93-8, 2002   Herndon M et al: Presentation and management of extensive fronto-orbital-ethmoid mucoceles. Am J Otolaryngol. 28(3):145-7, 2007   Jolapara M et al: Diffusion tensor mode in imaging of intracranial epidermoid cysts: one step ahead of fractional anisotropy. Neuroradiology. 51(2):123-9, 2009</vt:lpstr>
      <vt:lpstr> </vt:lpstr>
    </vt:vector>
  </TitlesOfParts>
  <Company>UTHHSC_Radiology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yjabir</cp:lastModifiedBy>
  <cp:revision>47</cp:revision>
  <dcterms:created xsi:type="dcterms:W3CDTF">2002-10-03T21:06:20Z</dcterms:created>
  <dcterms:modified xsi:type="dcterms:W3CDTF">2014-03-25T13:29:26Z</dcterms:modified>
</cp:coreProperties>
</file>