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2" r:id="rId5"/>
    <p:sldId id="260" r:id="rId6"/>
    <p:sldId id="264" r:id="rId7"/>
    <p:sldId id="271" r:id="rId8"/>
    <p:sldId id="273" r:id="rId9"/>
    <p:sldId id="274" r:id="rId10"/>
    <p:sldId id="275" r:id="rId11"/>
    <p:sldId id="27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1S2oc9QXP7fJnKf2hTApZA==" hashData="PqiKOPL4jajY29TJxFloQInjZE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6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46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78240-FCE5-0740-8B30-81237511D89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CC965-F068-FF4E-BD9B-48BDA7C5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1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2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0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0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5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/>
              <a:t>Case Report </a:t>
            </a:r>
            <a:r>
              <a:rPr lang="en-US" sz="2000" b="1" dirty="0" smtClean="0"/>
              <a:t>01006</a:t>
            </a:r>
            <a:endParaRPr lang="en-US" sz="2000" b="1" dirty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284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Submitted by: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209800" y="1524000"/>
            <a:ext cx="574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870401"/>
                </a:solidFill>
              </a:rPr>
              <a:t>J. Caleb Richards, M.D.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299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Faculty reviewer: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209800" y="2133600"/>
            <a:ext cx="6629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870401"/>
                </a:solidFill>
              </a:rPr>
              <a:t>Scott </a:t>
            </a:r>
            <a:r>
              <a:rPr lang="en-US" sz="1600" b="1" dirty="0" err="1" smtClean="0">
                <a:solidFill>
                  <a:srgbClr val="870401"/>
                </a:solidFill>
              </a:rPr>
              <a:t>Serlin</a:t>
            </a:r>
            <a:r>
              <a:rPr lang="en-US" sz="1600" b="1" dirty="0" smtClean="0">
                <a:solidFill>
                  <a:srgbClr val="870401"/>
                </a:solidFill>
              </a:rPr>
              <a:t>, </a:t>
            </a:r>
            <a:r>
              <a:rPr lang="en-US" sz="1600" b="1" dirty="0">
                <a:solidFill>
                  <a:srgbClr val="870401"/>
                </a:solidFill>
              </a:rPr>
              <a:t>M.D</a:t>
            </a:r>
          </a:p>
          <a:p>
            <a:pPr eaLnBrk="1" hangingPunct="1"/>
            <a:r>
              <a:rPr lang="en-US" sz="1600" b="1" dirty="0">
                <a:solidFill>
                  <a:srgbClr val="870401"/>
                </a:solidFill>
              </a:rPr>
              <a:t>University of Texas Medical School at Houston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04800" y="2743200"/>
            <a:ext cx="248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Date accepted: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2209800" y="2743200"/>
            <a:ext cx="670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870401"/>
                </a:solidFill>
              </a:rPr>
              <a:t>9 February 2014</a:t>
            </a:r>
            <a:endParaRPr lang="en-US" sz="1600" b="1" dirty="0">
              <a:solidFill>
                <a:srgbClr val="870401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dbl">
            <a:solidFill>
              <a:srgbClr val="E87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203200" y="114300"/>
            <a:ext cx="203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0" y="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Radiological Category:</a:t>
            </a:r>
            <a:endParaRPr lang="en-US" sz="1200" b="1">
              <a:solidFill>
                <a:srgbClr val="EC2D00"/>
              </a:solidFill>
            </a:endParaRP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4191000" y="0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/>
              <a:t>Principal Modality: </a:t>
            </a:r>
          </a:p>
        </p:txBody>
      </p:sp>
      <p:sp>
        <p:nvSpPr>
          <p:cNvPr id="14350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657600"/>
            <a:ext cx="8229600" cy="1143000"/>
          </a:xfrm>
        </p:spPr>
        <p:txBody>
          <a:bodyPr/>
          <a:lstStyle/>
          <a:p>
            <a:pPr algn="l" eaLnBrk="1" hangingPunct="1"/>
            <a:endParaRPr lang="en-US" sz="1600" b="1">
              <a:solidFill>
                <a:srgbClr val="870401"/>
              </a:solidFill>
              <a:latin typeface="Arial" charset="0"/>
            </a:endParaRPr>
          </a:p>
        </p:txBody>
      </p:sp>
      <p:sp>
        <p:nvSpPr>
          <p:cNvPr id="14351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724400"/>
            <a:ext cx="8229600" cy="91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1800" b="1">
              <a:solidFill>
                <a:srgbClr val="870401"/>
              </a:solidFill>
              <a:latin typeface="Arial" charset="0"/>
            </a:endParaRP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1676400" y="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err="1" smtClean="0">
                <a:solidFill>
                  <a:srgbClr val="870401"/>
                </a:solidFill>
              </a:rPr>
              <a:t>Neuro</a:t>
            </a:r>
            <a:endParaRPr lang="en-US" sz="1200" dirty="0">
              <a:solidFill>
                <a:srgbClr val="870401"/>
              </a:solidFill>
            </a:endParaRPr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5867400" y="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870401"/>
                </a:solidFill>
              </a:rPr>
              <a:t>CT</a:t>
            </a:r>
            <a:endParaRPr lang="en-US" sz="1200" dirty="0">
              <a:solidFill>
                <a:srgbClr val="870401"/>
              </a:solidFill>
            </a:endParaRPr>
          </a:p>
        </p:txBody>
      </p:sp>
      <p:pic>
        <p:nvPicPr>
          <p:cNvPr id="14354" name="Picture 22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518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9E1E00"/>
                </a:solidFill>
              </a:rPr>
              <a:t> </a:t>
            </a:r>
            <a:r>
              <a:rPr lang="en-US" sz="1800" b="1" dirty="0" err="1" smtClean="0">
                <a:solidFill>
                  <a:srgbClr val="800000"/>
                </a:solidFill>
              </a:rPr>
              <a:t>Osteoblastoma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err="1" smtClean="0">
                <a:solidFill>
                  <a:srgbClr val="800000"/>
                </a:solidFill>
              </a:rPr>
              <a:t>Spondylodiscitis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err="1" smtClean="0">
                <a:solidFill>
                  <a:srgbClr val="800000"/>
                </a:solidFill>
              </a:rPr>
              <a:t>Hemangioma</a:t>
            </a:r>
            <a:endParaRPr lang="en-US" sz="1800" b="1" dirty="0">
              <a:solidFill>
                <a:srgbClr val="800000"/>
              </a:solidFill>
            </a:endParaRPr>
          </a:p>
          <a:p>
            <a:pPr marL="0" indent="0" eaLnBrk="1" hangingPunct="1">
              <a:spcBef>
                <a:spcPct val="50000"/>
              </a:spcBef>
              <a:buClr>
                <a:srgbClr val="E87400"/>
              </a:buClr>
              <a:buSzPct val="100000"/>
            </a:pP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08000" y="1028700"/>
            <a:ext cx="772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/>
              <a:t>What is the most likely diagnosis?</a:t>
            </a:r>
            <a:endParaRPr lang="en-US" sz="1800" b="1" dirty="0">
              <a:solidFill>
                <a:srgbClr val="E874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/>
              <a:t>Test Your Diagnosis</a:t>
            </a:r>
          </a:p>
        </p:txBody>
      </p:sp>
      <p:grpSp>
        <p:nvGrpSpPr>
          <p:cNvPr id="24581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24582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2743200" y="228600"/>
            <a:ext cx="358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Findings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8382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MR shows enhancement of the </a:t>
            </a:r>
            <a:r>
              <a:rPr lang="en-US" sz="1600" b="1" dirty="0" err="1" smtClean="0">
                <a:solidFill>
                  <a:srgbClr val="870401"/>
                </a:solidFill>
                <a:latin typeface="Arial" charset="0"/>
              </a:rPr>
              <a:t>expansile</a:t>
            </a: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 lesion involving the posterior elements of C3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There is obliteration of CSF space at this level with increased cord signal on T2WI consistent with cord compression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Increased T2 signal and enhancement of the adjacent </a:t>
            </a:r>
            <a:r>
              <a:rPr lang="en-US" sz="1600" b="1" dirty="0" err="1" smtClean="0">
                <a:solidFill>
                  <a:srgbClr val="870401"/>
                </a:solidFill>
                <a:latin typeface="Arial" charset="0"/>
              </a:rPr>
              <a:t>paraspinal</a:t>
            </a: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 soft tissues is secondary </a:t>
            </a:r>
            <a:r>
              <a:rPr lang="en-US" sz="1600" b="1" smtClean="0">
                <a:solidFill>
                  <a:srgbClr val="870401"/>
                </a:solidFill>
                <a:latin typeface="Arial" charset="0"/>
              </a:rPr>
              <a:t>to inflammation</a:t>
            </a: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  </a:t>
            </a:r>
            <a:endParaRPr lang="en-US" sz="18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04" r="23704" b="41852"/>
          <a:stretch/>
        </p:blipFill>
        <p:spPr bwMode="auto">
          <a:xfrm>
            <a:off x="3302969" y="2380309"/>
            <a:ext cx="2805730" cy="310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23704" r="23704" b="41852"/>
          <a:stretch/>
        </p:blipFill>
        <p:spPr bwMode="auto">
          <a:xfrm>
            <a:off x="225338" y="2380309"/>
            <a:ext cx="2805729" cy="310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237645" y="5482772"/>
            <a:ext cx="49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6400" y="5500062"/>
            <a:ext cx="7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STIR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55" r="7407"/>
          <a:stretch/>
        </p:blipFill>
        <p:spPr bwMode="auto">
          <a:xfrm>
            <a:off x="6324600" y="2380310"/>
            <a:ext cx="2699980" cy="310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639255" y="5504527"/>
            <a:ext cx="191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Post Contrast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5765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err="1" smtClean="0">
                <a:solidFill>
                  <a:srgbClr val="870401"/>
                </a:solidFill>
                <a:latin typeface="Arial" charset="0"/>
              </a:rPr>
              <a:t>Osteoblastoma</a:t>
            </a:r>
            <a:endParaRPr lang="en-US" sz="2000" b="1" dirty="0">
              <a:solidFill>
                <a:srgbClr val="870401"/>
              </a:solidFill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Benign osteoid producing tumor, differentiated from osteoid </a:t>
            </a:r>
            <a:r>
              <a:rPr lang="en-US" sz="2000" b="1" dirty="0" err="1" smtClean="0">
                <a:solidFill>
                  <a:srgbClr val="870401"/>
                </a:solidFill>
                <a:latin typeface="Arial" charset="0"/>
              </a:rPr>
              <a:t>osteoma</a:t>
            </a: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 grossly by size &gt; 1.5 cm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90% occur within 2</a:t>
            </a:r>
            <a:r>
              <a:rPr lang="en-US" sz="2000" b="1" baseline="30000" dirty="0" smtClean="0">
                <a:solidFill>
                  <a:srgbClr val="870401"/>
                </a:solidFill>
                <a:latin typeface="Arial" charset="0"/>
              </a:rPr>
              <a:t>nd</a:t>
            </a: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-3</a:t>
            </a:r>
            <a:r>
              <a:rPr lang="en-US" sz="2000" b="1" baseline="30000" dirty="0" smtClean="0">
                <a:solidFill>
                  <a:srgbClr val="870401"/>
                </a:solidFill>
                <a:latin typeface="Arial" charset="0"/>
              </a:rPr>
              <a:t>rd</a:t>
            </a: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 decade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Can present with dull, aching back pain, painful scoliosis, or neurologic symptoms if nerve or cord compression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Radiographic findings include an </a:t>
            </a:r>
            <a:r>
              <a:rPr lang="en-US" sz="2000" b="1" dirty="0" err="1" smtClean="0">
                <a:solidFill>
                  <a:srgbClr val="870401"/>
                </a:solidFill>
                <a:latin typeface="Arial" charset="0"/>
              </a:rPr>
              <a:t>expansile</a:t>
            </a: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, lytic lesion with osteoid matrix production with predilection for the posterior elements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Due to prostaglandin release, can have inflammatory response of the adjacent soft tissues, mimicking infection or malignancy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Narrow zone of transition with sclerotic rim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Treatment is </a:t>
            </a:r>
            <a:r>
              <a:rPr lang="en-US" sz="2000" b="1" dirty="0" err="1" smtClean="0">
                <a:solidFill>
                  <a:srgbClr val="870401"/>
                </a:solidFill>
                <a:latin typeface="Arial" charset="0"/>
              </a:rPr>
              <a:t>curretage</a:t>
            </a: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 with bone graft or </a:t>
            </a:r>
            <a:r>
              <a:rPr lang="en-US" sz="2000" b="1" dirty="0" err="1" smtClean="0">
                <a:solidFill>
                  <a:srgbClr val="870401"/>
                </a:solidFill>
                <a:latin typeface="Arial" charset="0"/>
              </a:rPr>
              <a:t>methylmethacrylate</a:t>
            </a: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 placement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Differential diagnosis: osteoid </a:t>
            </a:r>
            <a:r>
              <a:rPr lang="en-US" sz="2000" b="1" dirty="0" err="1" smtClean="0">
                <a:solidFill>
                  <a:srgbClr val="870401"/>
                </a:solidFill>
                <a:latin typeface="Arial" charset="0"/>
              </a:rPr>
              <a:t>osteoma</a:t>
            </a: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, </a:t>
            </a:r>
            <a:r>
              <a:rPr lang="en-US" sz="2000" b="1" dirty="0" err="1" smtClean="0">
                <a:solidFill>
                  <a:srgbClr val="870401"/>
                </a:solidFill>
                <a:latin typeface="Arial" charset="0"/>
              </a:rPr>
              <a:t>chordoma</a:t>
            </a: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, aneurysmal bone cyst, metastasis</a:t>
            </a:r>
            <a:endParaRPr lang="en-US" sz="18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1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11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Discussion</a:t>
            </a:r>
          </a:p>
        </p:txBody>
      </p:sp>
      <p:pic>
        <p:nvPicPr>
          <p:cNvPr id="47109" name="Picture 8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err="1" smtClean="0">
                <a:solidFill>
                  <a:srgbClr val="870401"/>
                </a:solidFill>
                <a:latin typeface="Arial" charset="0"/>
              </a:rPr>
              <a:t>Osteoblastoma</a:t>
            </a:r>
            <a:endParaRPr lang="en-US" sz="1600" b="1" dirty="0">
              <a:solidFill>
                <a:srgbClr val="870401"/>
              </a:solidFill>
              <a:latin typeface="Arial" charset="0"/>
            </a:endParaRPr>
          </a:p>
          <a:p>
            <a:pPr lvl="2" eaLnBrk="1" hangingPunct="1">
              <a:lnSpc>
                <a:spcPct val="90000"/>
              </a:lnSpc>
              <a:buFont typeface="Wingdings" charset="0"/>
              <a:buChar char="u"/>
            </a:pPr>
            <a:endParaRPr lang="en-US" sz="16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870401"/>
                </a:solidFill>
                <a:latin typeface="Arial" charset="0"/>
              </a:rPr>
              <a:t>  </a:t>
            </a:r>
            <a:endParaRPr lang="en-US" sz="18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759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759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Diagnosis</a:t>
            </a:r>
          </a:p>
        </p:txBody>
      </p:sp>
      <p:pic>
        <p:nvPicPr>
          <p:cNvPr id="67589" name="Picture 8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2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838200"/>
            <a:ext cx="8686800" cy="4003675"/>
          </a:xfrm>
        </p:spPr>
        <p:txBody>
          <a:bodyPr>
            <a:spAutoFit/>
          </a:bodyPr>
          <a:lstStyle/>
          <a:p>
            <a:pPr marL="838200" indent="-838200" algn="l" eaLnBrk="1" hangingPunct="1"/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endParaRPr lang="en-US" sz="1600" b="1">
              <a:solidFill>
                <a:srgbClr val="870401"/>
              </a:solidFill>
              <a:latin typeface="Arial" charset="0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963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964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3124200" y="381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References</a:t>
            </a:r>
          </a:p>
        </p:txBody>
      </p:sp>
      <p:pic>
        <p:nvPicPr>
          <p:cNvPr id="69637" name="Picture 7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870401"/>
                </a:solidFill>
              </a:rPr>
              <a:t>Chew, </a:t>
            </a:r>
            <a:r>
              <a:rPr lang="en-US" sz="1600" b="1" dirty="0">
                <a:solidFill>
                  <a:srgbClr val="870401"/>
                </a:solidFill>
              </a:rPr>
              <a:t>F</a:t>
            </a:r>
            <a:r>
              <a:rPr lang="en-US" sz="1600" b="1" dirty="0" smtClean="0">
                <a:solidFill>
                  <a:srgbClr val="870401"/>
                </a:solidFill>
              </a:rPr>
              <a:t> </a:t>
            </a:r>
            <a:r>
              <a:rPr lang="en-US" sz="1600" b="1" dirty="0">
                <a:solidFill>
                  <a:srgbClr val="870401"/>
                </a:solidFill>
              </a:rPr>
              <a:t>et al. </a:t>
            </a:r>
            <a:r>
              <a:rPr lang="en-US" sz="1600" b="1" dirty="0" smtClean="0">
                <a:solidFill>
                  <a:srgbClr val="870401"/>
                </a:solidFill>
              </a:rPr>
              <a:t>Cervical Spine </a:t>
            </a:r>
            <a:r>
              <a:rPr lang="en-US" sz="1600" b="1" dirty="0" err="1" smtClean="0">
                <a:solidFill>
                  <a:srgbClr val="870401"/>
                </a:solidFill>
              </a:rPr>
              <a:t>Osteoblastoma</a:t>
            </a:r>
            <a:r>
              <a:rPr lang="en-US" sz="1600" b="1" dirty="0" smtClean="0">
                <a:solidFill>
                  <a:srgbClr val="870401"/>
                </a:solidFill>
              </a:rPr>
              <a:t>.</a:t>
            </a:r>
            <a:r>
              <a:rPr lang="cs-CZ" sz="1600" b="1" dirty="0">
                <a:solidFill>
                  <a:srgbClr val="800000"/>
                </a:solidFill>
              </a:rPr>
              <a:t> </a:t>
            </a:r>
            <a:r>
              <a:rPr lang="cs-CZ" sz="1600" b="1" dirty="0" smtClean="0">
                <a:solidFill>
                  <a:srgbClr val="800000"/>
                </a:solidFill>
              </a:rPr>
              <a:t>AJR 1998;171</a:t>
            </a:r>
            <a:r>
              <a:rPr lang="cs-CZ" sz="1600" b="1" dirty="0">
                <a:solidFill>
                  <a:srgbClr val="800000"/>
                </a:solidFill>
              </a:rPr>
              <a:t>:1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870401"/>
                </a:solidFill>
              </a:rPr>
              <a:t>Shaikh</a:t>
            </a:r>
            <a:r>
              <a:rPr lang="en-US" sz="1600" b="1" dirty="0" smtClean="0">
                <a:solidFill>
                  <a:srgbClr val="870401"/>
                </a:solidFill>
              </a:rPr>
              <a:t>, </a:t>
            </a:r>
            <a:r>
              <a:rPr lang="en-US" sz="1600" b="1" dirty="0">
                <a:solidFill>
                  <a:srgbClr val="870401"/>
                </a:solidFill>
              </a:rPr>
              <a:t>M</a:t>
            </a:r>
            <a:r>
              <a:rPr lang="en-US" sz="1600" b="1" dirty="0" smtClean="0">
                <a:solidFill>
                  <a:srgbClr val="870401"/>
                </a:solidFill>
              </a:rPr>
              <a:t> </a:t>
            </a:r>
            <a:r>
              <a:rPr lang="en-US" sz="1600" b="1" dirty="0">
                <a:solidFill>
                  <a:srgbClr val="870401"/>
                </a:solidFill>
              </a:rPr>
              <a:t>et al. Spinal </a:t>
            </a:r>
            <a:r>
              <a:rPr lang="en-US" sz="1600" b="1" dirty="0" err="1">
                <a:solidFill>
                  <a:srgbClr val="870401"/>
                </a:solidFill>
              </a:rPr>
              <a:t>osteoblastoma</a:t>
            </a:r>
            <a:r>
              <a:rPr lang="en-US" sz="1600" b="1" dirty="0">
                <a:solidFill>
                  <a:srgbClr val="870401"/>
                </a:solidFill>
              </a:rPr>
              <a:t>: CT and MR imaging with pathological correlation. </a:t>
            </a:r>
            <a:r>
              <a:rPr lang="en-US" sz="1600" b="1" dirty="0" smtClean="0">
                <a:solidFill>
                  <a:srgbClr val="870401"/>
                </a:solidFill>
              </a:rPr>
              <a:t>Skeletal </a:t>
            </a:r>
            <a:r>
              <a:rPr lang="hu-HU" sz="1600" b="1" dirty="0" smtClean="0">
                <a:solidFill>
                  <a:srgbClr val="800000"/>
                </a:solidFill>
              </a:rPr>
              <a:t>Radiology. </a:t>
            </a:r>
            <a:r>
              <a:rPr lang="en-US" sz="1600" b="1" dirty="0">
                <a:solidFill>
                  <a:srgbClr val="800000"/>
                </a:solidFill>
              </a:rPr>
              <a:t>January 1999, Volume 28, Issue 1, </a:t>
            </a:r>
            <a:r>
              <a:rPr lang="en-US" sz="1600" b="1" dirty="0" smtClean="0">
                <a:solidFill>
                  <a:srgbClr val="800000"/>
                </a:solidFill>
              </a:rPr>
              <a:t>33</a:t>
            </a:r>
            <a:r>
              <a:rPr lang="en-US" sz="1600" b="1" dirty="0">
                <a:solidFill>
                  <a:srgbClr val="800000"/>
                </a:solidFill>
              </a:rPr>
              <a:t>-</a:t>
            </a:r>
            <a:r>
              <a:rPr lang="en-US" sz="1600" b="1" dirty="0" smtClean="0">
                <a:solidFill>
                  <a:srgbClr val="800000"/>
                </a:solidFill>
              </a:rPr>
              <a:t>40</a:t>
            </a:r>
          </a:p>
          <a:p>
            <a:pPr eaLnBrk="1" hangingPunct="1">
              <a:spcBef>
                <a:spcPct val="50000"/>
              </a:spcBef>
            </a:pPr>
            <a:endParaRPr lang="en-US" sz="1600" b="1" dirty="0">
              <a:solidFill>
                <a:srgbClr val="8704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</a:rPr>
              <a:t>Case History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42672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13 year old male with back pain</a:t>
            </a:r>
            <a:endParaRPr lang="en-US" sz="1600" b="1" dirty="0">
              <a:solidFill>
                <a:srgbClr val="870401"/>
              </a:solidFill>
              <a:latin typeface="Arial" charset="0"/>
            </a:endParaRPr>
          </a:p>
          <a:p>
            <a:pPr eaLnBrk="1" hangingPunct="1"/>
            <a:endParaRPr lang="en-US" sz="1600" b="1" dirty="0">
              <a:solidFill>
                <a:srgbClr val="870401"/>
              </a:solidFill>
              <a:latin typeface="Arial" charset="0"/>
            </a:endParaRP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16389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18435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CT</a:t>
            </a:r>
            <a:endParaRPr lang="en-US" dirty="0">
              <a:latin typeface="Arial" charset="0"/>
            </a:endParaRPr>
          </a:p>
        </p:txBody>
      </p:sp>
      <p:sp>
        <p:nvSpPr>
          <p:cNvPr id="18438" name="Text Placeholder 6"/>
          <p:cNvSpPr>
            <a:spLocks noGrp="1"/>
          </p:cNvSpPr>
          <p:nvPr>
            <p:ph type="body" sz="half" idx="2"/>
          </p:nvPr>
        </p:nvSpPr>
        <p:spPr>
          <a:xfrm>
            <a:off x="4763" y="1447800"/>
            <a:ext cx="2281237" cy="5410200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1" y="2167467"/>
            <a:ext cx="3471333" cy="347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8367" y="2167467"/>
            <a:ext cx="3471333" cy="347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85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18435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CT</a:t>
            </a:r>
            <a:endParaRPr lang="en-US" dirty="0">
              <a:latin typeface="Arial" charset="0"/>
            </a:endParaRPr>
          </a:p>
        </p:txBody>
      </p:sp>
      <p:sp>
        <p:nvSpPr>
          <p:cNvPr id="18438" name="Text Placeholder 6"/>
          <p:cNvSpPr>
            <a:spLocks noGrp="1"/>
          </p:cNvSpPr>
          <p:nvPr>
            <p:ph type="body" sz="half" idx="2"/>
          </p:nvPr>
        </p:nvSpPr>
        <p:spPr>
          <a:xfrm>
            <a:off x="4763" y="1447800"/>
            <a:ext cx="2281237" cy="5410200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6050" r="8081"/>
          <a:stretch/>
        </p:blipFill>
        <p:spPr bwMode="auto">
          <a:xfrm>
            <a:off x="1987300" y="1214967"/>
            <a:ext cx="3160434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9445" t="5555" r="9445" b="3334"/>
          <a:stretch/>
        </p:blipFill>
        <p:spPr bwMode="auto">
          <a:xfrm>
            <a:off x="5321300" y="1214967"/>
            <a:ext cx="3708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92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518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9E1E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Involvement of the posterior elements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err="1" smtClean="0">
                <a:solidFill>
                  <a:srgbClr val="800000"/>
                </a:solidFill>
              </a:rPr>
              <a:t>Blastic</a:t>
            </a:r>
            <a:r>
              <a:rPr lang="en-US" sz="1800" b="1" dirty="0" smtClean="0">
                <a:solidFill>
                  <a:srgbClr val="800000"/>
                </a:solidFill>
              </a:rPr>
              <a:t> lesion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Lytic lesion</a:t>
            </a:r>
            <a:endParaRPr lang="en-US" sz="1800" b="1" dirty="0">
              <a:solidFill>
                <a:srgbClr val="800000"/>
              </a:solidFill>
            </a:endParaRPr>
          </a:p>
          <a:p>
            <a:pPr marL="0" indent="0" eaLnBrk="1" hangingPunct="1">
              <a:spcBef>
                <a:spcPct val="50000"/>
              </a:spcBef>
              <a:buClr>
                <a:srgbClr val="E87400"/>
              </a:buClr>
              <a:buSzPct val="100000"/>
            </a:pP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08000" y="1028700"/>
            <a:ext cx="772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/>
              <a:t>Which </a:t>
            </a:r>
            <a:r>
              <a:rPr lang="en-US" sz="1800" b="1" dirty="0" smtClean="0"/>
              <a:t>features are present?</a:t>
            </a:r>
            <a:endParaRPr lang="en-US" sz="1800" b="1" dirty="0">
              <a:solidFill>
                <a:srgbClr val="E874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/>
              <a:t>Test Your Diagnosis</a:t>
            </a:r>
          </a:p>
        </p:txBody>
      </p:sp>
      <p:grpSp>
        <p:nvGrpSpPr>
          <p:cNvPr id="24581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24582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4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2743200" y="228600"/>
            <a:ext cx="358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Findings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8382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CT shows an </a:t>
            </a:r>
            <a:r>
              <a:rPr lang="en-US" sz="1600" b="1" dirty="0" err="1" smtClean="0">
                <a:solidFill>
                  <a:srgbClr val="870401"/>
                </a:solidFill>
                <a:latin typeface="Arial" charset="0"/>
              </a:rPr>
              <a:t>expansile</a:t>
            </a: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, lytic lesion involving the posterior elements of C3, specifically the lamina and </a:t>
            </a:r>
            <a:r>
              <a:rPr lang="en-US" sz="1600" b="1" dirty="0" err="1" smtClean="0">
                <a:solidFill>
                  <a:srgbClr val="870401"/>
                </a:solidFill>
                <a:latin typeface="Arial" charset="0"/>
              </a:rPr>
              <a:t>spinous</a:t>
            </a: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 process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The lesion has well defined margins with osteoid matrix deposition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  </a:t>
            </a:r>
            <a:endParaRPr lang="en-US" sz="18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34" y="2362200"/>
            <a:ext cx="2810933" cy="281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833" y="2362200"/>
            <a:ext cx="2810933" cy="281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16050" r="8081"/>
          <a:stretch/>
        </p:blipFill>
        <p:spPr bwMode="auto">
          <a:xfrm>
            <a:off x="6324601" y="2048934"/>
            <a:ext cx="2608000" cy="343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57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18435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MR</a:t>
            </a:r>
            <a:endParaRPr lang="en-US" dirty="0">
              <a:latin typeface="Arial" charset="0"/>
            </a:endParaRPr>
          </a:p>
        </p:txBody>
      </p:sp>
      <p:sp>
        <p:nvSpPr>
          <p:cNvPr id="18438" name="Text Placeholder 6"/>
          <p:cNvSpPr>
            <a:spLocks noGrp="1"/>
          </p:cNvSpPr>
          <p:nvPr>
            <p:ph type="body" sz="half" idx="2"/>
          </p:nvPr>
        </p:nvSpPr>
        <p:spPr>
          <a:xfrm>
            <a:off x="4764" y="1320800"/>
            <a:ext cx="1912938" cy="5537200"/>
          </a:xfrm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23704" r="23704" b="41852"/>
          <a:stretch/>
        </p:blipFill>
        <p:spPr bwMode="auto">
          <a:xfrm>
            <a:off x="5452532" y="1456266"/>
            <a:ext cx="3369735" cy="372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3704" r="23704" b="41852"/>
          <a:stretch/>
        </p:blipFill>
        <p:spPr bwMode="auto">
          <a:xfrm>
            <a:off x="1917702" y="1456266"/>
            <a:ext cx="3384727" cy="374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428786" y="5177134"/>
            <a:ext cx="49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7867" y="5181956"/>
            <a:ext cx="720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STIR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18435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MR</a:t>
            </a:r>
            <a:endParaRPr lang="en-US" dirty="0">
              <a:latin typeface="Arial" charset="0"/>
            </a:endParaRPr>
          </a:p>
        </p:txBody>
      </p:sp>
      <p:sp>
        <p:nvSpPr>
          <p:cNvPr id="18438" name="Text Placeholder 6"/>
          <p:cNvSpPr>
            <a:spLocks noGrp="1"/>
          </p:cNvSpPr>
          <p:nvPr>
            <p:ph type="body" sz="half" idx="2"/>
          </p:nvPr>
        </p:nvSpPr>
        <p:spPr>
          <a:xfrm>
            <a:off x="4764" y="1320800"/>
            <a:ext cx="1912938" cy="5537200"/>
          </a:xfrm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555" r="7407"/>
          <a:stretch/>
        </p:blipFill>
        <p:spPr bwMode="auto">
          <a:xfrm>
            <a:off x="1754661" y="1507066"/>
            <a:ext cx="3036084" cy="348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9848" t="8144" r="13890" b="23738"/>
          <a:stretch/>
        </p:blipFill>
        <p:spPr bwMode="auto">
          <a:xfrm>
            <a:off x="5124393" y="1507066"/>
            <a:ext cx="3905307" cy="348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286000" y="4999798"/>
            <a:ext cx="186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Post Contrast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7467" y="4951123"/>
            <a:ext cx="186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Post Contrast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518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9E1E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Cord compression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Cord transection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Cord hematoma</a:t>
            </a:r>
            <a:endParaRPr lang="en-US" sz="1800" b="1" dirty="0">
              <a:solidFill>
                <a:srgbClr val="800000"/>
              </a:solidFill>
            </a:endParaRPr>
          </a:p>
          <a:p>
            <a:pPr marL="0" indent="0" eaLnBrk="1" hangingPunct="1">
              <a:spcBef>
                <a:spcPct val="50000"/>
              </a:spcBef>
              <a:buClr>
                <a:srgbClr val="E87400"/>
              </a:buClr>
              <a:buSzPct val="100000"/>
            </a:pP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08000" y="1028700"/>
            <a:ext cx="772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/>
              <a:t>Which </a:t>
            </a:r>
            <a:r>
              <a:rPr lang="en-US" sz="1800" b="1" dirty="0" smtClean="0"/>
              <a:t>features are present?</a:t>
            </a:r>
            <a:endParaRPr lang="en-US" sz="1800" b="1" dirty="0">
              <a:solidFill>
                <a:srgbClr val="E874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/>
              <a:t>Test Your Diagnosis</a:t>
            </a:r>
          </a:p>
        </p:txBody>
      </p:sp>
      <p:grpSp>
        <p:nvGrpSpPr>
          <p:cNvPr id="24581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24582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353</Words>
  <Application>Microsoft Office PowerPoint</Application>
  <PresentationFormat>On-screen Show (4:3)</PresentationFormat>
  <Paragraphs>73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Case History</vt:lpstr>
      <vt:lpstr>CT</vt:lpstr>
      <vt:lpstr>CT</vt:lpstr>
      <vt:lpstr>PowerPoint Presentation</vt:lpstr>
      <vt:lpstr>PowerPoint Presentation</vt:lpstr>
      <vt:lpstr>MR</vt:lpstr>
      <vt:lpstr>MR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Richards</dc:creator>
  <cp:lastModifiedBy>yjabir</cp:lastModifiedBy>
  <cp:revision>21</cp:revision>
  <dcterms:created xsi:type="dcterms:W3CDTF">2014-02-09T17:13:46Z</dcterms:created>
  <dcterms:modified xsi:type="dcterms:W3CDTF">2014-03-20T19:57:45Z</dcterms:modified>
</cp:coreProperties>
</file>