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62" r:id="rId5"/>
    <p:sldId id="260" r:id="rId6"/>
    <p:sldId id="266" r:id="rId7"/>
    <p:sldId id="261" r:id="rId8"/>
    <p:sldId id="263" r:id="rId9"/>
    <p:sldId id="264" r:id="rId10"/>
    <p:sldId id="268" r:id="rId11"/>
    <p:sldId id="267" r:id="rId12"/>
    <p:sldId id="270" r:id="rId13"/>
    <p:sldId id="271" r:id="rId14"/>
    <p:sldId id="265" r:id="rId15"/>
    <p:sldId id="272" r:id="rId16"/>
    <p:sldId id="273" r:id="rId17"/>
    <p:sldId id="276"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a/6KybSPAIXw2QD2JALTqA==" hashData="4RGtKQzZG9fFTCbJp2h5yt4MWG0="/>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624" autoAdjust="0"/>
  </p:normalViewPr>
  <p:slideViewPr>
    <p:cSldViewPr>
      <p:cViewPr>
        <p:scale>
          <a:sx n="75" d="100"/>
          <a:sy n="75" d="100"/>
        </p:scale>
        <p:origin x="-50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07BBE44-3929-4C40-B85E-732516AC5B13}" type="datetimeFigureOut">
              <a:rPr lang="en-US" smtClean="0"/>
              <a:pPr/>
              <a:t>3/20/2014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27F6F0-65AD-47DD-8FAB-594E4ECB50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807BBE44-3929-4C40-B85E-732516AC5B13}" type="datetimeFigureOut">
              <a:rPr lang="en-US" smtClean="0"/>
              <a:pPr/>
              <a:t>3/20/2014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2F27F6F0-65AD-47DD-8FAB-594E4ECB50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807BBE44-3929-4C40-B85E-732516AC5B13}" type="datetimeFigureOut">
              <a:rPr lang="en-US" smtClean="0"/>
              <a:pPr/>
              <a:t>3/20/2014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2F27F6F0-65AD-47DD-8FAB-594E4ECB50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85800"/>
            <a:ext cx="7772400" cy="609600"/>
          </a:xfrm>
          <a:prstGeom prst="rect">
            <a:avLst/>
          </a:prstGeom>
          <a:noFill/>
          <a:ln w="9525">
            <a:noFill/>
            <a:miter lim="800000"/>
            <a:headEnd/>
            <a:tailEnd/>
          </a:ln>
        </p:spPr>
        <p:txBody>
          <a:bodyPr anchor="ctr"/>
          <a:lstStyle/>
          <a:p>
            <a:pPr algn="ctr"/>
            <a:r>
              <a:rPr lang="en-US" sz="2000" b="1" dirty="0"/>
              <a:t>Case </a:t>
            </a:r>
            <a:r>
              <a:rPr lang="en-US" sz="2000" b="1"/>
              <a:t>Report </a:t>
            </a:r>
            <a:r>
              <a:rPr lang="en-US" sz="2000" b="1" smtClean="0"/>
              <a:t>01009</a:t>
            </a:r>
            <a:endParaRPr lang="en-US" sz="2000" b="1" dirty="0"/>
          </a:p>
        </p:txBody>
      </p:sp>
      <p:sp>
        <p:nvSpPr>
          <p:cNvPr id="4099" name="Text Box 4"/>
          <p:cNvSpPr txBox="1">
            <a:spLocks noChangeArrowheads="1"/>
          </p:cNvSpPr>
          <p:nvPr/>
        </p:nvSpPr>
        <p:spPr bwMode="auto">
          <a:xfrm>
            <a:off x="304800" y="1524000"/>
            <a:ext cx="2844800" cy="336550"/>
          </a:xfrm>
          <a:prstGeom prst="rect">
            <a:avLst/>
          </a:prstGeom>
          <a:noFill/>
          <a:ln w="9525">
            <a:noFill/>
            <a:miter lim="800000"/>
            <a:headEnd/>
            <a:tailEnd/>
          </a:ln>
        </p:spPr>
        <p:txBody>
          <a:bodyPr>
            <a:spAutoFit/>
          </a:bodyPr>
          <a:lstStyle/>
          <a:p>
            <a:pPr>
              <a:spcBef>
                <a:spcPct val="50000"/>
              </a:spcBef>
            </a:pPr>
            <a:r>
              <a:rPr lang="en-US" sz="1600" b="1"/>
              <a:t>Submitted by:</a:t>
            </a:r>
          </a:p>
        </p:txBody>
      </p:sp>
      <p:sp>
        <p:nvSpPr>
          <p:cNvPr id="4100" name="Text Box 5"/>
          <p:cNvSpPr txBox="1">
            <a:spLocks noChangeArrowheads="1"/>
          </p:cNvSpPr>
          <p:nvPr/>
        </p:nvSpPr>
        <p:spPr bwMode="auto">
          <a:xfrm>
            <a:off x="2209800" y="1524000"/>
            <a:ext cx="5740400" cy="336550"/>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Tina </a:t>
            </a:r>
            <a:r>
              <a:rPr lang="en-US" sz="1600" b="1" dirty="0" err="1" smtClean="0">
                <a:solidFill>
                  <a:srgbClr val="870401"/>
                </a:solidFill>
              </a:rPr>
              <a:t>Sprouse</a:t>
            </a:r>
            <a:r>
              <a:rPr lang="en-US" sz="1600" b="1" dirty="0" smtClean="0">
                <a:solidFill>
                  <a:srgbClr val="870401"/>
                </a:solidFill>
              </a:rPr>
              <a:t>, MD</a:t>
            </a:r>
            <a:endParaRPr lang="en-US" sz="1600" b="1" dirty="0">
              <a:solidFill>
                <a:srgbClr val="870401"/>
              </a:solidFill>
            </a:endParaRPr>
          </a:p>
        </p:txBody>
      </p:sp>
      <p:sp>
        <p:nvSpPr>
          <p:cNvPr id="4101" name="Text Box 6"/>
          <p:cNvSpPr txBox="1">
            <a:spLocks noChangeArrowheads="1"/>
          </p:cNvSpPr>
          <p:nvPr/>
        </p:nvSpPr>
        <p:spPr bwMode="auto">
          <a:xfrm>
            <a:off x="304800" y="2133600"/>
            <a:ext cx="2997200" cy="336550"/>
          </a:xfrm>
          <a:prstGeom prst="rect">
            <a:avLst/>
          </a:prstGeom>
          <a:noFill/>
          <a:ln w="9525">
            <a:noFill/>
            <a:miter lim="800000"/>
            <a:headEnd/>
            <a:tailEnd/>
          </a:ln>
        </p:spPr>
        <p:txBody>
          <a:bodyPr>
            <a:spAutoFit/>
          </a:bodyPr>
          <a:lstStyle/>
          <a:p>
            <a:pPr>
              <a:spcBef>
                <a:spcPct val="50000"/>
              </a:spcBef>
            </a:pPr>
            <a:r>
              <a:rPr lang="en-US" sz="1600" b="1"/>
              <a:t>Faculty reviewer:</a:t>
            </a:r>
          </a:p>
        </p:txBody>
      </p:sp>
      <p:sp>
        <p:nvSpPr>
          <p:cNvPr id="4102" name="Text Box 7"/>
          <p:cNvSpPr txBox="1">
            <a:spLocks noChangeArrowheads="1"/>
          </p:cNvSpPr>
          <p:nvPr/>
        </p:nvSpPr>
        <p:spPr bwMode="auto">
          <a:xfrm>
            <a:off x="2209800" y="2133600"/>
            <a:ext cx="6629400" cy="336550"/>
          </a:xfrm>
          <a:prstGeom prst="rect">
            <a:avLst/>
          </a:prstGeom>
          <a:noFill/>
          <a:ln w="9525">
            <a:noFill/>
            <a:miter lim="800000"/>
            <a:headEnd/>
            <a:tailEnd/>
          </a:ln>
        </p:spPr>
        <p:txBody>
          <a:bodyPr>
            <a:spAutoFit/>
          </a:bodyPr>
          <a:lstStyle/>
          <a:p>
            <a:r>
              <a:rPr lang="en-US" sz="1600" b="1" dirty="0" smtClean="0">
                <a:solidFill>
                  <a:srgbClr val="870401"/>
                </a:solidFill>
              </a:rPr>
              <a:t>Catherine Devine, MD</a:t>
            </a:r>
            <a:endParaRPr lang="en-US" sz="1600" b="1" dirty="0">
              <a:solidFill>
                <a:srgbClr val="870401"/>
              </a:solidFill>
            </a:endParaRPr>
          </a:p>
        </p:txBody>
      </p:sp>
      <p:sp>
        <p:nvSpPr>
          <p:cNvPr id="4103" name="Text Box 8"/>
          <p:cNvSpPr txBox="1">
            <a:spLocks noChangeArrowheads="1"/>
          </p:cNvSpPr>
          <p:nvPr/>
        </p:nvSpPr>
        <p:spPr bwMode="auto">
          <a:xfrm>
            <a:off x="304800" y="2743200"/>
            <a:ext cx="2489200" cy="584775"/>
          </a:xfrm>
          <a:prstGeom prst="rect">
            <a:avLst/>
          </a:prstGeom>
          <a:noFill/>
          <a:ln w="9525">
            <a:noFill/>
            <a:miter lim="800000"/>
            <a:headEnd/>
            <a:tailEnd/>
          </a:ln>
        </p:spPr>
        <p:txBody>
          <a:bodyPr>
            <a:spAutoFit/>
          </a:bodyPr>
          <a:lstStyle/>
          <a:p>
            <a:pPr>
              <a:spcBef>
                <a:spcPct val="50000"/>
              </a:spcBef>
            </a:pPr>
            <a:r>
              <a:rPr lang="en-US" sz="1600" b="1" dirty="0"/>
              <a:t>Date accepted</a:t>
            </a:r>
            <a:r>
              <a:rPr lang="en-US" sz="1600" b="1" dirty="0" smtClean="0"/>
              <a:t>: 03/10/2014</a:t>
            </a:r>
            <a:endParaRPr lang="en-US" sz="1600" b="1" dirty="0"/>
          </a:p>
        </p:txBody>
      </p:sp>
      <p:sp>
        <p:nvSpPr>
          <p:cNvPr id="4105" name="Rectangle 11"/>
          <p:cNvSpPr>
            <a:spLocks noChangeArrowheads="1"/>
          </p:cNvSpPr>
          <p:nvPr/>
        </p:nvSpPr>
        <p:spPr bwMode="auto">
          <a:xfrm>
            <a:off x="0" y="0"/>
            <a:ext cx="9144000" cy="6858000"/>
          </a:xfrm>
          <a:prstGeom prst="rect">
            <a:avLst/>
          </a:prstGeom>
          <a:noFill/>
          <a:ln w="63500">
            <a:solidFill>
              <a:schemeClr val="tx1"/>
            </a:solidFill>
            <a:miter lim="800000"/>
            <a:headEnd/>
            <a:tailEnd/>
          </a:ln>
        </p:spPr>
        <p:txBody>
          <a:bodyPr wrap="none" anchor="ctr"/>
          <a:lstStyle/>
          <a:p>
            <a:endParaRPr lang="en-US"/>
          </a:p>
        </p:txBody>
      </p:sp>
      <p:sp>
        <p:nvSpPr>
          <p:cNvPr id="4106"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p:spPr>
        <p:txBody>
          <a:bodyPr wrap="none" anchor="ctr"/>
          <a:lstStyle/>
          <a:p>
            <a:endParaRPr lang="en-US"/>
          </a:p>
        </p:txBody>
      </p:sp>
      <p:sp>
        <p:nvSpPr>
          <p:cNvPr id="4107" name="Text Box 13"/>
          <p:cNvSpPr txBox="1">
            <a:spLocks noChangeArrowheads="1"/>
          </p:cNvSpPr>
          <p:nvPr/>
        </p:nvSpPr>
        <p:spPr bwMode="auto">
          <a:xfrm>
            <a:off x="203200" y="114300"/>
            <a:ext cx="2032000" cy="366713"/>
          </a:xfrm>
          <a:prstGeom prst="rect">
            <a:avLst/>
          </a:prstGeom>
          <a:noFill/>
          <a:ln w="9525">
            <a:noFill/>
            <a:miter lim="800000"/>
            <a:headEnd/>
            <a:tailEnd/>
          </a:ln>
        </p:spPr>
        <p:txBody>
          <a:bodyPr>
            <a:spAutoFit/>
          </a:bodyPr>
          <a:lstStyle/>
          <a:p>
            <a:pPr>
              <a:spcBef>
                <a:spcPct val="50000"/>
              </a:spcBef>
            </a:pPr>
            <a:endParaRPr lang="en-US"/>
          </a:p>
        </p:txBody>
      </p:sp>
      <p:sp>
        <p:nvSpPr>
          <p:cNvPr id="4108" name="Text Box 14"/>
          <p:cNvSpPr txBox="1">
            <a:spLocks noChangeArrowheads="1"/>
          </p:cNvSpPr>
          <p:nvPr/>
        </p:nvSpPr>
        <p:spPr bwMode="auto">
          <a:xfrm>
            <a:off x="0" y="0"/>
            <a:ext cx="1905000" cy="274638"/>
          </a:xfrm>
          <a:prstGeom prst="rect">
            <a:avLst/>
          </a:prstGeom>
          <a:noFill/>
          <a:ln w="9525">
            <a:noFill/>
            <a:miter lim="800000"/>
            <a:headEnd/>
            <a:tailEnd/>
          </a:ln>
        </p:spPr>
        <p:txBody>
          <a:bodyPr>
            <a:spAutoFit/>
          </a:bodyPr>
          <a:lstStyle/>
          <a:p>
            <a:pPr>
              <a:spcBef>
                <a:spcPct val="50000"/>
              </a:spcBef>
            </a:pPr>
            <a:r>
              <a:rPr lang="en-US" sz="1200" b="1"/>
              <a:t>Radiological Category:</a:t>
            </a:r>
            <a:endParaRPr lang="en-US" sz="1200" b="1">
              <a:solidFill>
                <a:srgbClr val="EC2D00"/>
              </a:solidFill>
            </a:endParaRPr>
          </a:p>
        </p:txBody>
      </p:sp>
      <p:sp>
        <p:nvSpPr>
          <p:cNvPr id="4109" name="Text Box 15"/>
          <p:cNvSpPr txBox="1">
            <a:spLocks noChangeArrowheads="1"/>
          </p:cNvSpPr>
          <p:nvPr/>
        </p:nvSpPr>
        <p:spPr bwMode="auto">
          <a:xfrm>
            <a:off x="4191000" y="0"/>
            <a:ext cx="1828800" cy="549275"/>
          </a:xfrm>
          <a:prstGeom prst="rect">
            <a:avLst/>
          </a:prstGeom>
          <a:noFill/>
          <a:ln w="9525">
            <a:noFill/>
            <a:miter lim="800000"/>
            <a:headEnd/>
            <a:tailEnd/>
          </a:ln>
        </p:spPr>
        <p:txBody>
          <a:bodyPr>
            <a:spAutoFit/>
          </a:bodyPr>
          <a:lstStyle/>
          <a:p>
            <a:pPr>
              <a:spcBef>
                <a:spcPct val="50000"/>
              </a:spcBef>
            </a:pPr>
            <a:r>
              <a:rPr lang="en-US" sz="1200" b="1"/>
              <a:t>Principal Modality (1): </a:t>
            </a:r>
          </a:p>
          <a:p>
            <a:pPr>
              <a:spcBef>
                <a:spcPct val="50000"/>
              </a:spcBef>
            </a:pPr>
            <a:r>
              <a:rPr lang="en-US" sz="1200" b="1"/>
              <a:t>Principal Modality (2):</a:t>
            </a:r>
            <a:endParaRPr lang="en-US" sz="1200" b="1">
              <a:solidFill>
                <a:srgbClr val="EC2D00"/>
              </a:solidFill>
            </a:endParaRPr>
          </a:p>
        </p:txBody>
      </p:sp>
      <p:sp>
        <p:nvSpPr>
          <p:cNvPr id="4110" name="Rectangle 17"/>
          <p:cNvSpPr>
            <a:spLocks noGrp="1" noChangeArrowheads="1"/>
          </p:cNvSpPr>
          <p:nvPr>
            <p:ph type="title" idx="4294967295"/>
          </p:nvPr>
        </p:nvSpPr>
        <p:spPr>
          <a:xfrm>
            <a:off x="0" y="3657600"/>
            <a:ext cx="8229600" cy="1143000"/>
          </a:xfrm>
          <a:noFill/>
        </p:spPr>
        <p:txBody>
          <a:bodyPr/>
          <a:lstStyle/>
          <a:p>
            <a:pPr algn="l" eaLnBrk="1" hangingPunct="1"/>
            <a:endParaRPr lang="en-US" sz="1600" b="1" dirty="0" smtClean="0">
              <a:solidFill>
                <a:srgbClr val="870401"/>
              </a:solidFill>
            </a:endParaRPr>
          </a:p>
        </p:txBody>
      </p:sp>
      <p:sp>
        <p:nvSpPr>
          <p:cNvPr id="4111" name="Rectangle 18"/>
          <p:cNvSpPr>
            <a:spLocks noGrp="1" noChangeArrowheads="1"/>
          </p:cNvSpPr>
          <p:nvPr>
            <p:ph type="body" idx="4294967295"/>
          </p:nvPr>
        </p:nvSpPr>
        <p:spPr>
          <a:xfrm>
            <a:off x="0" y="4724400"/>
            <a:ext cx="8229600" cy="914400"/>
          </a:xfrm>
          <a:noFill/>
        </p:spPr>
        <p:txBody>
          <a:bodyPr/>
          <a:lstStyle/>
          <a:p>
            <a:pPr marL="0" indent="0" eaLnBrk="1" hangingPunct="1">
              <a:buFontTx/>
              <a:buNone/>
            </a:pPr>
            <a:endParaRPr lang="en-US" sz="1600" b="1" dirty="0" smtClean="0">
              <a:solidFill>
                <a:srgbClr val="870401"/>
              </a:solidFill>
            </a:endParaRPr>
          </a:p>
        </p:txBody>
      </p:sp>
      <p:sp>
        <p:nvSpPr>
          <p:cNvPr id="4112" name="Text Box 19"/>
          <p:cNvSpPr txBox="1">
            <a:spLocks noChangeArrowheads="1"/>
          </p:cNvSpPr>
          <p:nvPr/>
        </p:nvSpPr>
        <p:spPr bwMode="auto">
          <a:xfrm>
            <a:off x="1676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Body Imaging</a:t>
            </a:r>
            <a:endParaRPr lang="en-US" sz="1200" dirty="0">
              <a:solidFill>
                <a:srgbClr val="870401"/>
              </a:solidFill>
            </a:endParaRPr>
          </a:p>
        </p:txBody>
      </p:sp>
      <p:sp>
        <p:nvSpPr>
          <p:cNvPr id="4113" name="Text Box 20"/>
          <p:cNvSpPr txBox="1">
            <a:spLocks noChangeArrowheads="1"/>
          </p:cNvSpPr>
          <p:nvPr/>
        </p:nvSpPr>
        <p:spPr bwMode="auto">
          <a:xfrm>
            <a:off x="5867400" y="258763"/>
            <a:ext cx="3124200" cy="274637"/>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MR</a:t>
            </a:r>
            <a:endParaRPr lang="en-US" sz="1200" dirty="0">
              <a:solidFill>
                <a:srgbClr val="870401"/>
              </a:solidFill>
            </a:endParaRPr>
          </a:p>
        </p:txBody>
      </p:sp>
      <p:sp>
        <p:nvSpPr>
          <p:cNvPr id="4114" name="Text Box 21"/>
          <p:cNvSpPr txBox="1">
            <a:spLocks noChangeArrowheads="1"/>
          </p:cNvSpPr>
          <p:nvPr/>
        </p:nvSpPr>
        <p:spPr bwMode="auto">
          <a:xfrm>
            <a:off x="5867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CT</a:t>
            </a:r>
            <a:endParaRPr lang="en-US" sz="1200" dirty="0">
              <a:solidFill>
                <a:srgbClr val="870401"/>
              </a:solidFill>
            </a:endParaRPr>
          </a:p>
        </p:txBody>
      </p:sp>
      <p:pic>
        <p:nvPicPr>
          <p:cNvPr id="4115" name="Picture 22"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r>
              <a:rPr lang="en-US" sz="1600" b="1" dirty="0" smtClean="0">
                <a:solidFill>
                  <a:srgbClr val="FF6600"/>
                </a:solidFill>
              </a:rPr>
              <a:t>                                        T1 Weighted Pre-Contrast        </a:t>
            </a: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7" name="Picture 6"/>
          <p:cNvPicPr/>
          <p:nvPr/>
        </p:nvPicPr>
        <p:blipFill>
          <a:blip r:embed="rId3" cstate="print"/>
          <a:srcRect t="6945" r="2778" b="9722"/>
          <a:stretch>
            <a:fillRect/>
          </a:stretch>
        </p:blipFill>
        <p:spPr bwMode="auto">
          <a:xfrm>
            <a:off x="1219200" y="1143000"/>
            <a:ext cx="6400800" cy="5486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838200" y="762000"/>
            <a:ext cx="7543800" cy="2997744"/>
          </a:xfrm>
          <a:prstGeom prst="rect">
            <a:avLst/>
          </a:prstGeom>
          <a:noFill/>
          <a:ln w="9525">
            <a:noFill/>
            <a:miter lim="800000"/>
            <a:headEnd/>
            <a:tailEnd/>
          </a:ln>
        </p:spPr>
        <p:txBody>
          <a:bodyPr>
            <a:spAutoFit/>
          </a:bodyPr>
          <a:lstStyle/>
          <a:p>
            <a:pPr>
              <a:spcBef>
                <a:spcPct val="20000"/>
              </a:spcBef>
            </a:pPr>
            <a:r>
              <a:rPr lang="en-US" sz="1600" b="1" dirty="0" smtClean="0">
                <a:solidFill>
                  <a:srgbClr val="FF6600"/>
                </a:solidFill>
              </a:rPr>
              <a:t>                                          T2 Weighted Fat Saturated</a:t>
            </a: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8" name="Picture 7"/>
          <p:cNvPicPr/>
          <p:nvPr/>
        </p:nvPicPr>
        <p:blipFill>
          <a:blip r:embed="rId3" cstate="print"/>
          <a:srcRect t="6944" b="10880"/>
          <a:stretch>
            <a:fillRect/>
          </a:stretch>
        </p:blipFill>
        <p:spPr bwMode="auto">
          <a:xfrm>
            <a:off x="1371600" y="1219200"/>
            <a:ext cx="6583680" cy="5410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997744"/>
          </a:xfrm>
          <a:prstGeom prst="rect">
            <a:avLst/>
          </a:prstGeom>
          <a:noFill/>
          <a:ln w="9525">
            <a:noFill/>
            <a:miter lim="800000"/>
            <a:headEnd/>
            <a:tailEnd/>
          </a:ln>
        </p:spPr>
        <p:txBody>
          <a:bodyPr>
            <a:spAutoFit/>
          </a:bodyPr>
          <a:lstStyle/>
          <a:p>
            <a:pPr>
              <a:spcBef>
                <a:spcPct val="20000"/>
              </a:spcBef>
            </a:pPr>
            <a:r>
              <a:rPr lang="en-US" sz="1600" b="1" dirty="0" smtClean="0">
                <a:solidFill>
                  <a:srgbClr val="FF6600"/>
                </a:solidFill>
              </a:rPr>
              <a:t>		     T1 Post Contrast Fat Saturated</a:t>
            </a: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9" name="Picture 8"/>
          <p:cNvPicPr/>
          <p:nvPr/>
        </p:nvPicPr>
        <p:blipFill>
          <a:blip r:embed="rId3" cstate="print"/>
          <a:srcRect t="12731" b="17824"/>
          <a:stretch>
            <a:fillRect/>
          </a:stretch>
        </p:blipFill>
        <p:spPr bwMode="auto">
          <a:xfrm>
            <a:off x="1524000" y="1600200"/>
            <a:ext cx="6583680" cy="4572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3440942"/>
          </a:xfrm>
          <a:prstGeom prst="rect">
            <a:avLst/>
          </a:prstGeom>
          <a:noFill/>
          <a:ln w="9525">
            <a:noFill/>
            <a:miter lim="800000"/>
            <a:headEnd/>
            <a:tailEnd/>
          </a:ln>
        </p:spPr>
        <p:txBody>
          <a:bodyPr>
            <a:spAutoFit/>
          </a:bodyPr>
          <a:lstStyle/>
          <a:p>
            <a:pPr>
              <a:spcBef>
                <a:spcPct val="20000"/>
              </a:spcBef>
            </a:pPr>
            <a:r>
              <a:rPr lang="en-US" sz="1600" b="1" dirty="0" smtClean="0">
                <a:solidFill>
                  <a:srgbClr val="FF6600"/>
                </a:solidFill>
              </a:rPr>
              <a:t>Additional imaging with pelvic MRI was obtained. T1W and T2W images demonstrate the mass as </a:t>
            </a:r>
            <a:r>
              <a:rPr lang="en-US" sz="1600" b="1" dirty="0" err="1" smtClean="0">
                <a:solidFill>
                  <a:srgbClr val="FF6600"/>
                </a:solidFill>
              </a:rPr>
              <a:t>hypointense</a:t>
            </a:r>
            <a:r>
              <a:rPr lang="en-US" sz="1600" b="1" dirty="0" smtClean="0">
                <a:solidFill>
                  <a:srgbClr val="FF6600"/>
                </a:solidFill>
              </a:rPr>
              <a:t>.  Peripheral enhancement is demonstrated on the post contrast, fat saturated T1W images. No internal enhancement is demonstrated within the mass. </a:t>
            </a: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3400" y="257367"/>
            <a:ext cx="8610600" cy="4031873"/>
          </a:xfrm>
          <a:noFill/>
        </p:spPr>
        <p:txBody>
          <a:bodyPr>
            <a:spAutoFit/>
          </a:bodyPr>
          <a:lstStyle/>
          <a:p>
            <a:pPr algn="l" eaLnBrk="1" hangingPunct="1"/>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CT: </a:t>
            </a:r>
            <a:r>
              <a:rPr lang="en-US" sz="1600" b="1" dirty="0" err="1" smtClean="0">
                <a:solidFill>
                  <a:srgbClr val="870401"/>
                </a:solidFill>
              </a:rPr>
              <a:t>Hyperdense</a:t>
            </a:r>
            <a:r>
              <a:rPr lang="en-US" sz="1600" b="1" dirty="0" smtClean="0">
                <a:solidFill>
                  <a:srgbClr val="870401"/>
                </a:solidFill>
              </a:rPr>
              <a:t> </a:t>
            </a:r>
            <a:r>
              <a:rPr lang="en-US" sz="1600" b="1" dirty="0" err="1" smtClean="0">
                <a:solidFill>
                  <a:srgbClr val="870401"/>
                </a:solidFill>
              </a:rPr>
              <a:t>intraperitoneal</a:t>
            </a:r>
            <a:r>
              <a:rPr lang="en-US" sz="1600" b="1" dirty="0" smtClean="0">
                <a:solidFill>
                  <a:srgbClr val="870401"/>
                </a:solidFill>
              </a:rPr>
              <a:t> mass within the upper pelvis not connecting to the bowel lumen.</a:t>
            </a:r>
            <a:br>
              <a:rPr lang="en-US" sz="1600" b="1" dirty="0" smtClean="0">
                <a:solidFill>
                  <a:srgbClr val="870401"/>
                </a:solidFill>
              </a:rPr>
            </a:br>
            <a:r>
              <a:rPr lang="en-US" sz="1600" b="1" dirty="0" smtClean="0">
                <a:solidFill>
                  <a:srgbClr val="870401"/>
                </a:solidFill>
              </a:rPr>
              <a:t>MR: T1 </a:t>
            </a:r>
            <a:r>
              <a:rPr lang="en-US" sz="1600" b="1" dirty="0" err="1" smtClean="0">
                <a:solidFill>
                  <a:srgbClr val="870401"/>
                </a:solidFill>
              </a:rPr>
              <a:t>hypointense</a:t>
            </a:r>
            <a:r>
              <a:rPr lang="en-US" sz="1600" b="1" dirty="0" smtClean="0">
                <a:solidFill>
                  <a:srgbClr val="870401"/>
                </a:solidFill>
              </a:rPr>
              <a:t>, T2 </a:t>
            </a:r>
            <a:r>
              <a:rPr lang="en-US" sz="1600" b="1" dirty="0" err="1" smtClean="0">
                <a:solidFill>
                  <a:srgbClr val="870401"/>
                </a:solidFill>
              </a:rPr>
              <a:t>hypointense</a:t>
            </a:r>
            <a:r>
              <a:rPr lang="en-US" sz="1600" b="1" dirty="0" smtClean="0">
                <a:solidFill>
                  <a:srgbClr val="870401"/>
                </a:solidFill>
              </a:rPr>
              <a:t> </a:t>
            </a:r>
            <a:r>
              <a:rPr lang="en-US" sz="1600" b="1" dirty="0" err="1" smtClean="0">
                <a:solidFill>
                  <a:srgbClr val="870401"/>
                </a:solidFill>
              </a:rPr>
              <a:t>intraperitoneal</a:t>
            </a:r>
            <a:r>
              <a:rPr lang="en-US" sz="1600" b="1" dirty="0" smtClean="0">
                <a:solidFill>
                  <a:srgbClr val="870401"/>
                </a:solidFill>
              </a:rPr>
              <a:t> mass without internal contrast enhancement</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sp>
        <p:nvSpPr>
          <p:cNvPr id="9219" name="Text Box 3"/>
          <p:cNvSpPr txBox="1">
            <a:spLocks noChangeArrowheads="1"/>
          </p:cNvSpPr>
          <p:nvPr/>
        </p:nvSpPr>
        <p:spPr bwMode="auto">
          <a:xfrm>
            <a:off x="914400" y="3810000"/>
            <a:ext cx="7518400" cy="707886"/>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a:solidFill>
                  <a:srgbClr val="870401"/>
                </a:solidFill>
              </a:rPr>
              <a:t> </a:t>
            </a:r>
            <a:r>
              <a:rPr lang="en-US" sz="1600" b="1" dirty="0" smtClean="0">
                <a:solidFill>
                  <a:srgbClr val="870401"/>
                </a:solidFill>
              </a:rPr>
              <a:t>Metastatic disease</a:t>
            </a:r>
            <a:endParaRPr lang="en-US" sz="1600" b="1" dirty="0">
              <a:solidFill>
                <a:srgbClr val="870401"/>
              </a:solidFill>
            </a:endParaRPr>
          </a:p>
          <a:p>
            <a:pPr>
              <a:spcBef>
                <a:spcPct val="50000"/>
              </a:spcBef>
              <a:buClr>
                <a:srgbClr val="E87400"/>
              </a:buClr>
              <a:buSzPct val="200000"/>
              <a:buFontTx/>
              <a:buChar char="•"/>
            </a:pPr>
            <a:r>
              <a:rPr lang="en-US" sz="1600" b="1" dirty="0">
                <a:solidFill>
                  <a:srgbClr val="870401"/>
                </a:solidFill>
              </a:rPr>
              <a:t> </a:t>
            </a:r>
            <a:r>
              <a:rPr lang="en-US" sz="1600" b="1" dirty="0" smtClean="0">
                <a:solidFill>
                  <a:srgbClr val="870401"/>
                </a:solidFill>
              </a:rPr>
              <a:t>Foreign body</a:t>
            </a:r>
            <a:endParaRPr lang="en-US" sz="1600" b="1" dirty="0">
              <a:solidFill>
                <a:srgbClr val="870401"/>
              </a:solidFill>
            </a:endParaRPr>
          </a:p>
        </p:txBody>
      </p:sp>
      <p:sp>
        <p:nvSpPr>
          <p:cNvPr id="9220" name="Text Box 4"/>
          <p:cNvSpPr txBox="1">
            <a:spLocks noChangeArrowheads="1"/>
          </p:cNvSpPr>
          <p:nvPr/>
        </p:nvSpPr>
        <p:spPr bwMode="auto">
          <a:xfrm>
            <a:off x="381000" y="990600"/>
            <a:ext cx="1327150" cy="396875"/>
          </a:xfrm>
          <a:prstGeom prst="rect">
            <a:avLst/>
          </a:prstGeom>
          <a:noFill/>
          <a:ln w="9525">
            <a:noFill/>
            <a:miter lim="800000"/>
            <a:headEnd/>
            <a:tailEnd/>
          </a:ln>
        </p:spPr>
        <p:txBody>
          <a:bodyPr wrap="none">
            <a:spAutoFit/>
          </a:bodyPr>
          <a:lstStyle/>
          <a:p>
            <a:r>
              <a:rPr lang="en-US" sz="2000" b="1"/>
              <a:t>Findings:</a:t>
            </a:r>
          </a:p>
        </p:txBody>
      </p:sp>
      <p:sp>
        <p:nvSpPr>
          <p:cNvPr id="9221" name="Text Box 5"/>
          <p:cNvSpPr txBox="1">
            <a:spLocks noChangeArrowheads="1"/>
          </p:cNvSpPr>
          <p:nvPr/>
        </p:nvSpPr>
        <p:spPr bwMode="auto">
          <a:xfrm>
            <a:off x="914400" y="3352800"/>
            <a:ext cx="1733550" cy="396875"/>
          </a:xfrm>
          <a:prstGeom prst="rect">
            <a:avLst/>
          </a:prstGeom>
          <a:noFill/>
          <a:ln w="9525">
            <a:noFill/>
            <a:miter lim="800000"/>
            <a:headEnd/>
            <a:tailEnd/>
          </a:ln>
        </p:spPr>
        <p:txBody>
          <a:bodyPr wrap="none">
            <a:spAutoFit/>
          </a:bodyPr>
          <a:lstStyle/>
          <a:p>
            <a:r>
              <a:rPr lang="en-US" sz="2000" b="1"/>
              <a:t>Differentials:</a:t>
            </a:r>
          </a:p>
        </p:txBody>
      </p:sp>
      <p:grpSp>
        <p:nvGrpSpPr>
          <p:cNvPr id="2" name="Group 6"/>
          <p:cNvGrpSpPr>
            <a:grpSpLocks/>
          </p:cNvGrpSpPr>
          <p:nvPr/>
        </p:nvGrpSpPr>
        <p:grpSpPr bwMode="auto">
          <a:xfrm>
            <a:off x="0" y="0"/>
            <a:ext cx="9144000" cy="6858000"/>
            <a:chOff x="0" y="0"/>
            <a:chExt cx="5760" cy="4320"/>
          </a:xfrm>
        </p:grpSpPr>
        <p:sp>
          <p:nvSpPr>
            <p:cNvPr id="922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922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9223" name="Rectangle 10"/>
          <p:cNvSpPr>
            <a:spLocks noChangeArrowheads="1"/>
          </p:cNvSpPr>
          <p:nvPr/>
        </p:nvSpPr>
        <p:spPr bwMode="auto">
          <a:xfrm>
            <a:off x="2743200" y="228600"/>
            <a:ext cx="3581400" cy="476250"/>
          </a:xfrm>
          <a:prstGeom prst="rect">
            <a:avLst/>
          </a:prstGeom>
          <a:noFill/>
          <a:ln w="9525">
            <a:noFill/>
            <a:miter lim="800000"/>
            <a:headEnd/>
            <a:tailEnd/>
          </a:ln>
        </p:spPr>
        <p:txBody>
          <a:bodyPr/>
          <a:lstStyle/>
          <a:p>
            <a:pPr algn="ctr"/>
            <a:r>
              <a:rPr lang="en-US" sz="2000" b="1"/>
              <a:t>Findings and Differentials</a:t>
            </a:r>
          </a:p>
        </p:txBody>
      </p:sp>
      <p:pic>
        <p:nvPicPr>
          <p:cNvPr id="9224" name="Picture 11"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609600" y="838200"/>
            <a:ext cx="7848600" cy="4648200"/>
          </a:xfrm>
          <a:noFill/>
        </p:spPr>
        <p:txBody>
          <a:bodyPr/>
          <a:lstStyle/>
          <a:p>
            <a:pPr marL="0" indent="0" eaLnBrk="1" hangingPunct="1">
              <a:buNone/>
            </a:pPr>
            <a:r>
              <a:rPr lang="en-US" sz="1600" b="1" dirty="0" smtClean="0">
                <a:solidFill>
                  <a:srgbClr val="870401"/>
                </a:solidFill>
              </a:rPr>
              <a:t>	The high density on CT imaging of the mass may be related to contrast, calcification or foreign material. MR of the pelvis with and without contrast demonstrates low T1 and T2 signal, suggesting a fibrous or calcified mass. Additionally there is no internal contrast enhancement within the mass. Thus, </a:t>
            </a:r>
            <a:r>
              <a:rPr lang="en-US" sz="1600" b="1" dirty="0" err="1" smtClean="0">
                <a:solidFill>
                  <a:srgbClr val="870401"/>
                </a:solidFill>
              </a:rPr>
              <a:t>carcinoid</a:t>
            </a:r>
            <a:r>
              <a:rPr lang="en-US" sz="1600" b="1" dirty="0" smtClean="0">
                <a:solidFill>
                  <a:srgbClr val="870401"/>
                </a:solidFill>
              </a:rPr>
              <a:t> tumor, lymphoma and sarcoma are determined to be unlikely due to the typical avid contrast enhancement of those tumors. However, a calcifying metastatic process may still be considered, which would explain the high density on CT imagining and low intensity on T1 and T2 weighted imaging. Calcifying metastatic disease would include </a:t>
            </a:r>
            <a:r>
              <a:rPr lang="en-US" sz="1600" b="1" dirty="0" err="1" smtClean="0">
                <a:solidFill>
                  <a:srgbClr val="870401"/>
                </a:solidFill>
              </a:rPr>
              <a:t>mucinous</a:t>
            </a:r>
            <a:r>
              <a:rPr lang="en-US" sz="1600" b="1" dirty="0" smtClean="0">
                <a:solidFill>
                  <a:srgbClr val="870401"/>
                </a:solidFill>
              </a:rPr>
              <a:t> </a:t>
            </a:r>
            <a:r>
              <a:rPr lang="en-US" sz="1600" b="1" dirty="0" err="1" smtClean="0">
                <a:solidFill>
                  <a:srgbClr val="870401"/>
                </a:solidFill>
              </a:rPr>
              <a:t>adenocarcinomas</a:t>
            </a:r>
            <a:r>
              <a:rPr lang="en-US" sz="1600" b="1" dirty="0" smtClean="0">
                <a:solidFill>
                  <a:srgbClr val="870401"/>
                </a:solidFill>
              </a:rPr>
              <a:t>, serous ovarian carcinomas and </a:t>
            </a:r>
            <a:r>
              <a:rPr lang="en-US" sz="1600" b="1" dirty="0" err="1" smtClean="0">
                <a:solidFill>
                  <a:srgbClr val="870401"/>
                </a:solidFill>
              </a:rPr>
              <a:t>osteosarcomas</a:t>
            </a:r>
            <a:r>
              <a:rPr lang="en-US" sz="1600" b="1" dirty="0" smtClean="0">
                <a:solidFill>
                  <a:srgbClr val="870401"/>
                </a:solidFill>
              </a:rPr>
              <a:t>.   	 </a:t>
            </a:r>
          </a:p>
          <a:p>
            <a:pPr marL="0" indent="0" eaLnBrk="1" hangingPunct="1">
              <a:buNone/>
            </a:pPr>
            <a:r>
              <a:rPr lang="en-US" sz="1600" b="1" dirty="0" smtClean="0">
                <a:solidFill>
                  <a:srgbClr val="870401"/>
                </a:solidFill>
              </a:rPr>
              <a:t>	A gossypiboma is a term to describe a mass of cotton matrix left within a body cavity during an operation. </a:t>
            </a:r>
          </a:p>
          <a:p>
            <a:pPr marL="0" indent="0" eaLnBrk="1" hangingPunct="1">
              <a:buNone/>
            </a:pPr>
            <a:r>
              <a:rPr lang="en-US" sz="1600" b="1" dirty="0" smtClean="0">
                <a:solidFill>
                  <a:srgbClr val="870401"/>
                </a:solidFill>
              </a:rPr>
              <a:t>	Two types of responses occur to gossypibomas: </a:t>
            </a:r>
            <a:r>
              <a:rPr lang="en-US" sz="1600" b="1" dirty="0" err="1" smtClean="0">
                <a:solidFill>
                  <a:srgbClr val="870401"/>
                </a:solidFill>
              </a:rPr>
              <a:t>exudative</a:t>
            </a:r>
            <a:r>
              <a:rPr lang="en-US" sz="1600" b="1" dirty="0" smtClean="0">
                <a:solidFill>
                  <a:srgbClr val="870401"/>
                </a:solidFill>
              </a:rPr>
              <a:t> and aseptic fibrous. An </a:t>
            </a:r>
            <a:r>
              <a:rPr lang="en-US" sz="1600" b="1" dirty="0" err="1" smtClean="0">
                <a:solidFill>
                  <a:srgbClr val="870401"/>
                </a:solidFill>
              </a:rPr>
              <a:t>exudative</a:t>
            </a:r>
            <a:r>
              <a:rPr lang="en-US" sz="1600" b="1" dirty="0" smtClean="0">
                <a:solidFill>
                  <a:srgbClr val="870401"/>
                </a:solidFill>
              </a:rPr>
              <a:t> reaction is typically seen early in the post-operative period and is resultant from bacterial contamination of the cotton matrix. A complication of an </a:t>
            </a:r>
            <a:r>
              <a:rPr lang="en-US" sz="1600" b="1" dirty="0" err="1" smtClean="0">
                <a:solidFill>
                  <a:srgbClr val="870401"/>
                </a:solidFill>
              </a:rPr>
              <a:t>exudative</a:t>
            </a:r>
            <a:r>
              <a:rPr lang="en-US" sz="1600" b="1" dirty="0" smtClean="0">
                <a:solidFill>
                  <a:srgbClr val="870401"/>
                </a:solidFill>
              </a:rPr>
              <a:t> reaction is fistula </a:t>
            </a:r>
            <a:r>
              <a:rPr lang="en-US" sz="1600" b="1" dirty="0" err="1" smtClean="0">
                <a:solidFill>
                  <a:srgbClr val="870401"/>
                </a:solidFill>
              </a:rPr>
              <a:t>formation,the</a:t>
            </a:r>
            <a:r>
              <a:rPr lang="en-US" sz="1600" b="1" dirty="0" smtClean="0">
                <a:solidFill>
                  <a:srgbClr val="870401"/>
                </a:solidFill>
              </a:rPr>
              <a:t> risk of which is proportional to the time of gossypiboma retention. Aseptic fibrous reactions may cause adhesions and eventually progress to </a:t>
            </a:r>
            <a:r>
              <a:rPr lang="en-US" sz="1600" b="1" dirty="0" err="1" smtClean="0">
                <a:solidFill>
                  <a:srgbClr val="870401"/>
                </a:solidFill>
              </a:rPr>
              <a:t>granuloma</a:t>
            </a:r>
            <a:r>
              <a:rPr lang="en-US" sz="1600" b="1" dirty="0" smtClean="0">
                <a:solidFill>
                  <a:srgbClr val="870401"/>
                </a:solidFill>
              </a:rPr>
              <a:t> formation. </a:t>
            </a: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a:t>Discussion</a:t>
            </a:r>
          </a:p>
        </p:txBody>
      </p:sp>
      <p:pic>
        <p:nvPicPr>
          <p:cNvPr id="10245"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None/>
            </a:pPr>
            <a:r>
              <a:rPr lang="en-US" sz="1600" b="1" dirty="0" smtClean="0">
                <a:solidFill>
                  <a:srgbClr val="870401"/>
                </a:solidFill>
              </a:rPr>
              <a:t>	The most frequent site of gossypibomas is the </a:t>
            </a:r>
            <a:r>
              <a:rPr lang="en-US" sz="1600" b="1" dirty="0" err="1" smtClean="0">
                <a:solidFill>
                  <a:srgbClr val="870401"/>
                </a:solidFill>
              </a:rPr>
              <a:t>intrabdominal</a:t>
            </a:r>
            <a:r>
              <a:rPr lang="en-US" sz="1600" b="1" dirty="0" smtClean="0">
                <a:solidFill>
                  <a:srgbClr val="870401"/>
                </a:solidFill>
              </a:rPr>
              <a:t> cavity. However, gossypibomas have been diagnosed in the chest, extremities and even in the breast. Gossypibomas are a rare complication of surgery occurring in 1 in every 1,000 to 1,500 </a:t>
            </a:r>
            <a:r>
              <a:rPr lang="en-US" sz="1600" b="1" dirty="0" err="1" smtClean="0">
                <a:solidFill>
                  <a:srgbClr val="870401"/>
                </a:solidFill>
              </a:rPr>
              <a:t>laparotomies</a:t>
            </a:r>
            <a:r>
              <a:rPr lang="en-US" sz="1600" b="1" dirty="0" smtClean="0">
                <a:solidFill>
                  <a:srgbClr val="870401"/>
                </a:solidFill>
              </a:rPr>
              <a:t>. </a:t>
            </a:r>
          </a:p>
          <a:p>
            <a:pPr marL="0" indent="0" eaLnBrk="1" hangingPunct="1">
              <a:buNone/>
            </a:pPr>
            <a:r>
              <a:rPr lang="en-US" sz="1600" b="1" dirty="0" smtClean="0">
                <a:solidFill>
                  <a:srgbClr val="870401"/>
                </a:solidFill>
              </a:rPr>
              <a:t>	Clinical symptoms of patients with an aseptic fibrous reaction to a gossypiboma are variable and depend on the location of the gossypiboma.  Patients may be asymptomatic. Those with intra-abdominal gossypibomas may complain of abdominal pain, distension, nausea, or palpable mass. </a:t>
            </a:r>
          </a:p>
          <a:p>
            <a:pPr marL="0" indent="0" eaLnBrk="1" hangingPunct="1">
              <a:buNone/>
            </a:pPr>
            <a:r>
              <a:rPr lang="en-US" sz="1600" b="1" dirty="0" smtClean="0">
                <a:solidFill>
                  <a:srgbClr val="870401"/>
                </a:solidFill>
              </a:rPr>
              <a:t>	The imaging characteristics of gossypibomas are also variable and depends on the type of retained cotton matrix, the duration of retention and the type of foreign body reaction that has taken place. Gossypibomas detected by CT most often appear as a spongiform mass with air bubbles. They may however also  appear as a low density mass with a thin enhancing capsule or calcifications deposited in the network of the surgical sponge or towel. CT may also demonstrate a metallic density towel marker. MR findings are also variable, but typically gossypibomas demonstrate low T1 and mixed whorled T2 signal with lack central enhancement. However, at least one case of pathologically proven gossypiboma demonstrated heterogeneous uniform enhancement on MR imaging.</a:t>
            </a:r>
          </a:p>
          <a:p>
            <a:pPr marL="0" indent="0" eaLnBrk="1" hangingPunct="1">
              <a:buNone/>
            </a:pPr>
            <a:r>
              <a:rPr lang="en-US" sz="1600" b="1" dirty="0" smtClean="0">
                <a:solidFill>
                  <a:srgbClr val="870401"/>
                </a:solidFill>
              </a:rPr>
              <a:t>	</a:t>
            </a: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a:t>Discussion</a:t>
            </a:r>
          </a:p>
        </p:txBody>
      </p:sp>
      <p:pic>
        <p:nvPicPr>
          <p:cNvPr id="10245"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898525"/>
            <a:ext cx="8686800" cy="4248150"/>
          </a:xfrm>
          <a:noFill/>
        </p:spPr>
        <p:txBody>
          <a:bodyPr>
            <a:spAutoFit/>
          </a:bodyPr>
          <a:lstStyle/>
          <a:p>
            <a:pPr algn="l" eaLnBrk="1" hangingPunct="1"/>
            <a:r>
              <a:rPr lang="en-US" sz="1600" b="1" dirty="0" err="1" smtClean="0">
                <a:solidFill>
                  <a:srgbClr val="870401"/>
                </a:solidFill>
              </a:rPr>
              <a:t>Gossypiboma</a:t>
            </a:r>
            <a:r>
              <a:rPr lang="en-US" sz="1600" b="1" dirty="0" smtClean="0">
                <a:solidFill>
                  <a:srgbClr val="870401"/>
                </a:solidFill>
              </a:rPr>
              <a:t> (retained green surgical towel)</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127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12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1268"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a:t>Diagnosis</a:t>
            </a:r>
          </a:p>
        </p:txBody>
      </p:sp>
      <p:pic>
        <p:nvPicPr>
          <p:cNvPr id="11269"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622217"/>
            <a:ext cx="8686800" cy="2800767"/>
          </a:xfrm>
          <a:noFill/>
        </p:spPr>
        <p:txBody>
          <a:bodyPr>
            <a:spAutoFit/>
          </a:bodyPr>
          <a:lstStyle/>
          <a:p>
            <a:pPr algn="l" eaLnBrk="1" hangingPunct="1"/>
            <a:r>
              <a:rPr lang="en-US" sz="1600" b="1" dirty="0" err="1" smtClean="0">
                <a:solidFill>
                  <a:srgbClr val="870401"/>
                </a:solidFill>
              </a:rPr>
              <a:t>Manzella</a:t>
            </a:r>
            <a:r>
              <a:rPr lang="en-US" sz="1600" b="1" dirty="0" smtClean="0">
                <a:solidFill>
                  <a:srgbClr val="870401"/>
                </a:solidFill>
              </a:rPr>
              <a:t> A et al. Imaging of Gossypibomas: </a:t>
            </a:r>
            <a:r>
              <a:rPr lang="en-US" sz="1600" b="1" i="1" dirty="0" smtClean="0">
                <a:solidFill>
                  <a:srgbClr val="870401"/>
                </a:solidFill>
              </a:rPr>
              <a:t>Pictorial Review. </a:t>
            </a:r>
            <a:r>
              <a:rPr lang="en-US" sz="1600" b="1" dirty="0" smtClean="0">
                <a:solidFill>
                  <a:srgbClr val="870401"/>
                </a:solidFill>
              </a:rPr>
              <a:t>American Journal of </a:t>
            </a:r>
            <a:r>
              <a:rPr lang="en-US" sz="1600" b="1" dirty="0" err="1" smtClean="0">
                <a:solidFill>
                  <a:srgbClr val="870401"/>
                </a:solidFill>
              </a:rPr>
              <a:t>Roentgenolology</a:t>
            </a:r>
            <a:r>
              <a:rPr lang="en-US" sz="1600" b="1" dirty="0" smtClean="0">
                <a:solidFill>
                  <a:srgbClr val="870401"/>
                </a:solidFill>
              </a:rPr>
              <a:t>. 2009; 193: S94-S101</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Kim CT et al. Gossypiboma in Abdomen and Pelvis: MRI Findings in Four Patients. American Journal of </a:t>
            </a:r>
            <a:r>
              <a:rPr lang="en-US" sz="1600" b="1" dirty="0" err="1" smtClean="0">
                <a:solidFill>
                  <a:srgbClr val="870401"/>
                </a:solidFill>
              </a:rPr>
              <a:t>Roentgenology</a:t>
            </a:r>
            <a:r>
              <a:rPr lang="en-US" sz="1600" b="1" dirty="0" smtClean="0">
                <a:solidFill>
                  <a:srgbClr val="870401"/>
                </a:solidFill>
              </a:rPr>
              <a:t>. 2007; 189(4): 814-817</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Hunter TB et al. Foreign Bodies. </a:t>
            </a:r>
            <a:r>
              <a:rPr lang="en-US" sz="1600" b="1" dirty="0" err="1" smtClean="0">
                <a:solidFill>
                  <a:srgbClr val="870401"/>
                </a:solidFill>
              </a:rPr>
              <a:t>Radiographics</a:t>
            </a:r>
            <a:r>
              <a:rPr lang="en-US" sz="1600" b="1" dirty="0" smtClean="0">
                <a:solidFill>
                  <a:srgbClr val="870401"/>
                </a:solidFill>
              </a:rPr>
              <a:t>. 2003;23(3):731-757</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2294"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229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2292" name="Rectangle 6"/>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a:t>References</a:t>
            </a:r>
          </a:p>
        </p:txBody>
      </p:sp>
      <p:pic>
        <p:nvPicPr>
          <p:cNvPr id="12293" name="Picture 7"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0" y="304800"/>
            <a:ext cx="8229600" cy="533400"/>
          </a:xfrm>
          <a:noFill/>
        </p:spPr>
        <p:txBody>
          <a:bodyPr/>
          <a:lstStyle/>
          <a:p>
            <a:pPr eaLnBrk="1" hangingPunct="1"/>
            <a:r>
              <a:rPr lang="en-US" sz="2000" b="1" smtClean="0"/>
              <a:t>Case History</a:t>
            </a:r>
          </a:p>
        </p:txBody>
      </p:sp>
      <p:sp>
        <p:nvSpPr>
          <p:cNvPr id="5123" name="Rectangle 5"/>
          <p:cNvSpPr>
            <a:spLocks noGrp="1" noChangeArrowheads="1"/>
          </p:cNvSpPr>
          <p:nvPr>
            <p:ph type="body" idx="4294967295"/>
          </p:nvPr>
        </p:nvSpPr>
        <p:spPr>
          <a:xfrm>
            <a:off x="0" y="1219200"/>
            <a:ext cx="8229600" cy="4267200"/>
          </a:xfrm>
          <a:noFill/>
        </p:spPr>
        <p:txBody>
          <a:bodyPr/>
          <a:lstStyle/>
          <a:p>
            <a:pPr eaLnBrk="1" hangingPunct="1">
              <a:buFontTx/>
              <a:buNone/>
            </a:pPr>
            <a:r>
              <a:rPr lang="en-US" sz="1600" b="1" dirty="0" smtClean="0">
                <a:solidFill>
                  <a:srgbClr val="870401"/>
                </a:solidFill>
              </a:rPr>
              <a:t>	61 year old female with remote history of colostomy for severe vaginal laceration which occurred during the birth of her second child. Patient eventually had colostomy take-down approximately 30 years ago, however has had persistent pelvic pain since that time. </a:t>
            </a:r>
          </a:p>
        </p:txBody>
      </p:sp>
      <p:grpSp>
        <p:nvGrpSpPr>
          <p:cNvPr id="2" name="Group 6"/>
          <p:cNvGrpSpPr>
            <a:grpSpLocks/>
          </p:cNvGrpSpPr>
          <p:nvPr/>
        </p:nvGrpSpPr>
        <p:grpSpPr bwMode="auto">
          <a:xfrm>
            <a:off x="0" y="0"/>
            <a:ext cx="9144000" cy="6858000"/>
            <a:chOff x="0" y="0"/>
            <a:chExt cx="5760" cy="4320"/>
          </a:xfrm>
        </p:grpSpPr>
        <p:sp>
          <p:nvSpPr>
            <p:cNvPr id="5126"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5127"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5125"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7" name="Picture 6"/>
          <p:cNvPicPr/>
          <p:nvPr/>
        </p:nvPicPr>
        <p:blipFill>
          <a:blip r:embed="rId3" cstate="print"/>
          <a:srcRect/>
          <a:stretch>
            <a:fillRect/>
          </a:stretch>
        </p:blipFill>
        <p:spPr bwMode="auto">
          <a:xfrm>
            <a:off x="2133600" y="990600"/>
            <a:ext cx="4876800" cy="4876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338554"/>
          </a:xfrm>
          <a:prstGeom prst="rect">
            <a:avLst/>
          </a:prstGeom>
          <a:noFill/>
          <a:ln w="9525">
            <a:noFill/>
            <a:miter lim="800000"/>
            <a:headEnd/>
            <a:tailEnd/>
          </a:ln>
        </p:spPr>
        <p:txBody>
          <a:bodyPr>
            <a:spAutoFit/>
          </a:bodyPr>
          <a:lstStyle/>
          <a:p>
            <a:pPr>
              <a:spcBef>
                <a:spcPct val="20000"/>
              </a:spcBef>
            </a:pPr>
            <a:r>
              <a:rPr lang="en-US" sz="1600" b="1" dirty="0" smtClean="0">
                <a:solidFill>
                  <a:srgbClr val="FF6600"/>
                </a:solidFill>
              </a:rPr>
              <a:t>		          Axial contrast enhanced CT</a:t>
            </a: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7" name="Picture 6"/>
          <p:cNvPicPr/>
          <p:nvPr/>
        </p:nvPicPr>
        <p:blipFill>
          <a:blip r:embed="rId3" cstate="print"/>
          <a:srcRect t="14063"/>
          <a:stretch>
            <a:fillRect/>
          </a:stretch>
        </p:blipFill>
        <p:spPr bwMode="auto">
          <a:xfrm>
            <a:off x="2133600" y="1676400"/>
            <a:ext cx="4876800" cy="4191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338554"/>
          </a:xfrm>
          <a:prstGeom prst="rect">
            <a:avLst/>
          </a:prstGeom>
          <a:noFill/>
          <a:ln w="9525">
            <a:noFill/>
            <a:miter lim="800000"/>
            <a:headEnd/>
            <a:tailEnd/>
          </a:ln>
        </p:spPr>
        <p:txBody>
          <a:bodyPr>
            <a:spAutoFit/>
          </a:bodyPr>
          <a:lstStyle/>
          <a:p>
            <a:pPr>
              <a:spcBef>
                <a:spcPct val="20000"/>
              </a:spcBef>
            </a:pPr>
            <a:r>
              <a:rPr lang="en-US" sz="1600" b="1" dirty="0" smtClean="0">
                <a:solidFill>
                  <a:srgbClr val="FF6600"/>
                </a:solidFill>
              </a:rPr>
              <a:t>                                          Axial contrast enhanced CT</a:t>
            </a: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pic>
        <p:nvPicPr>
          <p:cNvPr id="7" name="Picture 6"/>
          <p:cNvPicPr/>
          <p:nvPr/>
        </p:nvPicPr>
        <p:blipFill>
          <a:blip r:embed="rId3" cstate="print"/>
          <a:srcRect t="18750"/>
          <a:stretch>
            <a:fillRect/>
          </a:stretch>
        </p:blipFill>
        <p:spPr bwMode="auto">
          <a:xfrm>
            <a:off x="2133600" y="1905000"/>
            <a:ext cx="4876800" cy="3962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338554"/>
          </a:xfrm>
          <a:prstGeom prst="rect">
            <a:avLst/>
          </a:prstGeom>
          <a:noFill/>
          <a:ln w="9525">
            <a:noFill/>
            <a:miter lim="800000"/>
            <a:headEnd/>
            <a:tailEnd/>
          </a:ln>
        </p:spPr>
        <p:txBody>
          <a:bodyPr>
            <a:spAutoFit/>
          </a:bodyPr>
          <a:lstStyle/>
          <a:p>
            <a:pPr>
              <a:spcBef>
                <a:spcPct val="20000"/>
              </a:spcBef>
            </a:pPr>
            <a:r>
              <a:rPr lang="en-US" sz="1600" b="1" dirty="0" smtClean="0">
                <a:solidFill>
                  <a:srgbClr val="FF6600"/>
                </a:solidFill>
              </a:rPr>
              <a:t>                                          Axial contrast enhanced CT</a:t>
            </a: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7" name="Picture 6"/>
          <p:cNvPicPr/>
          <p:nvPr/>
        </p:nvPicPr>
        <p:blipFill>
          <a:blip r:embed="rId3" cstate="print"/>
          <a:srcRect t="17188"/>
          <a:stretch>
            <a:fillRect/>
          </a:stretch>
        </p:blipFill>
        <p:spPr bwMode="auto">
          <a:xfrm>
            <a:off x="2133600" y="1828800"/>
            <a:ext cx="4876800" cy="4038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338554"/>
          </a:xfrm>
          <a:prstGeom prst="rect">
            <a:avLst/>
          </a:prstGeom>
          <a:noFill/>
          <a:ln w="9525">
            <a:noFill/>
            <a:miter lim="800000"/>
            <a:headEnd/>
            <a:tailEnd/>
          </a:ln>
        </p:spPr>
        <p:txBody>
          <a:bodyPr>
            <a:spAutoFit/>
          </a:bodyPr>
          <a:lstStyle/>
          <a:p>
            <a:pPr>
              <a:spcBef>
                <a:spcPct val="20000"/>
              </a:spcBef>
            </a:pPr>
            <a:r>
              <a:rPr lang="en-US" sz="1600" b="1" dirty="0" smtClean="0">
                <a:solidFill>
                  <a:srgbClr val="FF6600"/>
                </a:solidFill>
              </a:rPr>
              <a:t>		       Coronal contrast enhanced CT</a:t>
            </a: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pic>
        <p:nvPicPr>
          <p:cNvPr id="7" name="Picture 6"/>
          <p:cNvPicPr/>
          <p:nvPr/>
        </p:nvPicPr>
        <p:blipFill>
          <a:blip r:embed="rId3" cstate="print"/>
          <a:srcRect/>
          <a:stretch>
            <a:fillRect/>
          </a:stretch>
        </p:blipFill>
        <p:spPr bwMode="auto">
          <a:xfrm>
            <a:off x="2133600" y="1143000"/>
            <a:ext cx="4876800" cy="4876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3933384"/>
          </a:xfrm>
          <a:prstGeom prst="rect">
            <a:avLst/>
          </a:prstGeom>
          <a:noFill/>
          <a:ln w="9525">
            <a:noFill/>
            <a:miter lim="800000"/>
            <a:headEnd/>
            <a:tailEnd/>
          </a:ln>
        </p:spPr>
        <p:txBody>
          <a:bodyPr>
            <a:spAutoFit/>
          </a:bodyPr>
          <a:lstStyle/>
          <a:p>
            <a:pPr>
              <a:spcBef>
                <a:spcPct val="20000"/>
              </a:spcBef>
            </a:pPr>
            <a:r>
              <a:rPr lang="en-US" sz="1600" b="1" dirty="0" smtClean="0">
                <a:solidFill>
                  <a:srgbClr val="FF6600"/>
                </a:solidFill>
              </a:rPr>
              <a:t>Four axial contrast enhanced images through the pelvis and a single coronal contrast enhanced image through the abdomen and pelvis demonstrate a large, well-circumscribed, </a:t>
            </a:r>
            <a:r>
              <a:rPr lang="en-US" sz="1600" b="1" dirty="0" err="1" smtClean="0">
                <a:solidFill>
                  <a:srgbClr val="FF6600"/>
                </a:solidFill>
              </a:rPr>
              <a:t>hyperdense</a:t>
            </a:r>
            <a:r>
              <a:rPr lang="en-US" sz="1600" b="1" dirty="0" smtClean="0">
                <a:solidFill>
                  <a:srgbClr val="FF6600"/>
                </a:solidFill>
              </a:rPr>
              <a:t> mass within the anterior upper pelvis displacing small bowel. The </a:t>
            </a:r>
            <a:r>
              <a:rPr lang="en-US" sz="1600" b="1" dirty="0" err="1" smtClean="0">
                <a:solidFill>
                  <a:srgbClr val="FF6600"/>
                </a:solidFill>
              </a:rPr>
              <a:t>hyperdense</a:t>
            </a:r>
            <a:r>
              <a:rPr lang="en-US" sz="1600" b="1" dirty="0" smtClean="0">
                <a:solidFill>
                  <a:srgbClr val="FF6600"/>
                </a:solidFill>
              </a:rPr>
              <a:t> mass does not appear to connect to bowel lumen. There is no </a:t>
            </a:r>
            <a:r>
              <a:rPr lang="en-US" sz="1600" b="1" dirty="0" err="1" smtClean="0">
                <a:solidFill>
                  <a:srgbClr val="FF6600"/>
                </a:solidFill>
              </a:rPr>
              <a:t>ascites</a:t>
            </a:r>
            <a:r>
              <a:rPr lang="en-US" sz="1600" b="1" dirty="0" smtClean="0">
                <a:solidFill>
                  <a:srgbClr val="FF6600"/>
                </a:solidFill>
              </a:rPr>
              <a:t> nor </a:t>
            </a:r>
            <a:r>
              <a:rPr lang="en-US" sz="1600" b="1" dirty="0" err="1" smtClean="0">
                <a:solidFill>
                  <a:srgbClr val="FF6600"/>
                </a:solidFill>
              </a:rPr>
              <a:t>lymphadenopathy</a:t>
            </a:r>
            <a:r>
              <a:rPr lang="en-US" sz="1600" b="1" dirty="0" smtClean="0">
                <a:solidFill>
                  <a:srgbClr val="FF6600"/>
                </a:solidFill>
              </a:rPr>
              <a:t>.</a:t>
            </a: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a:solidFill>
                  <a:schemeClr val="bg1"/>
                </a:solidFill>
              </a:rPr>
              <a:t>Radiological Presentations</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981200"/>
            <a:ext cx="7518400" cy="2554545"/>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Metastatic disease</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err="1" smtClean="0">
                <a:solidFill>
                  <a:srgbClr val="9E1E00"/>
                </a:solidFill>
              </a:rPr>
              <a:t>Carcinoid</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Lymphoma</a:t>
            </a: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Sarcoma</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Foreign body</a:t>
            </a: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8195" name="Text Box 3"/>
          <p:cNvSpPr txBox="1">
            <a:spLocks noChangeArrowheads="1"/>
          </p:cNvSpPr>
          <p:nvPr/>
        </p:nvSpPr>
        <p:spPr bwMode="auto">
          <a:xfrm>
            <a:off x="508000" y="1028700"/>
            <a:ext cx="7721600" cy="581025"/>
          </a:xfrm>
          <a:prstGeom prst="rect">
            <a:avLst/>
          </a:prstGeom>
          <a:noFill/>
          <a:ln w="9525">
            <a:noFill/>
            <a:miter lim="800000"/>
            <a:headEnd/>
            <a:tailEnd/>
          </a:ln>
        </p:spPr>
        <p:txBody>
          <a:bodyPr>
            <a:spAutoFit/>
          </a:bodyPr>
          <a:lstStyle/>
          <a:p>
            <a:pPr>
              <a:spcBef>
                <a:spcPct val="50000"/>
              </a:spcBef>
            </a:pPr>
            <a:r>
              <a:rPr lang="en-US" sz="1600" b="1" dirty="0"/>
              <a:t>Which one of the following is your choice for the appropriate diagnosis? </a:t>
            </a:r>
            <a:r>
              <a:rPr lang="en-US" sz="1600" b="1" dirty="0">
                <a:solidFill>
                  <a:srgbClr val="E87400"/>
                </a:solidFill>
              </a:rPr>
              <a:t>After your selection, go to next page.</a:t>
            </a:r>
          </a:p>
        </p:txBody>
      </p:sp>
      <p:sp>
        <p:nvSpPr>
          <p:cNvPr id="8196"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a:t>Test Your Diagnosis</a:t>
            </a:r>
          </a:p>
        </p:txBody>
      </p:sp>
      <p:grpSp>
        <p:nvGrpSpPr>
          <p:cNvPr id="2" name="Group 6"/>
          <p:cNvGrpSpPr>
            <a:grpSpLocks/>
          </p:cNvGrpSpPr>
          <p:nvPr/>
        </p:nvGrpSpPr>
        <p:grpSpPr bwMode="auto">
          <a:xfrm>
            <a:off x="0" y="0"/>
            <a:ext cx="9144000" cy="6858000"/>
            <a:chOff x="0" y="0"/>
            <a:chExt cx="5760" cy="4320"/>
          </a:xfrm>
        </p:grpSpPr>
        <p:sp>
          <p:nvSpPr>
            <p:cNvPr id="8199"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8200"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8198"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158</TotalTime>
  <Words>259</Words>
  <Application>Microsoft Office PowerPoint</Application>
  <PresentationFormat>On-screen Show (4:3)</PresentationFormat>
  <Paragraphs>98</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Instructions for completing case reports (03 October 2002)</vt:lpstr>
      <vt:lpstr>1_Instructions for completing case reports (03 October 2002)</vt:lpstr>
      <vt:lpstr>PowerPoint Presentation</vt:lpstr>
      <vt:lpstr>Case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CT: Hyperdense intraperitoneal mass within the upper pelvis not connecting to the bowel lumen. MR: T1 hypointense, T2 hypointense intraperitoneal mass without internal contrast enhancement       </vt:lpstr>
      <vt:lpstr>PowerPoint Presentation</vt:lpstr>
      <vt:lpstr>PowerPoint Presentation</vt:lpstr>
      <vt:lpstr>Gossypiboma (retained green surgical towel)                </vt:lpstr>
      <vt:lpstr>Manzella A et al. Imaging of Gossypibomas: Pictorial Review. American Journal of Roentgenolology. 2009; 193: S94-S101  Kim CT et al. Gossypiboma in Abdomen and Pelvis: MRI Findings in Four Patients. American Journal of Roentgenology. 2007; 189(4): 814-817  Hunter TB et al. Foreign Bodies. Radiographics. 2003;23(3):731-757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dc:creator>
  <cp:lastModifiedBy>yjabir</cp:lastModifiedBy>
  <cp:revision>24</cp:revision>
  <dcterms:created xsi:type="dcterms:W3CDTF">2014-03-08T19:56:44Z</dcterms:created>
  <dcterms:modified xsi:type="dcterms:W3CDTF">2014-03-20T20:06:40Z</dcterms:modified>
</cp:coreProperties>
</file>