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8" r:id="rId2"/>
    <p:sldId id="259" r:id="rId3"/>
    <p:sldId id="273" r:id="rId4"/>
    <p:sldId id="260" r:id="rId5"/>
    <p:sldId id="271" r:id="rId6"/>
    <p:sldId id="282" r:id="rId7"/>
    <p:sldId id="297" r:id="rId8"/>
    <p:sldId id="298" r:id="rId9"/>
    <p:sldId id="261" r:id="rId10"/>
    <p:sldId id="299" r:id="rId11"/>
    <p:sldId id="300" r:id="rId12"/>
    <p:sldId id="301" r:id="rId13"/>
    <p:sldId id="262" r:id="rId14"/>
    <p:sldId id="263" r:id="rId15"/>
    <p:sldId id="280" r:id="rId16"/>
    <p:sldId id="279" r:id="rId17"/>
    <p:sldId id="276" r:id="rId18"/>
    <p:sldId id="281" r:id="rId19"/>
    <p:sldId id="277" r:id="rId20"/>
    <p:sldId id="286" r:id="rId21"/>
    <p:sldId id="274" r:id="rId22"/>
    <p:sldId id="287" r:id="rId23"/>
    <p:sldId id="283" r:id="rId24"/>
    <p:sldId id="290" r:id="rId25"/>
    <p:sldId id="291" r:id="rId26"/>
    <p:sldId id="285" r:id="rId27"/>
    <p:sldId id="264" r:id="rId28"/>
    <p:sldId id="267"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modifyVerifier cryptProviderType="rsaFull" cryptAlgorithmClass="hash" cryptAlgorithmType="typeAny" cryptAlgorithmSid="4" spinCount="100000" saltData="VxbEBegEl3+/1+RBmhG9dw==" hashData="MK+0/ss3vsSD1NPkDBjxQKQsB7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DDD"/>
    <a:srgbClr val="87040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9415" autoAdjust="0"/>
  </p:normalViewPr>
  <p:slideViewPr>
    <p:cSldViewPr showGuides="1">
      <p:cViewPr>
        <p:scale>
          <a:sx n="85" d="100"/>
          <a:sy n="85" d="100"/>
        </p:scale>
        <p:origin x="-72" y="-72"/>
      </p:cViewPr>
      <p:guideLst>
        <p:guide orient="horz" pos="124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cs typeface="+mn-cs"/>
              </a:defRPr>
            </a:lvl1pPr>
          </a:lstStyle>
          <a:p>
            <a:pPr>
              <a:defRPr/>
            </a:pPr>
            <a:fld id="{F84468DD-23F5-2743-AFEB-C3B5FC67D546}" type="datetimeFigureOut">
              <a:rPr lang="en-US"/>
              <a:pPr>
                <a:defRPr/>
              </a:pPr>
              <a:t>3/16/2012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cs typeface="+mn-cs"/>
              </a:defRPr>
            </a:lvl1pPr>
          </a:lstStyle>
          <a:p>
            <a:pPr>
              <a:defRPr/>
            </a:pPr>
            <a:fld id="{0AD1DE5F-2BCB-3146-B40B-C06DF2BD757A}" type="slidenum">
              <a:rPr lang="en-US"/>
              <a:pPr>
                <a:defRPr/>
              </a:pPr>
              <a:t>‹#›</a:t>
            </a:fld>
            <a:endParaRPr lang="en-US"/>
          </a:p>
        </p:txBody>
      </p:sp>
    </p:spTree>
    <p:extLst>
      <p:ext uri="{BB962C8B-B14F-4D97-AF65-F5344CB8AC3E}">
        <p14:creationId xmlns:p14="http://schemas.microsoft.com/office/powerpoint/2010/main" val="5547035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0F08070-52F8-2C40-A183-53FBA4663C51}" type="slidenum">
              <a:rPr lang="en-US" sz="1200"/>
              <a:pPr eaLnBrk="1" hangingPunct="1"/>
              <a:t>1</a:t>
            </a:fld>
            <a:endParaRPr 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BD02DC9-3366-3F49-B376-B465E2E82B35}" type="slidenum">
              <a:rPr lang="en-US" sz="1200"/>
              <a:pPr eaLnBrk="1" hangingPunct="1"/>
              <a:t>10</a:t>
            </a:fld>
            <a:endParaRPr 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BD02DC9-3366-3F49-B376-B465E2E82B35}" type="slidenum">
              <a:rPr lang="en-US" sz="1200"/>
              <a:pPr eaLnBrk="1" hangingPunct="1"/>
              <a:t>11</a:t>
            </a:fld>
            <a:endParaRPr 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BD02DC9-3366-3F49-B376-B465E2E82B35}" type="slidenum">
              <a:rPr lang="en-US" sz="1200"/>
              <a:pPr eaLnBrk="1" hangingPunct="1"/>
              <a:t>12</a:t>
            </a:fld>
            <a:endParaRPr 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BD02DC9-3366-3F49-B376-B465E2E82B35}" type="slidenum">
              <a:rPr lang="en-US" sz="1200"/>
              <a:pPr eaLnBrk="1" hangingPunct="1"/>
              <a:t>13</a:t>
            </a:fld>
            <a:endParaRPr 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317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A92E164-4618-8146-AAE5-BA9C3D3E61E5}" type="slidenum">
              <a:rPr lang="en-US" sz="1200"/>
              <a:pPr eaLnBrk="1" hangingPunct="1"/>
              <a:t>14</a:t>
            </a:fld>
            <a:endParaRPr 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D47187A-347F-EA4D-A013-646A9FF0B251}" type="slidenum">
              <a:rPr lang="en-US" sz="1200"/>
              <a:pPr eaLnBrk="1" hangingPunct="1"/>
              <a:t>15</a:t>
            </a:fld>
            <a:endParaRPr 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58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358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E156380-509B-3449-A6C8-EB59BD2BB508}" type="slidenum">
              <a:rPr lang="en-US" sz="1200"/>
              <a:pPr eaLnBrk="1" hangingPunct="1"/>
              <a:t>16</a:t>
            </a:fld>
            <a:endParaRPr 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78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378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1638ECF-7B39-A74F-B15A-DCA6A2B43236}" type="slidenum">
              <a:rPr lang="en-US" sz="1200"/>
              <a:pPr eaLnBrk="1" hangingPunct="1"/>
              <a:t>17</a:t>
            </a:fld>
            <a:endParaRPr 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99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399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3D242E0-4E3A-F148-A09B-81F80003F3B2}" type="slidenum">
              <a:rPr lang="en-US" sz="1200"/>
              <a:pPr eaLnBrk="1" hangingPunct="1"/>
              <a:t>18</a:t>
            </a:fld>
            <a:endParaRPr 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19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419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68B0CD5-1823-4345-ACA4-C7831A81ABD6}" type="slidenum">
              <a:rPr lang="en-US" sz="1200"/>
              <a:pPr eaLnBrk="1" hangingPunct="1"/>
              <a:t>19</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91D5A15-0FCD-1246-B9C3-6DA80DC8E35D}" type="slidenum">
              <a:rPr lang="en-US" sz="1200"/>
              <a:pPr eaLnBrk="1" hangingPunct="1"/>
              <a:t>2</a:t>
            </a:fld>
            <a:endParaRPr 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440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59BC050-7C8E-7D43-AB10-CF6137DE6C37}" type="slidenum">
              <a:rPr lang="en-US" sz="1200"/>
              <a:pPr eaLnBrk="1" hangingPunct="1"/>
              <a:t>20</a:t>
            </a:fld>
            <a:endParaRPr 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440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59BC050-7C8E-7D43-AB10-CF6137DE6C37}" type="slidenum">
              <a:rPr lang="en-US" sz="1200"/>
              <a:pPr eaLnBrk="1" hangingPunct="1"/>
              <a:t>21</a:t>
            </a:fld>
            <a:endParaRPr 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440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59BC050-7C8E-7D43-AB10-CF6137DE6C37}" type="slidenum">
              <a:rPr lang="en-US" sz="1200"/>
              <a:pPr eaLnBrk="1" hangingPunct="1"/>
              <a:t>22</a:t>
            </a:fld>
            <a:endParaRPr 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60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460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B69D6CC-9FDC-5C48-9CDA-115838BEF55B}" type="slidenum">
              <a:rPr lang="en-US" sz="1200"/>
              <a:pPr eaLnBrk="1" hangingPunct="1"/>
              <a:t>23</a:t>
            </a:fld>
            <a:endParaRPr 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481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328E4FE-350E-0E43-835B-F2485AF3DA4A}" type="slidenum">
              <a:rPr lang="en-US" sz="1200"/>
              <a:pPr eaLnBrk="1" hangingPunct="1"/>
              <a:t>24</a:t>
            </a:fld>
            <a:endParaRPr 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481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328E4FE-350E-0E43-835B-F2485AF3DA4A}" type="slidenum">
              <a:rPr lang="en-US" sz="1200"/>
              <a:pPr eaLnBrk="1" hangingPunct="1"/>
              <a:t>25</a:t>
            </a:fld>
            <a:endParaRPr 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01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501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AEA159B-2020-D642-A0C7-3E70F2C20EB4}" type="slidenum">
              <a:rPr lang="en-US" sz="1200"/>
              <a:pPr eaLnBrk="1" hangingPunct="1"/>
              <a:t>26</a:t>
            </a:fld>
            <a:endParaRPr 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522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C0B5A9A-2E99-2749-8B6F-BCAB3E76C122}" type="slidenum">
              <a:rPr lang="en-US" sz="1200"/>
              <a:pPr eaLnBrk="1" hangingPunct="1"/>
              <a:t>27</a:t>
            </a:fld>
            <a:endParaRPr 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42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542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50B0DCE-E14A-1E47-B9A0-28ADB406B1EC}" type="slidenum">
              <a:rPr lang="en-US" sz="1200"/>
              <a:pPr eaLnBrk="1" hangingPunct="1"/>
              <a:t>28</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1A3736D-A03E-374C-A708-193490F19454}" type="slidenum">
              <a:rPr lang="en-US" sz="1200"/>
              <a:pPr eaLnBrk="1" hangingPunct="1"/>
              <a:t>3</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3B6E084-B054-8349-927B-6AAD05890852}" type="slidenum">
              <a:rPr lang="en-US" sz="1200"/>
              <a:pPr eaLnBrk="1" hangingPunct="1"/>
              <a:t>4</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F4D59FF-45EF-8E48-8F2C-530CEE6035EC}" type="slidenum">
              <a:rPr lang="en-US" sz="1200"/>
              <a:pPr eaLnBrk="1" hangingPunct="1"/>
              <a:t>5</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74DF094-28F2-DA40-B7FB-9CF6C0E29548}" type="slidenum">
              <a:rPr lang="en-US" sz="1200"/>
              <a:pPr eaLnBrk="1" hangingPunct="1"/>
              <a:t>6</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74DF094-28F2-DA40-B7FB-9CF6C0E29548}" type="slidenum">
              <a:rPr lang="en-US" sz="1200"/>
              <a:pPr eaLnBrk="1" hangingPunct="1"/>
              <a:t>7</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74DF094-28F2-DA40-B7FB-9CF6C0E29548}" type="slidenum">
              <a:rPr lang="en-US" sz="1200"/>
              <a:pPr eaLnBrk="1" hangingPunct="1"/>
              <a:t>8</a:t>
            </a:fld>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B4EB157-FBDD-BC46-B7EE-3A2E3419261B}" type="slidenum">
              <a:rPr lang="en-US" sz="1200"/>
              <a:pPr eaLnBrk="1" hangingPunct="1"/>
              <a:t>9</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5576A8-38F1-5348-ABD1-17A91B646FCE}" type="slidenum">
              <a:rPr lang="en-US"/>
              <a:pPr>
                <a:defRPr/>
              </a:pPr>
              <a:t>‹#›</a:t>
            </a:fld>
            <a:endParaRPr lang="en-US"/>
          </a:p>
        </p:txBody>
      </p:sp>
    </p:spTree>
    <p:extLst>
      <p:ext uri="{BB962C8B-B14F-4D97-AF65-F5344CB8AC3E}">
        <p14:creationId xmlns:p14="http://schemas.microsoft.com/office/powerpoint/2010/main" val="2944044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A5A1A4-DFBC-0D40-BBE1-090157FF2F04}" type="slidenum">
              <a:rPr lang="en-US"/>
              <a:pPr>
                <a:defRPr/>
              </a:pPr>
              <a:t>‹#›</a:t>
            </a:fld>
            <a:endParaRPr lang="en-US"/>
          </a:p>
        </p:txBody>
      </p:sp>
    </p:spTree>
    <p:extLst>
      <p:ext uri="{BB962C8B-B14F-4D97-AF65-F5344CB8AC3E}">
        <p14:creationId xmlns:p14="http://schemas.microsoft.com/office/powerpoint/2010/main" val="1943017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6F9A564-E7ED-2942-877A-4E5FBCB9399F}" type="slidenum">
              <a:rPr lang="en-US"/>
              <a:pPr>
                <a:defRPr/>
              </a:pPr>
              <a:t>‹#›</a:t>
            </a:fld>
            <a:endParaRPr lang="en-US"/>
          </a:p>
        </p:txBody>
      </p:sp>
    </p:spTree>
    <p:extLst>
      <p:ext uri="{BB962C8B-B14F-4D97-AF65-F5344CB8AC3E}">
        <p14:creationId xmlns:p14="http://schemas.microsoft.com/office/powerpoint/2010/main" val="938555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D1F7CEF-EF77-5340-A14A-5A6148565398}" type="slidenum">
              <a:rPr lang="en-US"/>
              <a:pPr>
                <a:defRPr/>
              </a:pPr>
              <a:t>‹#›</a:t>
            </a:fld>
            <a:endParaRPr lang="en-US"/>
          </a:p>
        </p:txBody>
      </p:sp>
    </p:spTree>
    <p:extLst>
      <p:ext uri="{BB962C8B-B14F-4D97-AF65-F5344CB8AC3E}">
        <p14:creationId xmlns:p14="http://schemas.microsoft.com/office/powerpoint/2010/main" val="1238137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68B611-00C2-D145-9EFF-A531E43DCDD0}" type="slidenum">
              <a:rPr lang="en-US"/>
              <a:pPr>
                <a:defRPr/>
              </a:pPr>
              <a:t>‹#›</a:t>
            </a:fld>
            <a:endParaRPr lang="en-US"/>
          </a:p>
        </p:txBody>
      </p:sp>
    </p:spTree>
    <p:extLst>
      <p:ext uri="{BB962C8B-B14F-4D97-AF65-F5344CB8AC3E}">
        <p14:creationId xmlns:p14="http://schemas.microsoft.com/office/powerpoint/2010/main" val="570109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4A47238-5B44-794B-B403-4219C3C3EF07}" type="slidenum">
              <a:rPr lang="en-US"/>
              <a:pPr>
                <a:defRPr/>
              </a:pPr>
              <a:t>‹#›</a:t>
            </a:fld>
            <a:endParaRPr lang="en-US"/>
          </a:p>
        </p:txBody>
      </p:sp>
    </p:spTree>
    <p:extLst>
      <p:ext uri="{BB962C8B-B14F-4D97-AF65-F5344CB8AC3E}">
        <p14:creationId xmlns:p14="http://schemas.microsoft.com/office/powerpoint/2010/main" val="1063111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37B93D4-A4D1-D941-9D77-9A6169CFF6D3}" type="slidenum">
              <a:rPr lang="en-US"/>
              <a:pPr>
                <a:defRPr/>
              </a:pPr>
              <a:t>‹#›</a:t>
            </a:fld>
            <a:endParaRPr lang="en-US"/>
          </a:p>
        </p:txBody>
      </p:sp>
    </p:spTree>
    <p:extLst>
      <p:ext uri="{BB962C8B-B14F-4D97-AF65-F5344CB8AC3E}">
        <p14:creationId xmlns:p14="http://schemas.microsoft.com/office/powerpoint/2010/main" val="189402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6DBE42A-E3BE-5647-8BC9-EBDB1F82C849}" type="slidenum">
              <a:rPr lang="en-US"/>
              <a:pPr>
                <a:defRPr/>
              </a:pPr>
              <a:t>‹#›</a:t>
            </a:fld>
            <a:endParaRPr lang="en-US"/>
          </a:p>
        </p:txBody>
      </p:sp>
    </p:spTree>
    <p:extLst>
      <p:ext uri="{BB962C8B-B14F-4D97-AF65-F5344CB8AC3E}">
        <p14:creationId xmlns:p14="http://schemas.microsoft.com/office/powerpoint/2010/main" val="70119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63033A5-3590-9945-B606-F615CE28E7B3}" type="slidenum">
              <a:rPr lang="en-US"/>
              <a:pPr>
                <a:defRPr/>
              </a:pPr>
              <a:t>‹#›</a:t>
            </a:fld>
            <a:endParaRPr lang="en-US"/>
          </a:p>
        </p:txBody>
      </p:sp>
    </p:spTree>
    <p:extLst>
      <p:ext uri="{BB962C8B-B14F-4D97-AF65-F5344CB8AC3E}">
        <p14:creationId xmlns:p14="http://schemas.microsoft.com/office/powerpoint/2010/main" val="2880953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B1E0B8A-0BC3-ED4F-9691-DFC8D619BBEB}" type="slidenum">
              <a:rPr lang="en-US"/>
              <a:pPr>
                <a:defRPr/>
              </a:pPr>
              <a:t>‹#›</a:t>
            </a:fld>
            <a:endParaRPr lang="en-US"/>
          </a:p>
        </p:txBody>
      </p:sp>
    </p:spTree>
    <p:extLst>
      <p:ext uri="{BB962C8B-B14F-4D97-AF65-F5344CB8AC3E}">
        <p14:creationId xmlns:p14="http://schemas.microsoft.com/office/powerpoint/2010/main" val="2026271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CD0B1C6-F8E6-CA4C-9D63-28516C2E67B9}" type="slidenum">
              <a:rPr lang="en-US"/>
              <a:pPr>
                <a:defRPr/>
              </a:pPr>
              <a:t>‹#›</a:t>
            </a:fld>
            <a:endParaRPr lang="en-US"/>
          </a:p>
        </p:txBody>
      </p:sp>
    </p:spTree>
    <p:extLst>
      <p:ext uri="{BB962C8B-B14F-4D97-AF65-F5344CB8AC3E}">
        <p14:creationId xmlns:p14="http://schemas.microsoft.com/office/powerpoint/2010/main" val="517278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cs typeface="+mn-cs"/>
              </a:defRPr>
            </a:lvl1pPr>
          </a:lstStyle>
          <a:p>
            <a:pPr>
              <a:defRPr/>
            </a:pPr>
            <a:fld id="{F3FCF70C-B7BA-5A4F-BB49-FB05929C374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9.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23.jpe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png"/><Relationship Id="rId7"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hyperlink" Target="http://radiology.rsna.org/content/233/1/19/F35.large.jpg" TargetMode="Externa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8" Type="http://schemas.openxmlformats.org/officeDocument/2006/relationships/hyperlink" Target="http://www.ultrasound-images.com/images/didelphys-uterus-1c.jpg" TargetMode="External"/><Relationship Id="rId3" Type="http://schemas.openxmlformats.org/officeDocument/2006/relationships/image" Target="../media/image1.png"/><Relationship Id="rId7" Type="http://schemas.openxmlformats.org/officeDocument/2006/relationships/image" Target="../media/image41.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hyperlink" Target="http://www.ultrasound-images.com/images/didelphys-uterus-1a.jpg" TargetMode="External"/><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42.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pn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55.png"/><Relationship Id="rId4" Type="http://schemas.openxmlformats.org/officeDocument/2006/relationships/image" Target="../media/image54.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57.png"/><Relationship Id="rId4" Type="http://schemas.openxmlformats.org/officeDocument/2006/relationships/image" Target="../media/image56.jpe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60.png"/><Relationship Id="rId4" Type="http://schemas.openxmlformats.org/officeDocument/2006/relationships/image" Target="../media/image59.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685800" y="6858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2000" b="1"/>
              <a:t>Case Report # </a:t>
            </a:r>
            <a:r>
              <a:rPr lang="en-US" sz="2000" b="1" smtClean="0"/>
              <a:t>0852</a:t>
            </a:r>
            <a:endParaRPr lang="en-US" sz="2000" b="1"/>
          </a:p>
        </p:txBody>
      </p:sp>
      <p:sp>
        <p:nvSpPr>
          <p:cNvPr id="14339" name="Text Box 4"/>
          <p:cNvSpPr txBox="1">
            <a:spLocks noChangeArrowheads="1"/>
          </p:cNvSpPr>
          <p:nvPr/>
        </p:nvSpPr>
        <p:spPr bwMode="auto">
          <a:xfrm>
            <a:off x="304800" y="1524000"/>
            <a:ext cx="284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600" b="1"/>
              <a:t>Submitted by:</a:t>
            </a:r>
          </a:p>
        </p:txBody>
      </p:sp>
      <p:sp>
        <p:nvSpPr>
          <p:cNvPr id="14340" name="Text Box 5"/>
          <p:cNvSpPr txBox="1">
            <a:spLocks noChangeArrowheads="1"/>
          </p:cNvSpPr>
          <p:nvPr/>
        </p:nvSpPr>
        <p:spPr bwMode="auto">
          <a:xfrm>
            <a:off x="2209800" y="1524000"/>
            <a:ext cx="5740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600" b="1">
                <a:solidFill>
                  <a:srgbClr val="870401"/>
                </a:solidFill>
              </a:rPr>
              <a:t>Pooja Thakrar, M.D.</a:t>
            </a:r>
          </a:p>
        </p:txBody>
      </p:sp>
      <p:sp>
        <p:nvSpPr>
          <p:cNvPr id="14341" name="Text Box 6"/>
          <p:cNvSpPr txBox="1">
            <a:spLocks noChangeArrowheads="1"/>
          </p:cNvSpPr>
          <p:nvPr/>
        </p:nvSpPr>
        <p:spPr bwMode="auto">
          <a:xfrm>
            <a:off x="304800" y="2133600"/>
            <a:ext cx="299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600" b="1"/>
              <a:t>Faculty reviewer:</a:t>
            </a:r>
          </a:p>
        </p:txBody>
      </p:sp>
      <p:sp>
        <p:nvSpPr>
          <p:cNvPr id="14342" name="Text Box 7"/>
          <p:cNvSpPr txBox="1">
            <a:spLocks noChangeArrowheads="1"/>
          </p:cNvSpPr>
          <p:nvPr/>
        </p:nvSpPr>
        <p:spPr bwMode="auto">
          <a:xfrm>
            <a:off x="2209800" y="2133600"/>
            <a:ext cx="6629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b="1" dirty="0" err="1">
                <a:solidFill>
                  <a:srgbClr val="870401"/>
                </a:solidFill>
              </a:rPr>
              <a:t>Verghese</a:t>
            </a:r>
            <a:r>
              <a:rPr lang="en-US" sz="1600" b="1" dirty="0">
                <a:solidFill>
                  <a:srgbClr val="870401"/>
                </a:solidFill>
              </a:rPr>
              <a:t> George, </a:t>
            </a:r>
            <a:r>
              <a:rPr lang="en-US" sz="1600" b="1" dirty="0" smtClean="0">
                <a:solidFill>
                  <a:srgbClr val="870401"/>
                </a:solidFill>
              </a:rPr>
              <a:t>M.D.</a:t>
            </a:r>
            <a:endParaRPr lang="en-US" sz="1600" b="1" dirty="0">
              <a:solidFill>
                <a:srgbClr val="870401"/>
              </a:solidFill>
            </a:endParaRPr>
          </a:p>
        </p:txBody>
      </p:sp>
      <p:sp>
        <p:nvSpPr>
          <p:cNvPr id="14343" name="Text Box 8"/>
          <p:cNvSpPr txBox="1">
            <a:spLocks noChangeArrowheads="1"/>
          </p:cNvSpPr>
          <p:nvPr/>
        </p:nvSpPr>
        <p:spPr bwMode="auto">
          <a:xfrm>
            <a:off x="304800" y="2743200"/>
            <a:ext cx="2489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600" b="1"/>
              <a:t>Date accepted:</a:t>
            </a:r>
          </a:p>
        </p:txBody>
      </p:sp>
      <p:sp>
        <p:nvSpPr>
          <p:cNvPr id="14344" name="Text Box 9"/>
          <p:cNvSpPr txBox="1">
            <a:spLocks noChangeArrowheads="1"/>
          </p:cNvSpPr>
          <p:nvPr/>
        </p:nvSpPr>
        <p:spPr bwMode="auto">
          <a:xfrm>
            <a:off x="2209800" y="2743200"/>
            <a:ext cx="6705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600" b="1">
                <a:solidFill>
                  <a:srgbClr val="870401"/>
                </a:solidFill>
              </a:rPr>
              <a:t>15 January 2012</a:t>
            </a:r>
          </a:p>
        </p:txBody>
      </p:sp>
      <p:sp>
        <p:nvSpPr>
          <p:cNvPr id="14345" name="Rectangle 11"/>
          <p:cNvSpPr>
            <a:spLocks noChangeArrowheads="1"/>
          </p:cNvSpPr>
          <p:nvPr/>
        </p:nvSpPr>
        <p:spPr bwMode="auto">
          <a:xfrm>
            <a:off x="0" y="0"/>
            <a:ext cx="9144000" cy="6858000"/>
          </a:xfrm>
          <a:prstGeom prst="rect">
            <a:avLst/>
          </a:prstGeom>
          <a:noFill/>
          <a:ln w="635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46" name="Rectangle 12"/>
          <p:cNvSpPr>
            <a:spLocks noChangeArrowheads="1"/>
          </p:cNvSpPr>
          <p:nvPr/>
        </p:nvSpPr>
        <p:spPr bwMode="auto">
          <a:xfrm>
            <a:off x="0" y="0"/>
            <a:ext cx="9144000" cy="6858000"/>
          </a:xfrm>
          <a:prstGeom prst="rect">
            <a:avLst/>
          </a:prstGeom>
          <a:noFill/>
          <a:ln w="88900" cmpd="dbl">
            <a:solidFill>
              <a:srgbClr val="E874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47" name="Text Box 13"/>
          <p:cNvSpPr txBox="1">
            <a:spLocks noChangeArrowheads="1"/>
          </p:cNvSpPr>
          <p:nvPr/>
        </p:nvSpPr>
        <p:spPr bwMode="auto">
          <a:xfrm>
            <a:off x="203200" y="114300"/>
            <a:ext cx="203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endParaRPr lang="en-US" sz="1800"/>
          </a:p>
        </p:txBody>
      </p:sp>
      <p:sp>
        <p:nvSpPr>
          <p:cNvPr id="14348" name="Text Box 14"/>
          <p:cNvSpPr txBox="1">
            <a:spLocks noChangeArrowheads="1"/>
          </p:cNvSpPr>
          <p:nvPr/>
        </p:nvSpPr>
        <p:spPr bwMode="auto">
          <a:xfrm>
            <a:off x="0" y="0"/>
            <a:ext cx="1905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200" b="1"/>
              <a:t>Radiological Category:</a:t>
            </a:r>
            <a:endParaRPr lang="en-US" sz="1200" b="1">
              <a:solidFill>
                <a:srgbClr val="EC2D00"/>
              </a:solidFill>
            </a:endParaRPr>
          </a:p>
        </p:txBody>
      </p:sp>
      <p:sp>
        <p:nvSpPr>
          <p:cNvPr id="14349" name="Text Box 15"/>
          <p:cNvSpPr txBox="1">
            <a:spLocks noChangeArrowheads="1"/>
          </p:cNvSpPr>
          <p:nvPr/>
        </p:nvSpPr>
        <p:spPr bwMode="auto">
          <a:xfrm>
            <a:off x="4191000" y="0"/>
            <a:ext cx="1828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200" b="1"/>
              <a:t>Principal Modality (1): </a:t>
            </a:r>
          </a:p>
          <a:p>
            <a:pPr eaLnBrk="1" hangingPunct="1">
              <a:spcBef>
                <a:spcPct val="50000"/>
              </a:spcBef>
            </a:pPr>
            <a:r>
              <a:rPr lang="en-US" sz="1200" b="1"/>
              <a:t>Principal Modality (2):</a:t>
            </a:r>
            <a:endParaRPr lang="en-US" sz="1200" b="1">
              <a:solidFill>
                <a:srgbClr val="EC2D00"/>
              </a:solidFill>
            </a:endParaRPr>
          </a:p>
        </p:txBody>
      </p:sp>
      <p:sp>
        <p:nvSpPr>
          <p:cNvPr id="14350" name="Text Box 19"/>
          <p:cNvSpPr txBox="1">
            <a:spLocks noChangeArrowheads="1"/>
          </p:cNvSpPr>
          <p:nvPr/>
        </p:nvSpPr>
        <p:spPr bwMode="auto">
          <a:xfrm>
            <a:off x="1676400" y="0"/>
            <a:ext cx="16129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200" b="1">
                <a:solidFill>
                  <a:srgbClr val="870401"/>
                </a:solidFill>
              </a:rPr>
              <a:t>Genitourinary</a:t>
            </a:r>
            <a:endParaRPr lang="en-US" sz="1200">
              <a:solidFill>
                <a:srgbClr val="870401"/>
              </a:solidFill>
            </a:endParaRPr>
          </a:p>
        </p:txBody>
      </p:sp>
      <p:sp>
        <p:nvSpPr>
          <p:cNvPr id="14351" name="Text Box 20"/>
          <p:cNvSpPr txBox="1">
            <a:spLocks noChangeArrowheads="1"/>
          </p:cNvSpPr>
          <p:nvPr/>
        </p:nvSpPr>
        <p:spPr bwMode="auto">
          <a:xfrm>
            <a:off x="5867400" y="258763"/>
            <a:ext cx="31242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200" b="1">
                <a:solidFill>
                  <a:srgbClr val="870401"/>
                </a:solidFill>
              </a:rPr>
              <a:t>MRI</a:t>
            </a:r>
            <a:endParaRPr lang="en-US" sz="1200">
              <a:solidFill>
                <a:srgbClr val="870401"/>
              </a:solidFill>
            </a:endParaRPr>
          </a:p>
        </p:txBody>
      </p:sp>
      <p:sp>
        <p:nvSpPr>
          <p:cNvPr id="14352" name="Text Box 21"/>
          <p:cNvSpPr txBox="1">
            <a:spLocks noChangeArrowheads="1"/>
          </p:cNvSpPr>
          <p:nvPr/>
        </p:nvSpPr>
        <p:spPr bwMode="auto">
          <a:xfrm>
            <a:off x="5867400" y="0"/>
            <a:ext cx="16129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200" b="1">
                <a:solidFill>
                  <a:srgbClr val="870401"/>
                </a:solidFill>
              </a:rPr>
              <a:t>Ultrasound</a:t>
            </a:r>
            <a:endParaRPr lang="en-US" sz="1200">
              <a:solidFill>
                <a:srgbClr val="870401"/>
              </a:solidFill>
            </a:endParaRPr>
          </a:p>
        </p:txBody>
      </p:sp>
      <p:pic>
        <p:nvPicPr>
          <p:cNvPr id="14353" name="Picture 22" descr="icf_logo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5638800"/>
            <a:ext cx="40005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381000" y="1365360"/>
            <a:ext cx="8610600" cy="1815882"/>
          </a:xfrm>
          <a:noFill/>
        </p:spPr>
        <p:txBody>
          <a:bodyPr>
            <a:spAutoFit/>
          </a:bodyPr>
          <a:lstStyle/>
          <a:p>
            <a:pPr algn="l" eaLnBrk="1" hangingPunct="1"/>
            <a:r>
              <a:rPr lang="en-US" sz="1600" b="1" dirty="0" smtClean="0">
                <a:solidFill>
                  <a:srgbClr val="870401"/>
                </a:solidFill>
                <a:latin typeface="Arial" charset="0"/>
              </a:rPr>
              <a:t>Ultrasound </a:t>
            </a:r>
            <a:r>
              <a:rPr lang="en-US" sz="1600" b="1" i="1" dirty="0" smtClean="0">
                <a:solidFill>
                  <a:srgbClr val="870401"/>
                </a:solidFill>
                <a:latin typeface="Arial" charset="0"/>
              </a:rPr>
              <a:t>(left) </a:t>
            </a:r>
            <a:r>
              <a:rPr lang="en-US" sz="1600" b="1" dirty="0" smtClean="0">
                <a:solidFill>
                  <a:srgbClr val="870401"/>
                </a:solidFill>
                <a:latin typeface="Arial" charset="0"/>
              </a:rPr>
              <a:t>demonstrates a </a:t>
            </a:r>
            <a:r>
              <a:rPr lang="en-US" sz="1600" b="1" dirty="0" err="1" smtClean="0">
                <a:solidFill>
                  <a:srgbClr val="870401"/>
                </a:solidFill>
                <a:latin typeface="Arial" charset="0"/>
              </a:rPr>
              <a:t>septate</a:t>
            </a:r>
            <a:r>
              <a:rPr lang="en-US" sz="1600" b="1" dirty="0" smtClean="0">
                <a:solidFill>
                  <a:srgbClr val="870401"/>
                </a:solidFill>
                <a:latin typeface="Arial" charset="0"/>
              </a:rPr>
              <a:t> uterus with a septum (white arrow) which extends at least to the internal cervical </a:t>
            </a:r>
            <a:r>
              <a:rPr lang="en-US" sz="1600" b="1" dirty="0" err="1" smtClean="0">
                <a:solidFill>
                  <a:srgbClr val="870401"/>
                </a:solidFill>
                <a:latin typeface="Arial" charset="0"/>
              </a:rPr>
              <a:t>os</a:t>
            </a:r>
            <a:r>
              <a:rPr lang="en-US" sz="1600" b="1" dirty="0" smtClean="0">
                <a:solidFill>
                  <a:srgbClr val="870401"/>
                </a:solidFill>
                <a:latin typeface="Arial" charset="0"/>
              </a:rPr>
              <a:t>.</a:t>
            </a:r>
            <a:br>
              <a:rPr lang="en-US" sz="1600" b="1" dirty="0" smtClean="0">
                <a:solidFill>
                  <a:srgbClr val="870401"/>
                </a:solidFill>
                <a:latin typeface="Arial" charset="0"/>
              </a:rPr>
            </a:br>
            <a:r>
              <a:rPr lang="en-US" sz="1600" b="1" dirty="0">
                <a:solidFill>
                  <a:srgbClr val="870401"/>
                </a:solidFill>
                <a:latin typeface="Arial" charset="0"/>
              </a:rPr>
              <a:t/>
            </a:r>
            <a:br>
              <a:rPr lang="en-US" sz="1600" b="1" dirty="0">
                <a:solidFill>
                  <a:srgbClr val="870401"/>
                </a:solidFill>
                <a:latin typeface="Arial" charset="0"/>
              </a:rPr>
            </a:br>
            <a:r>
              <a:rPr lang="en-US" sz="1600" b="1" dirty="0" smtClean="0">
                <a:solidFill>
                  <a:srgbClr val="870401"/>
                </a:solidFill>
                <a:latin typeface="Arial" charset="0"/>
              </a:rPr>
              <a:t>MRI </a:t>
            </a:r>
            <a:r>
              <a:rPr lang="en-US" sz="1600" b="1" i="1" dirty="0" smtClean="0">
                <a:solidFill>
                  <a:srgbClr val="870401"/>
                </a:solidFill>
                <a:latin typeface="Arial" charset="0"/>
              </a:rPr>
              <a:t>(right) </a:t>
            </a:r>
            <a:r>
              <a:rPr lang="en-US" sz="1600" b="1" dirty="0" smtClean="0">
                <a:solidFill>
                  <a:srgbClr val="870401"/>
                </a:solidFill>
                <a:latin typeface="Arial" charset="0"/>
              </a:rPr>
              <a:t>shows that the configuration is completely </a:t>
            </a:r>
            <a:r>
              <a:rPr lang="en-US" sz="1600" b="1" dirty="0" err="1" smtClean="0">
                <a:solidFill>
                  <a:srgbClr val="870401"/>
                </a:solidFill>
                <a:latin typeface="Arial" charset="0"/>
              </a:rPr>
              <a:t>septate</a:t>
            </a:r>
            <a:r>
              <a:rPr lang="en-US" sz="1600" b="1" dirty="0" smtClean="0">
                <a:solidFill>
                  <a:srgbClr val="870401"/>
                </a:solidFill>
                <a:latin typeface="Arial" charset="0"/>
              </a:rPr>
              <a:t>; the septum also bisects the cervical canal (red arrow). </a:t>
            </a:r>
            <a:r>
              <a:rPr lang="en-US" sz="1600" b="1" dirty="0">
                <a:solidFill>
                  <a:srgbClr val="870401"/>
                </a:solidFill>
                <a:latin typeface="Arial" charset="0"/>
              </a:rPr>
              <a:t/>
            </a:r>
            <a:br>
              <a:rPr lang="en-US" sz="1600" b="1" dirty="0">
                <a:solidFill>
                  <a:srgbClr val="870401"/>
                </a:solidFill>
                <a:latin typeface="Arial" charset="0"/>
              </a:rPr>
            </a:br>
            <a:r>
              <a:rPr lang="en-US" sz="1600" b="1" dirty="0">
                <a:solidFill>
                  <a:srgbClr val="870401"/>
                </a:solidFill>
                <a:latin typeface="Arial" charset="0"/>
              </a:rPr>
              <a:t/>
            </a:r>
            <a:br>
              <a:rPr lang="en-US" sz="1600" b="1" dirty="0">
                <a:solidFill>
                  <a:srgbClr val="870401"/>
                </a:solidFill>
                <a:latin typeface="Arial" charset="0"/>
              </a:rPr>
            </a:br>
            <a:endParaRPr lang="en-US" sz="1600" b="1" dirty="0">
              <a:solidFill>
                <a:srgbClr val="870401"/>
              </a:solidFill>
              <a:latin typeface="Arial" charset="0"/>
            </a:endParaRPr>
          </a:p>
        </p:txBody>
      </p:sp>
      <p:sp>
        <p:nvSpPr>
          <p:cNvPr id="28676" name="Text Box 4"/>
          <p:cNvSpPr txBox="1">
            <a:spLocks noChangeArrowheads="1"/>
          </p:cNvSpPr>
          <p:nvPr/>
        </p:nvSpPr>
        <p:spPr bwMode="auto">
          <a:xfrm>
            <a:off x="381000" y="990600"/>
            <a:ext cx="1327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a:t>Findings:</a:t>
            </a:r>
          </a:p>
        </p:txBody>
      </p:sp>
      <p:grpSp>
        <p:nvGrpSpPr>
          <p:cNvPr id="28678" name="Group 6"/>
          <p:cNvGrpSpPr>
            <a:grpSpLocks/>
          </p:cNvGrpSpPr>
          <p:nvPr/>
        </p:nvGrpSpPr>
        <p:grpSpPr bwMode="auto">
          <a:xfrm>
            <a:off x="0" y="0"/>
            <a:ext cx="9144000" cy="6858000"/>
            <a:chOff x="0" y="0"/>
            <a:chExt cx="5760" cy="4320"/>
          </a:xfrm>
        </p:grpSpPr>
        <p:sp>
          <p:nvSpPr>
            <p:cNvPr id="28681" name="Rectangle 7"/>
            <p:cNvSpPr>
              <a:spLocks noChangeArrowheads="1"/>
            </p:cNvSpPr>
            <p:nvPr/>
          </p:nvSpPr>
          <p:spPr bwMode="auto">
            <a:xfrm>
              <a:off x="0" y="0"/>
              <a:ext cx="5760" cy="4320"/>
            </a:xfrm>
            <a:prstGeom prst="rect">
              <a:avLst/>
            </a:prstGeom>
            <a:noFill/>
            <a:ln w="635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8682" name="Rectangle 8"/>
            <p:cNvSpPr>
              <a:spLocks noChangeArrowheads="1"/>
            </p:cNvSpPr>
            <p:nvPr/>
          </p:nvSpPr>
          <p:spPr bwMode="auto">
            <a:xfrm>
              <a:off x="0" y="0"/>
              <a:ext cx="5760" cy="4320"/>
            </a:xfrm>
            <a:prstGeom prst="rect">
              <a:avLst/>
            </a:prstGeom>
            <a:noFill/>
            <a:ln w="88900" cmpd="dbl">
              <a:solidFill>
                <a:srgbClr val="E874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28679" name="Rectangle 10"/>
          <p:cNvSpPr>
            <a:spLocks noChangeArrowheads="1"/>
          </p:cNvSpPr>
          <p:nvPr/>
        </p:nvSpPr>
        <p:spPr bwMode="auto">
          <a:xfrm>
            <a:off x="2743200" y="228600"/>
            <a:ext cx="358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2000" b="1" dirty="0"/>
              <a:t>Findings and Differentials</a:t>
            </a:r>
          </a:p>
        </p:txBody>
      </p:sp>
      <p:pic>
        <p:nvPicPr>
          <p:cNvPr id="28680" name="Picture 11" descr="icf_logo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5638800"/>
            <a:ext cx="40005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204112" y="2743200"/>
            <a:ext cx="2986888" cy="3567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Straight Arrow Connector 11"/>
          <p:cNvCxnSpPr/>
          <p:nvPr/>
        </p:nvCxnSpPr>
        <p:spPr>
          <a:xfrm flipH="1" flipV="1">
            <a:off x="2956712" y="4717657"/>
            <a:ext cx="609600" cy="387743"/>
          </a:xfrm>
          <a:prstGeom prst="straightConnector1">
            <a:avLst/>
          </a:prstGeom>
          <a:ln w="34925">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13" name="Picture 4"/>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l="1379" t="5501" r="-1379" b="12683"/>
          <a:stretch/>
        </p:blipFill>
        <p:spPr bwMode="auto">
          <a:xfrm>
            <a:off x="4724400" y="2773240"/>
            <a:ext cx="3316224" cy="2713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4" name="Straight Arrow Connector 13"/>
          <p:cNvCxnSpPr/>
          <p:nvPr/>
        </p:nvCxnSpPr>
        <p:spPr>
          <a:xfrm flipH="1" flipV="1">
            <a:off x="6602730" y="4652586"/>
            <a:ext cx="590550" cy="60521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3021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381000" y="1295400"/>
            <a:ext cx="8610600" cy="1815882"/>
          </a:xfrm>
          <a:noFill/>
        </p:spPr>
        <p:txBody>
          <a:bodyPr>
            <a:spAutoFit/>
          </a:bodyPr>
          <a:lstStyle/>
          <a:p>
            <a:pPr algn="l"/>
            <a:r>
              <a:rPr lang="en-US" sz="1600" b="1" dirty="0" smtClean="0">
                <a:solidFill>
                  <a:srgbClr val="870401"/>
                </a:solidFill>
                <a:latin typeface="Arial" charset="0"/>
              </a:rPr>
              <a:t>Ultrasound </a:t>
            </a:r>
            <a:r>
              <a:rPr lang="en-US" sz="1600" b="1" i="1" dirty="0" smtClean="0">
                <a:solidFill>
                  <a:srgbClr val="870401"/>
                </a:solidFill>
                <a:latin typeface="Arial" charset="0"/>
              </a:rPr>
              <a:t>(left) </a:t>
            </a:r>
            <a:r>
              <a:rPr lang="en-US" sz="1600" b="1" dirty="0" smtClean="0">
                <a:solidFill>
                  <a:srgbClr val="870401"/>
                </a:solidFill>
                <a:latin typeface="Arial" charset="0"/>
              </a:rPr>
              <a:t>demonstrates a complex, tubular left paravaginal fluid collection (white arrow).  Peripheral hyperemia is apparent.</a:t>
            </a:r>
            <a:br>
              <a:rPr lang="en-US" sz="1600" b="1" dirty="0" smtClean="0">
                <a:solidFill>
                  <a:srgbClr val="870401"/>
                </a:solidFill>
                <a:latin typeface="Arial" charset="0"/>
              </a:rPr>
            </a:br>
            <a:r>
              <a:rPr lang="en-US" sz="1600" b="1" dirty="0">
                <a:solidFill>
                  <a:srgbClr val="870401"/>
                </a:solidFill>
                <a:latin typeface="Arial" charset="0"/>
              </a:rPr>
              <a:t/>
            </a:r>
            <a:br>
              <a:rPr lang="en-US" sz="1600" b="1" dirty="0">
                <a:solidFill>
                  <a:srgbClr val="870401"/>
                </a:solidFill>
                <a:latin typeface="Arial" charset="0"/>
              </a:rPr>
            </a:br>
            <a:r>
              <a:rPr lang="en-US" sz="1600" b="1" dirty="0" smtClean="0">
                <a:solidFill>
                  <a:srgbClr val="870401"/>
                </a:solidFill>
                <a:latin typeface="Arial" charset="0"/>
              </a:rPr>
              <a:t>MR images </a:t>
            </a:r>
            <a:r>
              <a:rPr lang="en-US" sz="1600" b="1" i="1" dirty="0" smtClean="0">
                <a:solidFill>
                  <a:srgbClr val="870401"/>
                </a:solidFill>
                <a:latin typeface="Arial" charset="0"/>
              </a:rPr>
              <a:t>(middle, right) </a:t>
            </a:r>
            <a:r>
              <a:rPr lang="en-US" sz="1600" b="1" dirty="0" smtClean="0">
                <a:solidFill>
                  <a:srgbClr val="870401"/>
                </a:solidFill>
                <a:latin typeface="Arial" charset="0"/>
              </a:rPr>
              <a:t>were obtained after a Foley catheter had been placed into the fluid collection (white arrow) in the emergency department.  The Foley balloon (green arrow) is clearly seen.  The catheter (red arrow) passes through the vagina (blue arrow).  Enlarged pelvic lymph nodes (yellow arrow) are present.</a:t>
            </a:r>
            <a:endParaRPr lang="en-US" sz="1600" b="1" dirty="0">
              <a:solidFill>
                <a:srgbClr val="870401"/>
              </a:solidFill>
              <a:latin typeface="Arial" charset="0"/>
            </a:endParaRPr>
          </a:p>
        </p:txBody>
      </p:sp>
      <p:sp>
        <p:nvSpPr>
          <p:cNvPr id="28676" name="Text Box 4"/>
          <p:cNvSpPr txBox="1">
            <a:spLocks noChangeArrowheads="1"/>
          </p:cNvSpPr>
          <p:nvPr/>
        </p:nvSpPr>
        <p:spPr bwMode="auto">
          <a:xfrm>
            <a:off x="381000" y="990600"/>
            <a:ext cx="1327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a:t>Findings:</a:t>
            </a:r>
          </a:p>
        </p:txBody>
      </p:sp>
      <p:grpSp>
        <p:nvGrpSpPr>
          <p:cNvPr id="28678" name="Group 6"/>
          <p:cNvGrpSpPr>
            <a:grpSpLocks/>
          </p:cNvGrpSpPr>
          <p:nvPr/>
        </p:nvGrpSpPr>
        <p:grpSpPr bwMode="auto">
          <a:xfrm>
            <a:off x="0" y="0"/>
            <a:ext cx="9144000" cy="6858000"/>
            <a:chOff x="0" y="0"/>
            <a:chExt cx="5760" cy="4320"/>
          </a:xfrm>
        </p:grpSpPr>
        <p:sp>
          <p:nvSpPr>
            <p:cNvPr id="28681" name="Rectangle 7"/>
            <p:cNvSpPr>
              <a:spLocks noChangeArrowheads="1"/>
            </p:cNvSpPr>
            <p:nvPr/>
          </p:nvSpPr>
          <p:spPr bwMode="auto">
            <a:xfrm>
              <a:off x="0" y="0"/>
              <a:ext cx="5760" cy="4320"/>
            </a:xfrm>
            <a:prstGeom prst="rect">
              <a:avLst/>
            </a:prstGeom>
            <a:noFill/>
            <a:ln w="635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8682" name="Rectangle 8"/>
            <p:cNvSpPr>
              <a:spLocks noChangeArrowheads="1"/>
            </p:cNvSpPr>
            <p:nvPr/>
          </p:nvSpPr>
          <p:spPr bwMode="auto">
            <a:xfrm>
              <a:off x="0" y="0"/>
              <a:ext cx="5760" cy="4320"/>
            </a:xfrm>
            <a:prstGeom prst="rect">
              <a:avLst/>
            </a:prstGeom>
            <a:noFill/>
            <a:ln w="88900" cmpd="dbl">
              <a:solidFill>
                <a:srgbClr val="E874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28679" name="Rectangle 10"/>
          <p:cNvSpPr>
            <a:spLocks noChangeArrowheads="1"/>
          </p:cNvSpPr>
          <p:nvPr/>
        </p:nvSpPr>
        <p:spPr bwMode="auto">
          <a:xfrm>
            <a:off x="2743200" y="228600"/>
            <a:ext cx="358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2000" b="1" dirty="0"/>
              <a:t>Findings and Differentials</a:t>
            </a:r>
          </a:p>
        </p:txBody>
      </p:sp>
      <p:pic>
        <p:nvPicPr>
          <p:cNvPr id="28680" name="Picture 11" descr="icf_logo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5638800"/>
            <a:ext cx="40005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4570" t="-417" r="867" b="3768"/>
          <a:stretch/>
        </p:blipFill>
        <p:spPr bwMode="auto">
          <a:xfrm>
            <a:off x="405044" y="3200400"/>
            <a:ext cx="2871556" cy="2190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Straight Arrow Connector 15"/>
          <p:cNvCxnSpPr/>
          <p:nvPr/>
        </p:nvCxnSpPr>
        <p:spPr>
          <a:xfrm flipV="1">
            <a:off x="434356" y="4394133"/>
            <a:ext cx="304800" cy="30480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17" name="Picture 4"/>
          <p:cNvPicPr>
            <a:picLocks noChangeAspect="1" noChangeArrowheads="1"/>
          </p:cNvPicPr>
          <p:nvPr/>
        </p:nvPicPr>
        <p:blipFill rotWithShape="1">
          <a:blip r:embed="rId5" cstate="print"/>
          <a:srcRect l="20625" t="20612" r="11250" b="20638"/>
          <a:stretch/>
        </p:blipFill>
        <p:spPr bwMode="auto">
          <a:xfrm>
            <a:off x="3429000" y="3202229"/>
            <a:ext cx="2524963" cy="2177491"/>
          </a:xfrm>
          <a:prstGeom prst="rect">
            <a:avLst/>
          </a:prstGeom>
          <a:noFill/>
          <a:ln w="9525">
            <a:noFill/>
            <a:miter lim="800000"/>
            <a:headEnd/>
            <a:tailEnd/>
          </a:ln>
        </p:spPr>
      </p:pic>
      <p:cxnSp>
        <p:nvCxnSpPr>
          <p:cNvPr id="18" name="Straight Arrow Connector 17"/>
          <p:cNvCxnSpPr/>
          <p:nvPr/>
        </p:nvCxnSpPr>
        <p:spPr>
          <a:xfrm flipH="1" flipV="1">
            <a:off x="4953000" y="4528826"/>
            <a:ext cx="876300" cy="316522"/>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pic>
        <p:nvPicPr>
          <p:cNvPr id="19" name="Picture 8"/>
          <p:cNvPicPr>
            <a:picLocks noChangeAspect="1" noChangeArrowheads="1"/>
          </p:cNvPicPr>
          <p:nvPr/>
        </p:nvPicPr>
        <p:blipFill>
          <a:blip r:embed="rId6" cstate="print"/>
          <a:srcRect l="18750" t="20625" r="13125" b="20625"/>
          <a:stretch>
            <a:fillRect/>
          </a:stretch>
        </p:blipFill>
        <p:spPr bwMode="auto">
          <a:xfrm>
            <a:off x="6140988" y="3200530"/>
            <a:ext cx="2524963" cy="2177491"/>
          </a:xfrm>
          <a:prstGeom prst="rect">
            <a:avLst/>
          </a:prstGeom>
          <a:noFill/>
          <a:ln w="9525">
            <a:noFill/>
            <a:miter lim="800000"/>
            <a:headEnd/>
            <a:tailEnd/>
          </a:ln>
        </p:spPr>
      </p:pic>
      <p:cxnSp>
        <p:nvCxnSpPr>
          <p:cNvPr id="20" name="Straight Arrow Connector 19"/>
          <p:cNvCxnSpPr/>
          <p:nvPr/>
        </p:nvCxnSpPr>
        <p:spPr>
          <a:xfrm flipV="1">
            <a:off x="4321941" y="4659093"/>
            <a:ext cx="348081" cy="609600"/>
          </a:xfrm>
          <a:prstGeom prst="straightConnector1">
            <a:avLst/>
          </a:prstGeom>
          <a:ln w="254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8060842" y="4411840"/>
            <a:ext cx="685800" cy="421786"/>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6956903" y="4528826"/>
            <a:ext cx="348081" cy="609600"/>
          </a:xfrm>
          <a:prstGeom prst="straightConnector1">
            <a:avLst/>
          </a:prstGeom>
          <a:ln w="254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7153874" y="3847536"/>
            <a:ext cx="151110" cy="50916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5562600" y="3664598"/>
            <a:ext cx="152400" cy="182938"/>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96446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381000" y="1290699"/>
            <a:ext cx="8610600" cy="2062103"/>
          </a:xfrm>
          <a:noFill/>
        </p:spPr>
        <p:txBody>
          <a:bodyPr>
            <a:spAutoFit/>
          </a:bodyPr>
          <a:lstStyle/>
          <a:p>
            <a:pPr algn="l"/>
            <a:r>
              <a:rPr lang="en-US" sz="1600" b="1" dirty="0" smtClean="0">
                <a:solidFill>
                  <a:srgbClr val="870401"/>
                </a:solidFill>
                <a:latin typeface="Arial" charset="0"/>
              </a:rPr>
              <a:t>MR images demonstrate communication of the right </a:t>
            </a:r>
            <a:r>
              <a:rPr lang="en-US" sz="1600" b="1" dirty="0" err="1" smtClean="0">
                <a:solidFill>
                  <a:srgbClr val="870401"/>
                </a:solidFill>
                <a:latin typeface="Arial" charset="0"/>
              </a:rPr>
              <a:t>hemicervix</a:t>
            </a:r>
            <a:r>
              <a:rPr lang="en-US" sz="1600" b="1" dirty="0" smtClean="0">
                <a:solidFill>
                  <a:srgbClr val="870401"/>
                </a:solidFill>
                <a:latin typeface="Arial" charset="0"/>
              </a:rPr>
              <a:t> (red arrow) with the patient’s vagina (blue arrows).  The left </a:t>
            </a:r>
            <a:r>
              <a:rPr lang="en-US" sz="1600" b="1" dirty="0" err="1" smtClean="0">
                <a:solidFill>
                  <a:srgbClr val="870401"/>
                </a:solidFill>
                <a:latin typeface="Arial" charset="0"/>
              </a:rPr>
              <a:t>hemicervix</a:t>
            </a:r>
            <a:r>
              <a:rPr lang="en-US" sz="1600" b="1" dirty="0" smtClean="0">
                <a:solidFill>
                  <a:srgbClr val="870401"/>
                </a:solidFill>
                <a:latin typeface="Arial" charset="0"/>
              </a:rPr>
              <a:t> (purple arrow) communicates with the collection (white arrows).  The catheter balloon (green arrows) is again seen within the collection.</a:t>
            </a:r>
            <a:r>
              <a:rPr lang="en-US" sz="1600" b="1" dirty="0">
                <a:solidFill>
                  <a:srgbClr val="870401"/>
                </a:solidFill>
                <a:latin typeface="Arial" charset="0"/>
              </a:rPr>
              <a:t> </a:t>
            </a:r>
            <a:r>
              <a:rPr lang="en-US" sz="1600" b="1" dirty="0" smtClean="0">
                <a:solidFill>
                  <a:srgbClr val="870401"/>
                </a:solidFill>
                <a:latin typeface="Arial" charset="0"/>
              </a:rPr>
              <a:t> The collection is blind-ending inferiorly but communicates with the vagina through a narrow orifice.   </a:t>
            </a:r>
            <a:br>
              <a:rPr lang="en-US" sz="1600" b="1" dirty="0" smtClean="0">
                <a:solidFill>
                  <a:srgbClr val="870401"/>
                </a:solidFill>
                <a:latin typeface="Arial" charset="0"/>
              </a:rPr>
            </a:br>
            <a:r>
              <a:rPr lang="en-US" sz="1600" b="1" dirty="0">
                <a:solidFill>
                  <a:srgbClr val="870401"/>
                </a:solidFill>
                <a:latin typeface="Arial" charset="0"/>
              </a:rPr>
              <a:t/>
            </a:r>
            <a:br>
              <a:rPr lang="en-US" sz="1600" b="1" dirty="0">
                <a:solidFill>
                  <a:srgbClr val="870401"/>
                </a:solidFill>
                <a:latin typeface="Arial" charset="0"/>
              </a:rPr>
            </a:br>
            <a:r>
              <a:rPr lang="en-US" sz="1600" b="1" dirty="0" smtClean="0">
                <a:solidFill>
                  <a:srgbClr val="870401"/>
                </a:solidFill>
                <a:latin typeface="Arial" charset="0"/>
              </a:rPr>
              <a:t/>
            </a:r>
            <a:br>
              <a:rPr lang="en-US" sz="1600" b="1" dirty="0" smtClean="0">
                <a:solidFill>
                  <a:srgbClr val="870401"/>
                </a:solidFill>
                <a:latin typeface="Arial" charset="0"/>
              </a:rPr>
            </a:br>
            <a:endParaRPr lang="en-US" sz="1600" b="1" dirty="0">
              <a:solidFill>
                <a:srgbClr val="870401"/>
              </a:solidFill>
              <a:latin typeface="Arial" charset="0"/>
            </a:endParaRPr>
          </a:p>
        </p:txBody>
      </p:sp>
      <p:sp>
        <p:nvSpPr>
          <p:cNvPr id="28676" name="Text Box 4"/>
          <p:cNvSpPr txBox="1">
            <a:spLocks noChangeArrowheads="1"/>
          </p:cNvSpPr>
          <p:nvPr/>
        </p:nvSpPr>
        <p:spPr bwMode="auto">
          <a:xfrm>
            <a:off x="381000" y="990600"/>
            <a:ext cx="1327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a:t>Findings:</a:t>
            </a:r>
          </a:p>
        </p:txBody>
      </p:sp>
      <p:grpSp>
        <p:nvGrpSpPr>
          <p:cNvPr id="28678" name="Group 6"/>
          <p:cNvGrpSpPr>
            <a:grpSpLocks/>
          </p:cNvGrpSpPr>
          <p:nvPr/>
        </p:nvGrpSpPr>
        <p:grpSpPr bwMode="auto">
          <a:xfrm>
            <a:off x="0" y="0"/>
            <a:ext cx="9144000" cy="6858000"/>
            <a:chOff x="0" y="0"/>
            <a:chExt cx="5760" cy="4320"/>
          </a:xfrm>
        </p:grpSpPr>
        <p:sp>
          <p:nvSpPr>
            <p:cNvPr id="28681" name="Rectangle 7"/>
            <p:cNvSpPr>
              <a:spLocks noChangeArrowheads="1"/>
            </p:cNvSpPr>
            <p:nvPr/>
          </p:nvSpPr>
          <p:spPr bwMode="auto">
            <a:xfrm>
              <a:off x="0" y="0"/>
              <a:ext cx="5760" cy="4320"/>
            </a:xfrm>
            <a:prstGeom prst="rect">
              <a:avLst/>
            </a:prstGeom>
            <a:noFill/>
            <a:ln w="635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8682" name="Rectangle 8"/>
            <p:cNvSpPr>
              <a:spLocks noChangeArrowheads="1"/>
            </p:cNvSpPr>
            <p:nvPr/>
          </p:nvSpPr>
          <p:spPr bwMode="auto">
            <a:xfrm>
              <a:off x="0" y="0"/>
              <a:ext cx="5760" cy="4320"/>
            </a:xfrm>
            <a:prstGeom prst="rect">
              <a:avLst/>
            </a:prstGeom>
            <a:noFill/>
            <a:ln w="88900" cmpd="dbl">
              <a:solidFill>
                <a:srgbClr val="E874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28679" name="Rectangle 10"/>
          <p:cNvSpPr>
            <a:spLocks noChangeArrowheads="1"/>
          </p:cNvSpPr>
          <p:nvPr/>
        </p:nvSpPr>
        <p:spPr bwMode="auto">
          <a:xfrm>
            <a:off x="2743200" y="228600"/>
            <a:ext cx="358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2000" b="1" dirty="0"/>
              <a:t>Findings and Differentials</a:t>
            </a:r>
          </a:p>
        </p:txBody>
      </p:sp>
      <p:pic>
        <p:nvPicPr>
          <p:cNvPr id="28680" name="Picture 11" descr="icf_logo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5638800"/>
            <a:ext cx="40005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7" name="Straight Arrow Connector 26"/>
          <p:cNvCxnSpPr/>
          <p:nvPr/>
        </p:nvCxnSpPr>
        <p:spPr>
          <a:xfrm flipV="1">
            <a:off x="1270834" y="4339452"/>
            <a:ext cx="304800" cy="30480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26" name="Picture 3"/>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t="5530" r="7431" b="6393"/>
          <a:stretch/>
        </p:blipFill>
        <p:spPr bwMode="auto">
          <a:xfrm>
            <a:off x="3234970" y="2834640"/>
            <a:ext cx="2708630" cy="2577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8" name="Straight Arrow Connector 27"/>
          <p:cNvCxnSpPr/>
          <p:nvPr/>
        </p:nvCxnSpPr>
        <p:spPr>
          <a:xfrm flipH="1" flipV="1">
            <a:off x="4721612" y="4194526"/>
            <a:ext cx="876300" cy="316522"/>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flipV="1">
            <a:off x="4808062" y="4397100"/>
            <a:ext cx="685800" cy="421786"/>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4160362" y="4251637"/>
            <a:ext cx="348081" cy="609600"/>
          </a:xfrm>
          <a:prstGeom prst="straightConnector1">
            <a:avLst/>
          </a:prstGeom>
          <a:ln w="254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33" name="Picture 2"/>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l="2812" t="5208" r="7912" b="11435"/>
          <a:stretch/>
        </p:blipFill>
        <p:spPr bwMode="auto">
          <a:xfrm>
            <a:off x="286315" y="2834640"/>
            <a:ext cx="2761685" cy="2578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4" name="Straight Arrow Connector 33"/>
          <p:cNvCxnSpPr/>
          <p:nvPr/>
        </p:nvCxnSpPr>
        <p:spPr>
          <a:xfrm>
            <a:off x="719146" y="3813948"/>
            <a:ext cx="914400" cy="60565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flipV="1">
            <a:off x="1834714" y="4434840"/>
            <a:ext cx="381000" cy="384948"/>
          </a:xfrm>
          <a:prstGeom prst="straightConnector1">
            <a:avLst/>
          </a:prstGeom>
          <a:ln w="25400">
            <a:solidFill>
              <a:srgbClr val="7030A0"/>
            </a:solidFill>
            <a:tailEnd type="arrow"/>
          </a:ln>
        </p:spPr>
        <p:style>
          <a:lnRef idx="1">
            <a:schemeClr val="accent1"/>
          </a:lnRef>
          <a:fillRef idx="0">
            <a:schemeClr val="accent1"/>
          </a:fillRef>
          <a:effectRef idx="0">
            <a:schemeClr val="accent1"/>
          </a:effectRef>
          <a:fontRef idx="minor">
            <a:schemeClr val="tx1"/>
          </a:fontRef>
        </p:style>
      </p:cxnSp>
      <p:pic>
        <p:nvPicPr>
          <p:cNvPr id="38" name="Picture 8"/>
          <p:cNvPicPr>
            <a:picLocks noChangeAspect="1" noChangeArrowheads="1"/>
          </p:cNvPicPr>
          <p:nvPr/>
        </p:nvPicPr>
        <p:blipFill rotWithShape="1">
          <a:blip r:embed="rId6" cstate="print"/>
          <a:srcRect l="5398" t="2573" r="7490" b="16874"/>
          <a:stretch/>
        </p:blipFill>
        <p:spPr bwMode="auto">
          <a:xfrm>
            <a:off x="6087947" y="2834640"/>
            <a:ext cx="2788584" cy="2578608"/>
          </a:xfrm>
          <a:prstGeom prst="rect">
            <a:avLst/>
          </a:prstGeom>
          <a:noFill/>
          <a:ln w="9525">
            <a:noFill/>
            <a:miter lim="800000"/>
            <a:headEnd/>
            <a:tailEnd/>
          </a:ln>
        </p:spPr>
      </p:pic>
      <p:cxnSp>
        <p:nvCxnSpPr>
          <p:cNvPr id="29" name="Straight Arrow Connector 28"/>
          <p:cNvCxnSpPr/>
          <p:nvPr/>
        </p:nvCxnSpPr>
        <p:spPr>
          <a:xfrm flipV="1">
            <a:off x="7109986" y="4461716"/>
            <a:ext cx="348081" cy="609600"/>
          </a:xfrm>
          <a:prstGeom prst="straightConnector1">
            <a:avLst/>
          </a:prstGeom>
          <a:ln w="2540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7558042" y="4461716"/>
            <a:ext cx="0" cy="472762"/>
          </a:xfrm>
          <a:prstGeom prst="straightConnector1">
            <a:avLst/>
          </a:prstGeom>
          <a:ln w="254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7676914" y="3748484"/>
            <a:ext cx="533400" cy="521678"/>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flipV="1">
            <a:off x="7820170" y="4431236"/>
            <a:ext cx="685800" cy="421786"/>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5062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28675" name="Text Box 3"/>
          <p:cNvSpPr txBox="1">
            <a:spLocks noChangeArrowheads="1"/>
          </p:cNvSpPr>
          <p:nvPr/>
        </p:nvSpPr>
        <p:spPr bwMode="auto">
          <a:xfrm>
            <a:off x="914400" y="1447800"/>
            <a:ext cx="75184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buClr>
                <a:srgbClr val="E87400"/>
              </a:buClr>
              <a:buSzPct val="200000"/>
              <a:buFontTx/>
              <a:buChar char="•"/>
            </a:pPr>
            <a:r>
              <a:rPr lang="en-US" sz="1600" b="1" dirty="0">
                <a:solidFill>
                  <a:srgbClr val="870401"/>
                </a:solidFill>
              </a:rPr>
              <a:t> </a:t>
            </a:r>
            <a:r>
              <a:rPr lang="en-US" sz="1600" b="1" dirty="0" smtClean="0">
                <a:solidFill>
                  <a:srgbClr val="870401"/>
                </a:solidFill>
              </a:rPr>
              <a:t>Infected </a:t>
            </a:r>
            <a:r>
              <a:rPr lang="en-US" sz="1600" b="1" dirty="0" err="1" smtClean="0">
                <a:solidFill>
                  <a:srgbClr val="870401"/>
                </a:solidFill>
              </a:rPr>
              <a:t>hematocolpos</a:t>
            </a:r>
            <a:r>
              <a:rPr lang="en-US" sz="1600" b="1" dirty="0" smtClean="0">
                <a:solidFill>
                  <a:srgbClr val="870401"/>
                </a:solidFill>
              </a:rPr>
              <a:t> </a:t>
            </a:r>
            <a:r>
              <a:rPr lang="en-US" sz="1600" b="1" dirty="0">
                <a:solidFill>
                  <a:srgbClr val="870401"/>
                </a:solidFill>
              </a:rPr>
              <a:t>in setting of </a:t>
            </a:r>
            <a:r>
              <a:rPr lang="en-US" sz="1600" b="1" dirty="0" err="1">
                <a:solidFill>
                  <a:srgbClr val="870401"/>
                </a:solidFill>
              </a:rPr>
              <a:t>septate</a:t>
            </a:r>
            <a:r>
              <a:rPr lang="en-US" sz="1600" b="1" dirty="0">
                <a:solidFill>
                  <a:srgbClr val="870401"/>
                </a:solidFill>
              </a:rPr>
              <a:t> uterus with incomplete vaginal duplication</a:t>
            </a:r>
          </a:p>
          <a:p>
            <a:pPr eaLnBrk="1" hangingPunct="1">
              <a:spcBef>
                <a:spcPct val="50000"/>
              </a:spcBef>
              <a:buClr>
                <a:srgbClr val="E87400"/>
              </a:buClr>
              <a:buSzPct val="200000"/>
              <a:buFontTx/>
              <a:buChar char="•"/>
            </a:pPr>
            <a:r>
              <a:rPr lang="en-US" sz="1600" b="1" dirty="0">
                <a:solidFill>
                  <a:srgbClr val="870401"/>
                </a:solidFill>
              </a:rPr>
              <a:t> </a:t>
            </a:r>
            <a:r>
              <a:rPr lang="en-US" sz="1600" b="1" dirty="0" smtClean="0">
                <a:solidFill>
                  <a:srgbClr val="870401"/>
                </a:solidFill>
              </a:rPr>
              <a:t>Infected </a:t>
            </a:r>
            <a:r>
              <a:rPr lang="en-US" sz="1600" b="1" dirty="0" err="1" smtClean="0">
                <a:solidFill>
                  <a:srgbClr val="870401"/>
                </a:solidFill>
              </a:rPr>
              <a:t>hematocolpos</a:t>
            </a:r>
            <a:r>
              <a:rPr lang="en-US" sz="1600" b="1" dirty="0" smtClean="0">
                <a:solidFill>
                  <a:srgbClr val="870401"/>
                </a:solidFill>
              </a:rPr>
              <a:t> </a:t>
            </a:r>
            <a:r>
              <a:rPr lang="en-US" sz="1600" b="1" dirty="0">
                <a:solidFill>
                  <a:srgbClr val="870401"/>
                </a:solidFill>
              </a:rPr>
              <a:t>in setting of </a:t>
            </a:r>
            <a:r>
              <a:rPr lang="en-US" sz="1600" b="1" dirty="0" err="1">
                <a:solidFill>
                  <a:srgbClr val="870401"/>
                </a:solidFill>
              </a:rPr>
              <a:t>septate</a:t>
            </a:r>
            <a:r>
              <a:rPr lang="en-US" sz="1600" b="1" dirty="0">
                <a:solidFill>
                  <a:srgbClr val="870401"/>
                </a:solidFill>
              </a:rPr>
              <a:t> uterus with longitudinal vaginal </a:t>
            </a:r>
            <a:r>
              <a:rPr lang="en-US" sz="1600" b="1" dirty="0" smtClean="0">
                <a:solidFill>
                  <a:srgbClr val="870401"/>
                </a:solidFill>
              </a:rPr>
              <a:t>septum</a:t>
            </a:r>
          </a:p>
          <a:p>
            <a:pPr eaLnBrk="1" hangingPunct="1">
              <a:spcBef>
                <a:spcPct val="50000"/>
              </a:spcBef>
              <a:buClr>
                <a:srgbClr val="E87400"/>
              </a:buClr>
              <a:buSzPct val="200000"/>
              <a:buFontTx/>
              <a:buChar char="•"/>
            </a:pPr>
            <a:endParaRPr lang="en-US" sz="1600" b="1" dirty="0">
              <a:solidFill>
                <a:srgbClr val="870401"/>
              </a:solidFill>
            </a:endParaRPr>
          </a:p>
          <a:p>
            <a:pPr eaLnBrk="1" hangingPunct="1">
              <a:spcBef>
                <a:spcPct val="50000"/>
              </a:spcBef>
              <a:buClr>
                <a:srgbClr val="E87400"/>
              </a:buClr>
              <a:buSzPct val="200000"/>
            </a:pPr>
            <a:r>
              <a:rPr lang="en-US" sz="1600" b="1" i="1" dirty="0" smtClean="0">
                <a:solidFill>
                  <a:srgbClr val="870401"/>
                </a:solidFill>
              </a:rPr>
              <a:t>Due to the relatively fleshy nature of the septum intervening between the two vaginal </a:t>
            </a:r>
            <a:r>
              <a:rPr lang="en-US" sz="1600" b="1" i="1" dirty="0" err="1" smtClean="0">
                <a:solidFill>
                  <a:srgbClr val="870401"/>
                </a:solidFill>
              </a:rPr>
              <a:t>lumina</a:t>
            </a:r>
            <a:r>
              <a:rPr lang="en-US" sz="1600" b="1" i="1" dirty="0" smtClean="0">
                <a:solidFill>
                  <a:srgbClr val="870401"/>
                </a:solidFill>
              </a:rPr>
              <a:t>, this is thought to more likely represent partial (blind-ending) vaginal duplication, rather than extension of the uterine septum into the vagina.</a:t>
            </a:r>
            <a:endParaRPr lang="en-US" sz="1600" b="1" i="1" dirty="0">
              <a:solidFill>
                <a:srgbClr val="870401"/>
              </a:solidFill>
            </a:endParaRPr>
          </a:p>
          <a:p>
            <a:pPr eaLnBrk="1" hangingPunct="1">
              <a:spcBef>
                <a:spcPct val="50000"/>
              </a:spcBef>
              <a:buClr>
                <a:srgbClr val="E87400"/>
              </a:buClr>
              <a:buSzPct val="200000"/>
            </a:pPr>
            <a:endParaRPr lang="en-US" sz="1600" b="1" dirty="0">
              <a:solidFill>
                <a:srgbClr val="870401"/>
              </a:solidFill>
            </a:endParaRPr>
          </a:p>
        </p:txBody>
      </p:sp>
      <p:sp>
        <p:nvSpPr>
          <p:cNvPr id="28677" name="Text Box 5"/>
          <p:cNvSpPr txBox="1">
            <a:spLocks noChangeArrowheads="1"/>
          </p:cNvSpPr>
          <p:nvPr/>
        </p:nvSpPr>
        <p:spPr bwMode="auto">
          <a:xfrm>
            <a:off x="914400" y="990600"/>
            <a:ext cx="1733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a:t>Differentials:</a:t>
            </a:r>
          </a:p>
        </p:txBody>
      </p:sp>
      <p:grpSp>
        <p:nvGrpSpPr>
          <p:cNvPr id="28678" name="Group 6"/>
          <p:cNvGrpSpPr>
            <a:grpSpLocks/>
          </p:cNvGrpSpPr>
          <p:nvPr/>
        </p:nvGrpSpPr>
        <p:grpSpPr bwMode="auto">
          <a:xfrm>
            <a:off x="0" y="0"/>
            <a:ext cx="9144000" cy="6858000"/>
            <a:chOff x="0" y="0"/>
            <a:chExt cx="5760" cy="4320"/>
          </a:xfrm>
        </p:grpSpPr>
        <p:sp>
          <p:nvSpPr>
            <p:cNvPr id="28681" name="Rectangle 7"/>
            <p:cNvSpPr>
              <a:spLocks noChangeArrowheads="1"/>
            </p:cNvSpPr>
            <p:nvPr/>
          </p:nvSpPr>
          <p:spPr bwMode="auto">
            <a:xfrm>
              <a:off x="0" y="0"/>
              <a:ext cx="5760" cy="4320"/>
            </a:xfrm>
            <a:prstGeom prst="rect">
              <a:avLst/>
            </a:prstGeom>
            <a:noFill/>
            <a:ln w="635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8682" name="Rectangle 8"/>
            <p:cNvSpPr>
              <a:spLocks noChangeArrowheads="1"/>
            </p:cNvSpPr>
            <p:nvPr/>
          </p:nvSpPr>
          <p:spPr bwMode="auto">
            <a:xfrm>
              <a:off x="0" y="0"/>
              <a:ext cx="5760" cy="4320"/>
            </a:xfrm>
            <a:prstGeom prst="rect">
              <a:avLst/>
            </a:prstGeom>
            <a:noFill/>
            <a:ln w="88900" cmpd="dbl">
              <a:solidFill>
                <a:srgbClr val="E874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28679" name="Rectangle 10"/>
          <p:cNvSpPr>
            <a:spLocks noChangeArrowheads="1"/>
          </p:cNvSpPr>
          <p:nvPr/>
        </p:nvSpPr>
        <p:spPr bwMode="auto">
          <a:xfrm>
            <a:off x="2743200" y="228600"/>
            <a:ext cx="3581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2000" b="1" dirty="0"/>
              <a:t>Findings and Differentials</a:t>
            </a:r>
          </a:p>
        </p:txBody>
      </p:sp>
      <p:pic>
        <p:nvPicPr>
          <p:cNvPr id="28680" name="Picture 11" descr="icf_logo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5638800"/>
            <a:ext cx="40005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body" idx="4294967295"/>
          </p:nvPr>
        </p:nvSpPr>
        <p:spPr>
          <a:xfrm>
            <a:off x="457200" y="838200"/>
            <a:ext cx="8229600" cy="609600"/>
          </a:xfrm>
          <a:noFill/>
        </p:spPr>
        <p:txBody>
          <a:bodyPr/>
          <a:lstStyle/>
          <a:p>
            <a:pPr marL="0" indent="0" eaLnBrk="1" hangingPunct="1">
              <a:buFontTx/>
              <a:buNone/>
            </a:pPr>
            <a:r>
              <a:rPr lang="en-US" sz="1600" b="1" i="1">
                <a:solidFill>
                  <a:srgbClr val="870401"/>
                </a:solidFill>
                <a:latin typeface="Arial" charset="0"/>
              </a:rPr>
              <a:t>A quick refresher on congenital uterine abnormalities (a spectrum of Müllerian duct anomalies):</a:t>
            </a:r>
          </a:p>
        </p:txBody>
      </p:sp>
      <p:grpSp>
        <p:nvGrpSpPr>
          <p:cNvPr id="30723" name="Group 3"/>
          <p:cNvGrpSpPr>
            <a:grpSpLocks/>
          </p:cNvGrpSpPr>
          <p:nvPr/>
        </p:nvGrpSpPr>
        <p:grpSpPr bwMode="auto">
          <a:xfrm>
            <a:off x="0" y="0"/>
            <a:ext cx="9144000" cy="6858000"/>
            <a:chOff x="0" y="0"/>
            <a:chExt cx="5760" cy="4320"/>
          </a:xfrm>
        </p:grpSpPr>
        <p:sp>
          <p:nvSpPr>
            <p:cNvPr id="30727" name="Rectangle 4"/>
            <p:cNvSpPr>
              <a:spLocks noChangeArrowheads="1"/>
            </p:cNvSpPr>
            <p:nvPr/>
          </p:nvSpPr>
          <p:spPr bwMode="auto">
            <a:xfrm>
              <a:off x="0" y="0"/>
              <a:ext cx="5760" cy="4320"/>
            </a:xfrm>
            <a:prstGeom prst="rect">
              <a:avLst/>
            </a:prstGeom>
            <a:noFill/>
            <a:ln w="635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728" name="Rectangle 5"/>
            <p:cNvSpPr>
              <a:spLocks noChangeArrowheads="1"/>
            </p:cNvSpPr>
            <p:nvPr/>
          </p:nvSpPr>
          <p:spPr bwMode="auto">
            <a:xfrm>
              <a:off x="0" y="0"/>
              <a:ext cx="5760" cy="4320"/>
            </a:xfrm>
            <a:prstGeom prst="rect">
              <a:avLst/>
            </a:prstGeom>
            <a:noFill/>
            <a:ln w="88900" cmpd="dbl">
              <a:solidFill>
                <a:srgbClr val="E874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30724" name="Rectangle 7"/>
          <p:cNvSpPr>
            <a:spLocks noChangeArrowheads="1"/>
          </p:cNvSpPr>
          <p:nvPr/>
        </p:nvSpPr>
        <p:spPr bwMode="auto">
          <a:xfrm>
            <a:off x="2819400" y="152400"/>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2000" b="1"/>
              <a:t>Discussion</a:t>
            </a:r>
          </a:p>
        </p:txBody>
      </p:sp>
      <p:pic>
        <p:nvPicPr>
          <p:cNvPr id="30725" name="Picture 8" descr="icf_logo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5638800"/>
            <a:ext cx="40005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Rectangle 2"/>
          <p:cNvSpPr txBox="1">
            <a:spLocks noChangeArrowheads="1"/>
          </p:cNvSpPr>
          <p:nvPr/>
        </p:nvSpPr>
        <p:spPr bwMode="auto">
          <a:xfrm>
            <a:off x="457200" y="1463675"/>
            <a:ext cx="8229600" cy="18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pPr>
            <a:r>
              <a:rPr lang="en-US" sz="1600" b="1">
                <a:solidFill>
                  <a:srgbClr val="870401"/>
                </a:solidFill>
              </a:rPr>
              <a:t>During embryogenesis, paired Müllerian (paramesonephric) ducts develop into the fallopian tubes, uterus, cervix, and upper two-thirds of the vagina.  (The ovaries and lower third of the vagina develop separately.)  This involves three phases—organogenesis, fusion, and septal resorption.  Failure of any of these steps results in a corresponding uterine anomaly.</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grpSp>
        <p:nvGrpSpPr>
          <p:cNvPr id="32770" name="Group 3"/>
          <p:cNvGrpSpPr>
            <a:grpSpLocks/>
          </p:cNvGrpSpPr>
          <p:nvPr/>
        </p:nvGrpSpPr>
        <p:grpSpPr bwMode="auto">
          <a:xfrm>
            <a:off x="0" y="0"/>
            <a:ext cx="9144000" cy="6858000"/>
            <a:chOff x="0" y="0"/>
            <a:chExt cx="5760" cy="4320"/>
          </a:xfrm>
        </p:grpSpPr>
        <p:sp>
          <p:nvSpPr>
            <p:cNvPr id="32783" name="Rectangle 4"/>
            <p:cNvSpPr>
              <a:spLocks noChangeArrowheads="1"/>
            </p:cNvSpPr>
            <p:nvPr/>
          </p:nvSpPr>
          <p:spPr bwMode="auto">
            <a:xfrm>
              <a:off x="0" y="0"/>
              <a:ext cx="5760" cy="4320"/>
            </a:xfrm>
            <a:prstGeom prst="rect">
              <a:avLst/>
            </a:prstGeom>
            <a:noFill/>
            <a:ln w="635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2784" name="Rectangle 5"/>
            <p:cNvSpPr>
              <a:spLocks noChangeArrowheads="1"/>
            </p:cNvSpPr>
            <p:nvPr/>
          </p:nvSpPr>
          <p:spPr bwMode="auto">
            <a:xfrm>
              <a:off x="0" y="0"/>
              <a:ext cx="5760" cy="4320"/>
            </a:xfrm>
            <a:prstGeom prst="rect">
              <a:avLst/>
            </a:prstGeom>
            <a:noFill/>
            <a:ln w="88900" cmpd="dbl">
              <a:solidFill>
                <a:srgbClr val="E874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32771" name="Rectangle 7"/>
          <p:cNvSpPr>
            <a:spLocks noChangeArrowheads="1"/>
          </p:cNvSpPr>
          <p:nvPr/>
        </p:nvSpPr>
        <p:spPr bwMode="auto">
          <a:xfrm>
            <a:off x="2819400" y="152400"/>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2000" b="1"/>
              <a:t>Discussion</a:t>
            </a:r>
          </a:p>
        </p:txBody>
      </p:sp>
      <p:pic>
        <p:nvPicPr>
          <p:cNvPr id="32772" name="Picture 8" descr="icf_logo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5638800"/>
            <a:ext cx="40005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8"/>
          <p:cNvPicPr>
            <a:picLocks noChangeAspect="1" noChangeArrowheads="1"/>
          </p:cNvPicPr>
          <p:nvPr/>
        </p:nvPicPr>
        <p:blipFill>
          <a:blip r:embed="rId4" cstate="email">
            <a:extLst>
              <a:ext uri="{28A0092B-C50C-407E-A947-70E740481C1C}">
                <a14:useLocalDpi xmlns:a14="http://schemas.microsoft.com/office/drawing/2010/main" val="0"/>
              </a:ext>
            </a:extLst>
          </a:blip>
          <a:srcRect l="3613" r="7228"/>
          <a:stretch>
            <a:fillRect/>
          </a:stretch>
        </p:blipFill>
        <p:spPr bwMode="auto">
          <a:xfrm>
            <a:off x="6858000" y="1524000"/>
            <a:ext cx="164623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9"/>
          <p:cNvPicPr>
            <a:picLocks noChangeAspect="1" noChangeArrowheads="1"/>
          </p:cNvPicPr>
          <p:nvPr/>
        </p:nvPicPr>
        <p:blipFill>
          <a:blip r:embed="rId5" cstate="email">
            <a:extLst>
              <a:ext uri="{28A0092B-C50C-407E-A947-70E740481C1C}">
                <a14:useLocalDpi xmlns:a14="http://schemas.microsoft.com/office/drawing/2010/main" val="0"/>
              </a:ext>
            </a:extLst>
          </a:blip>
          <a:srcRect l="2174" r="2174"/>
          <a:stretch>
            <a:fillRect/>
          </a:stretch>
        </p:blipFill>
        <p:spPr bwMode="auto">
          <a:xfrm>
            <a:off x="3749675" y="1524000"/>
            <a:ext cx="15605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10"/>
          <p:cNvPicPr>
            <a:picLocks noChangeAspect="1" noChangeArrowheads="1"/>
          </p:cNvPicPr>
          <p:nvPr/>
        </p:nvPicPr>
        <p:blipFill>
          <a:blip r:embed="rId6" cstate="email">
            <a:extLst>
              <a:ext uri="{28A0092B-C50C-407E-A947-70E740481C1C}">
                <a14:useLocalDpi xmlns:a14="http://schemas.microsoft.com/office/drawing/2010/main" val="0"/>
              </a:ext>
            </a:extLst>
          </a:blip>
          <a:srcRect l="5141" t="8392" b="8392"/>
          <a:stretch>
            <a:fillRect/>
          </a:stretch>
        </p:blipFill>
        <p:spPr bwMode="auto">
          <a:xfrm>
            <a:off x="5394325" y="1524000"/>
            <a:ext cx="13763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11"/>
          <p:cNvPicPr>
            <a:picLocks noChangeAspect="1" noChangeArrowheads="1"/>
          </p:cNvPicPr>
          <p:nvPr/>
        </p:nvPicPr>
        <p:blipFill>
          <a:blip r:embed="rId7" cstate="email">
            <a:extLst>
              <a:ext uri="{28A0092B-C50C-407E-A947-70E740481C1C}">
                <a14:useLocalDpi xmlns:a14="http://schemas.microsoft.com/office/drawing/2010/main" val="0"/>
              </a:ext>
            </a:extLst>
          </a:blip>
          <a:srcRect l="6241" r="4161" b="2574"/>
          <a:stretch>
            <a:fillRect/>
          </a:stretch>
        </p:blipFill>
        <p:spPr bwMode="auto">
          <a:xfrm>
            <a:off x="2103438" y="1524000"/>
            <a:ext cx="1560512"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7" name="Picture 12"/>
          <p:cNvPicPr>
            <a:picLocks noChangeAspect="1" noChangeArrowheads="1"/>
          </p:cNvPicPr>
          <p:nvPr/>
        </p:nvPicPr>
        <p:blipFill>
          <a:blip r:embed="rId8" cstate="email">
            <a:extLst>
              <a:ext uri="{28A0092B-C50C-407E-A947-70E740481C1C}">
                <a14:useLocalDpi xmlns:a14="http://schemas.microsoft.com/office/drawing/2010/main" val="0"/>
              </a:ext>
            </a:extLst>
          </a:blip>
          <a:srcRect l="4539" r="4539"/>
          <a:stretch>
            <a:fillRect/>
          </a:stretch>
        </p:blipFill>
        <p:spPr bwMode="auto">
          <a:xfrm>
            <a:off x="549275" y="1524000"/>
            <a:ext cx="14160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2"/>
          <p:cNvSpPr txBox="1">
            <a:spLocks noChangeArrowheads="1"/>
          </p:cNvSpPr>
          <p:nvPr/>
        </p:nvSpPr>
        <p:spPr bwMode="auto">
          <a:xfrm>
            <a:off x="609600" y="2971800"/>
            <a:ext cx="8001000" cy="381000"/>
          </a:xfrm>
          <a:prstGeom prst="rect">
            <a:avLst/>
          </a:prstGeom>
          <a:noFill/>
          <a:ln w="9525">
            <a:noFill/>
            <a:miter lim="800000"/>
            <a:headEnd/>
            <a:tailEnd/>
          </a:ln>
        </p:spPr>
        <p:txBody>
          <a:bodyPr/>
          <a:lstStyle/>
          <a:p>
            <a:pPr>
              <a:spcBef>
                <a:spcPct val="20000"/>
              </a:spcBef>
              <a:defRPr/>
            </a:pPr>
            <a:r>
              <a:rPr lang="en-US" sz="1200" b="1" i="1" kern="0" dirty="0">
                <a:solidFill>
                  <a:srgbClr val="870401"/>
                </a:solidFill>
                <a:latin typeface="+mn-lt"/>
                <a:ea typeface="+mn-ea"/>
                <a:cs typeface="+mn-cs"/>
              </a:rPr>
              <a:t>Top, l</a:t>
            </a:r>
            <a:r>
              <a:rPr lang="en-US" sz="1200" b="1" i="1" kern="0" dirty="0" err="1">
                <a:solidFill>
                  <a:srgbClr val="870401"/>
                </a:solidFill>
                <a:latin typeface="+mn-lt"/>
                <a:ea typeface="+mn-ea"/>
                <a:cs typeface="+mn-cs"/>
              </a:rPr>
              <a:t>eft</a:t>
            </a:r>
            <a:r>
              <a:rPr lang="en-US" sz="1200" b="1" i="1" kern="0" dirty="0">
                <a:solidFill>
                  <a:srgbClr val="870401"/>
                </a:solidFill>
                <a:latin typeface="+mn-lt"/>
                <a:ea typeface="+mn-ea"/>
                <a:cs typeface="+mn-cs"/>
              </a:rPr>
              <a:t> to right:</a:t>
            </a:r>
            <a:r>
              <a:rPr lang="en-US" sz="1200" b="1" kern="0" dirty="0">
                <a:solidFill>
                  <a:srgbClr val="870401"/>
                </a:solidFill>
                <a:latin typeface="+mn-lt"/>
                <a:ea typeface="+mn-ea"/>
                <a:cs typeface="+mn-cs"/>
              </a:rPr>
              <a:t>  Schematics of normal uterus, vaginal agenesis, cervical </a:t>
            </a:r>
            <a:r>
              <a:rPr lang="en-US" sz="1200" b="1" kern="0" dirty="0" err="1">
                <a:solidFill>
                  <a:srgbClr val="870401"/>
                </a:solidFill>
                <a:latin typeface="+mn-lt"/>
                <a:ea typeface="+mn-ea"/>
                <a:cs typeface="+mn-cs"/>
              </a:rPr>
              <a:t>atresia</a:t>
            </a:r>
            <a:r>
              <a:rPr lang="en-US" sz="1200" b="1" kern="0" dirty="0">
                <a:solidFill>
                  <a:srgbClr val="870401"/>
                </a:solidFill>
                <a:latin typeface="+mn-lt"/>
                <a:ea typeface="+mn-ea"/>
                <a:cs typeface="+mn-cs"/>
              </a:rPr>
              <a:t>, </a:t>
            </a:r>
            <a:r>
              <a:rPr lang="en-US" sz="1200" b="1" kern="0" dirty="0" err="1">
                <a:solidFill>
                  <a:srgbClr val="870401"/>
                </a:solidFill>
                <a:latin typeface="+mn-lt"/>
                <a:ea typeface="+mn-ea"/>
                <a:cs typeface="+mn-cs"/>
              </a:rPr>
              <a:t>fundal</a:t>
            </a:r>
            <a:r>
              <a:rPr lang="en-US" sz="1200" b="1" kern="0" dirty="0">
                <a:solidFill>
                  <a:srgbClr val="870401"/>
                </a:solidFill>
                <a:latin typeface="+mn-lt"/>
                <a:ea typeface="+mn-ea"/>
                <a:cs typeface="+mn-cs"/>
              </a:rPr>
              <a:t> agenesis, and uterine </a:t>
            </a:r>
            <a:r>
              <a:rPr lang="en-US" sz="1200" b="1" kern="0" dirty="0" err="1">
                <a:solidFill>
                  <a:srgbClr val="870401"/>
                </a:solidFill>
                <a:latin typeface="+mn-lt"/>
                <a:ea typeface="+mn-ea"/>
                <a:cs typeface="+mn-cs"/>
              </a:rPr>
              <a:t>hypoplasia</a:t>
            </a:r>
            <a:r>
              <a:rPr lang="en-US" sz="1200" b="1" kern="0" dirty="0">
                <a:solidFill>
                  <a:srgbClr val="870401"/>
                </a:solidFill>
                <a:latin typeface="+mn-lt"/>
                <a:ea typeface="+mn-ea"/>
                <a:cs typeface="+mn-cs"/>
              </a:rPr>
              <a:t>.  </a:t>
            </a:r>
            <a:r>
              <a:rPr lang="en-US" sz="1200" b="1" i="1" kern="0" dirty="0">
                <a:solidFill>
                  <a:srgbClr val="870401"/>
                </a:solidFill>
                <a:latin typeface="+mn-lt"/>
                <a:ea typeface="+mn-ea"/>
                <a:cs typeface="+mn-cs"/>
              </a:rPr>
              <a:t>Bottom, left to right:  </a:t>
            </a:r>
            <a:r>
              <a:rPr lang="en-US" sz="1200" b="1" kern="0" dirty="0">
                <a:solidFill>
                  <a:srgbClr val="870401"/>
                </a:solidFill>
                <a:latin typeface="+mn-lt"/>
                <a:ea typeface="+mn-ea"/>
                <a:cs typeface="+mn-cs"/>
              </a:rPr>
              <a:t>MR images of vaginal agenesis, uterine </a:t>
            </a:r>
            <a:r>
              <a:rPr lang="en-US" sz="1200" b="1" kern="0" dirty="0" err="1">
                <a:solidFill>
                  <a:srgbClr val="870401"/>
                </a:solidFill>
                <a:latin typeface="+mn-lt"/>
                <a:ea typeface="+mn-ea"/>
                <a:cs typeface="+mn-cs"/>
              </a:rPr>
              <a:t>hypoplasia</a:t>
            </a:r>
            <a:r>
              <a:rPr lang="en-US" sz="1200" b="1" kern="0" dirty="0">
                <a:solidFill>
                  <a:srgbClr val="870401"/>
                </a:solidFill>
                <a:latin typeface="+mn-lt"/>
                <a:ea typeface="+mn-ea"/>
                <a:cs typeface="+mn-cs"/>
              </a:rPr>
              <a:t>, and uterine agenesis.</a:t>
            </a:r>
          </a:p>
        </p:txBody>
      </p:sp>
      <p:sp>
        <p:nvSpPr>
          <p:cNvPr id="32779" name="Rectangle 2"/>
          <p:cNvSpPr txBox="1">
            <a:spLocks noChangeArrowheads="1"/>
          </p:cNvSpPr>
          <p:nvPr/>
        </p:nvSpPr>
        <p:spPr bwMode="auto">
          <a:xfrm>
            <a:off x="457200" y="83820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pPr>
            <a:r>
              <a:rPr lang="en-US" sz="1600" b="1">
                <a:solidFill>
                  <a:srgbClr val="870401"/>
                </a:solidFill>
              </a:rPr>
              <a:t>1.  Organogenesis:  If neither Müllerian duct develops fully, the result is uterine agenesis or hypoplasia.</a:t>
            </a:r>
          </a:p>
          <a:p>
            <a:pPr eaLnBrk="1" hangingPunct="1">
              <a:spcBef>
                <a:spcPct val="20000"/>
              </a:spcBef>
              <a:buFontTx/>
              <a:buChar char="•"/>
            </a:pPr>
            <a:endParaRPr lang="en-US" sz="1600" b="1">
              <a:solidFill>
                <a:srgbClr val="870401"/>
              </a:solidFill>
            </a:endParaRPr>
          </a:p>
        </p:txBody>
      </p:sp>
      <p:pic>
        <p:nvPicPr>
          <p:cNvPr id="32780" name="Picture 19" descr="http://radiology.rsna.org/content/233/1/19/F46.medium.gif"/>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5708650" y="3733800"/>
            <a:ext cx="1987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1" name="Picture 21" descr="http://radiology.rsna.org/content/233/1/19/F44.medium.gif"/>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990600" y="3733800"/>
            <a:ext cx="231933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2" name="Picture 23" descr="http://radiology.rsna.org/content/233/1/19/F45.medium.gif"/>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3505200" y="3733800"/>
            <a:ext cx="20478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grpSp>
        <p:nvGrpSpPr>
          <p:cNvPr id="34818" name="Group 3"/>
          <p:cNvGrpSpPr>
            <a:grpSpLocks/>
          </p:cNvGrpSpPr>
          <p:nvPr/>
        </p:nvGrpSpPr>
        <p:grpSpPr bwMode="auto">
          <a:xfrm>
            <a:off x="0" y="0"/>
            <a:ext cx="9144000" cy="6858000"/>
            <a:chOff x="0" y="0"/>
            <a:chExt cx="5760" cy="4320"/>
          </a:xfrm>
        </p:grpSpPr>
        <p:sp>
          <p:nvSpPr>
            <p:cNvPr id="34826" name="Rectangle 4"/>
            <p:cNvSpPr>
              <a:spLocks noChangeArrowheads="1"/>
            </p:cNvSpPr>
            <p:nvPr/>
          </p:nvSpPr>
          <p:spPr bwMode="auto">
            <a:xfrm>
              <a:off x="0" y="0"/>
              <a:ext cx="5760" cy="4320"/>
            </a:xfrm>
            <a:prstGeom prst="rect">
              <a:avLst/>
            </a:prstGeom>
            <a:noFill/>
            <a:ln w="635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4827" name="Rectangle 5"/>
            <p:cNvSpPr>
              <a:spLocks noChangeArrowheads="1"/>
            </p:cNvSpPr>
            <p:nvPr/>
          </p:nvSpPr>
          <p:spPr bwMode="auto">
            <a:xfrm>
              <a:off x="0" y="0"/>
              <a:ext cx="5760" cy="4320"/>
            </a:xfrm>
            <a:prstGeom prst="rect">
              <a:avLst/>
            </a:prstGeom>
            <a:noFill/>
            <a:ln w="88900" cmpd="dbl">
              <a:solidFill>
                <a:srgbClr val="E874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34819" name="Rectangle 7"/>
          <p:cNvSpPr>
            <a:spLocks noChangeArrowheads="1"/>
          </p:cNvSpPr>
          <p:nvPr/>
        </p:nvSpPr>
        <p:spPr bwMode="auto">
          <a:xfrm>
            <a:off x="2819400" y="152400"/>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2000" b="1"/>
              <a:t>Discussion</a:t>
            </a:r>
          </a:p>
        </p:txBody>
      </p:sp>
      <p:pic>
        <p:nvPicPr>
          <p:cNvPr id="34820" name="Picture 8" descr="icf_logo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5638800"/>
            <a:ext cx="40005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2"/>
          <p:cNvSpPr txBox="1">
            <a:spLocks noChangeArrowheads="1"/>
          </p:cNvSpPr>
          <p:nvPr/>
        </p:nvSpPr>
        <p:spPr bwMode="auto">
          <a:xfrm>
            <a:off x="457200" y="4267200"/>
            <a:ext cx="8229600" cy="457200"/>
          </a:xfrm>
          <a:prstGeom prst="rect">
            <a:avLst/>
          </a:prstGeom>
          <a:noFill/>
          <a:ln w="9525">
            <a:noFill/>
            <a:miter lim="800000"/>
            <a:headEnd/>
            <a:tailEnd/>
          </a:ln>
        </p:spPr>
        <p:txBody>
          <a:bodyPr/>
          <a:lstStyle/>
          <a:p>
            <a:pPr>
              <a:spcBef>
                <a:spcPct val="20000"/>
              </a:spcBef>
              <a:defRPr/>
            </a:pPr>
            <a:r>
              <a:rPr lang="en-US" sz="1200" b="1" i="1" kern="0" dirty="0">
                <a:solidFill>
                  <a:srgbClr val="870401"/>
                </a:solidFill>
                <a:latin typeface="+mn-lt"/>
                <a:ea typeface="+mn-ea"/>
                <a:cs typeface="+mn-cs"/>
              </a:rPr>
              <a:t>L</a:t>
            </a:r>
            <a:r>
              <a:rPr lang="en-US" sz="1200" b="1" i="1" kern="0" dirty="0" err="1">
                <a:solidFill>
                  <a:srgbClr val="870401"/>
                </a:solidFill>
                <a:latin typeface="+mn-lt"/>
                <a:ea typeface="+mn-ea"/>
                <a:cs typeface="+mn-cs"/>
              </a:rPr>
              <a:t>eft</a:t>
            </a:r>
            <a:r>
              <a:rPr lang="en-US" sz="1200" b="1" i="1" kern="0" dirty="0">
                <a:solidFill>
                  <a:srgbClr val="870401"/>
                </a:solidFill>
                <a:latin typeface="+mn-lt"/>
                <a:ea typeface="+mn-ea"/>
                <a:cs typeface="+mn-cs"/>
              </a:rPr>
              <a:t> to right:</a:t>
            </a:r>
            <a:r>
              <a:rPr lang="en-US" sz="1200" b="1" kern="0" dirty="0">
                <a:solidFill>
                  <a:srgbClr val="870401"/>
                </a:solidFill>
                <a:latin typeface="+mn-lt"/>
                <a:ea typeface="+mn-ea"/>
                <a:cs typeface="+mn-cs"/>
              </a:rPr>
              <a:t>  Schematic, ultrasound image, and MR image of </a:t>
            </a:r>
            <a:r>
              <a:rPr lang="en-US" sz="1200" b="1" kern="0" dirty="0" err="1">
                <a:solidFill>
                  <a:srgbClr val="870401"/>
                </a:solidFill>
                <a:latin typeface="+mn-lt"/>
                <a:ea typeface="+mn-ea"/>
                <a:cs typeface="+mn-cs"/>
              </a:rPr>
              <a:t>unicornuate</a:t>
            </a:r>
            <a:r>
              <a:rPr lang="en-US" sz="1200" b="1" kern="0" dirty="0">
                <a:solidFill>
                  <a:srgbClr val="870401"/>
                </a:solidFill>
                <a:latin typeface="+mn-lt"/>
                <a:ea typeface="+mn-ea"/>
                <a:cs typeface="+mn-cs"/>
              </a:rPr>
              <a:t> uterus.</a:t>
            </a:r>
          </a:p>
        </p:txBody>
      </p:sp>
      <p:sp>
        <p:nvSpPr>
          <p:cNvPr id="34822" name="Rectangle 2"/>
          <p:cNvSpPr txBox="1">
            <a:spLocks noChangeArrowheads="1"/>
          </p:cNvSpPr>
          <p:nvPr/>
        </p:nvSpPr>
        <p:spPr bwMode="auto">
          <a:xfrm>
            <a:off x="457200" y="83820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pPr>
            <a:r>
              <a:rPr lang="en-US" sz="1600" b="1">
                <a:solidFill>
                  <a:srgbClr val="870401"/>
                </a:solidFill>
              </a:rPr>
              <a:t>1.  Organogenesis:  Failure of one Müllerian duct to develop fully results in a unicornuate uterus.</a:t>
            </a:r>
          </a:p>
          <a:p>
            <a:pPr eaLnBrk="1" hangingPunct="1">
              <a:spcBef>
                <a:spcPct val="20000"/>
              </a:spcBef>
              <a:buFontTx/>
              <a:buChar char="•"/>
            </a:pPr>
            <a:endParaRPr lang="en-US" sz="1600" b="1">
              <a:solidFill>
                <a:srgbClr val="870401"/>
              </a:solidFill>
            </a:endParaRPr>
          </a:p>
        </p:txBody>
      </p:sp>
      <p:pic>
        <p:nvPicPr>
          <p:cNvPr id="34823"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r="16335"/>
          <a:stretch>
            <a:fillRect/>
          </a:stretch>
        </p:blipFill>
        <p:spPr bwMode="auto">
          <a:xfrm>
            <a:off x="365125" y="1504950"/>
            <a:ext cx="169068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Picture 6" descr="http://radiology.rsna.org/content/233/1/19/F35.medium.gif">
            <a:hlinkClick r:id="rId5"/>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193925" y="1504950"/>
            <a:ext cx="349885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5" name="Picture 8" descr="http://radiology.rsna.org/content/233/1/19/F36.medium.gif"/>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5851525" y="1504950"/>
            <a:ext cx="298767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grpSp>
        <p:nvGrpSpPr>
          <p:cNvPr id="36866" name="Group 3"/>
          <p:cNvGrpSpPr>
            <a:grpSpLocks/>
          </p:cNvGrpSpPr>
          <p:nvPr/>
        </p:nvGrpSpPr>
        <p:grpSpPr bwMode="auto">
          <a:xfrm>
            <a:off x="0" y="0"/>
            <a:ext cx="9144000" cy="6858000"/>
            <a:chOff x="0" y="0"/>
            <a:chExt cx="5760" cy="4320"/>
          </a:xfrm>
        </p:grpSpPr>
        <p:sp>
          <p:nvSpPr>
            <p:cNvPr id="36875" name="Rectangle 4"/>
            <p:cNvSpPr>
              <a:spLocks noChangeArrowheads="1"/>
            </p:cNvSpPr>
            <p:nvPr/>
          </p:nvSpPr>
          <p:spPr bwMode="auto">
            <a:xfrm>
              <a:off x="0" y="0"/>
              <a:ext cx="5760" cy="4320"/>
            </a:xfrm>
            <a:prstGeom prst="rect">
              <a:avLst/>
            </a:prstGeom>
            <a:noFill/>
            <a:ln w="635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876" name="Rectangle 5"/>
            <p:cNvSpPr>
              <a:spLocks noChangeArrowheads="1"/>
            </p:cNvSpPr>
            <p:nvPr/>
          </p:nvSpPr>
          <p:spPr bwMode="auto">
            <a:xfrm>
              <a:off x="0" y="0"/>
              <a:ext cx="5760" cy="4320"/>
            </a:xfrm>
            <a:prstGeom prst="rect">
              <a:avLst/>
            </a:prstGeom>
            <a:noFill/>
            <a:ln w="88900" cmpd="dbl">
              <a:solidFill>
                <a:srgbClr val="E874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36867" name="Rectangle 7"/>
          <p:cNvSpPr>
            <a:spLocks noChangeArrowheads="1"/>
          </p:cNvSpPr>
          <p:nvPr/>
        </p:nvSpPr>
        <p:spPr bwMode="auto">
          <a:xfrm>
            <a:off x="2819400" y="152400"/>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2000" b="1"/>
              <a:t>Discussion</a:t>
            </a:r>
          </a:p>
        </p:txBody>
      </p:sp>
      <p:pic>
        <p:nvPicPr>
          <p:cNvPr id="36868" name="Picture 8" descr="icf_logo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5638800"/>
            <a:ext cx="40005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Rectangle 2"/>
          <p:cNvSpPr txBox="1">
            <a:spLocks noChangeArrowheads="1"/>
          </p:cNvSpPr>
          <p:nvPr/>
        </p:nvSpPr>
        <p:spPr bwMode="auto">
          <a:xfrm>
            <a:off x="457200" y="841375"/>
            <a:ext cx="8229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pPr>
            <a:r>
              <a:rPr lang="en-US" sz="1600" b="1">
                <a:solidFill>
                  <a:srgbClr val="870401"/>
                </a:solidFill>
              </a:rPr>
              <a:t>2.  Fusion:  </a:t>
            </a:r>
            <a:r>
              <a:rPr lang="ja-JP" altLang="en-US" sz="1600" b="1">
                <a:solidFill>
                  <a:srgbClr val="870401"/>
                </a:solidFill>
              </a:rPr>
              <a:t>“</a:t>
            </a:r>
            <a:r>
              <a:rPr lang="en-US" altLang="ja-JP" sz="1600" b="1">
                <a:solidFill>
                  <a:srgbClr val="870401"/>
                </a:solidFill>
              </a:rPr>
              <a:t>Lateral fusion</a:t>
            </a:r>
            <a:r>
              <a:rPr lang="ja-JP" altLang="en-US" sz="1600" b="1">
                <a:solidFill>
                  <a:srgbClr val="870401"/>
                </a:solidFill>
              </a:rPr>
              <a:t>”</a:t>
            </a:r>
            <a:r>
              <a:rPr lang="en-US" altLang="ja-JP" sz="1600" b="1">
                <a:solidFill>
                  <a:srgbClr val="870401"/>
                </a:solidFill>
              </a:rPr>
              <a:t> refers to the process during which the lower segments of the Müllerian ducts fuse to form the uterus, cervix, and upper two-thirds of the vagina.  Failure of lateral fusion results in bicornuate uterus (partial or complete) or uterus didelphys.</a:t>
            </a:r>
          </a:p>
          <a:p>
            <a:pPr eaLnBrk="1" hangingPunct="1">
              <a:spcBef>
                <a:spcPct val="20000"/>
              </a:spcBef>
              <a:buFontTx/>
              <a:buChar char="•"/>
            </a:pPr>
            <a:endParaRPr lang="en-US" sz="1600" b="1">
              <a:solidFill>
                <a:srgbClr val="870401"/>
              </a:solidFill>
            </a:endParaRPr>
          </a:p>
        </p:txBody>
      </p:sp>
      <p:pic>
        <p:nvPicPr>
          <p:cNvPr id="36870" name="Picture 1"/>
          <p:cNvPicPr>
            <a:picLocks noChangeAspect="1" noChangeArrowheads="1"/>
          </p:cNvPicPr>
          <p:nvPr/>
        </p:nvPicPr>
        <p:blipFill>
          <a:blip r:embed="rId4" cstate="email">
            <a:extLst>
              <a:ext uri="{28A0092B-C50C-407E-A947-70E740481C1C}">
                <a14:useLocalDpi xmlns:a14="http://schemas.microsoft.com/office/drawing/2010/main" val="0"/>
              </a:ext>
            </a:extLst>
          </a:blip>
          <a:srcRect l="2368" t="1344" r="2368"/>
          <a:stretch>
            <a:fillRect/>
          </a:stretch>
        </p:blipFill>
        <p:spPr bwMode="auto">
          <a:xfrm>
            <a:off x="2667000" y="1981200"/>
            <a:ext cx="2006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l="4599" t="2657" r="2299"/>
          <a:stretch>
            <a:fillRect/>
          </a:stretch>
        </p:blipFill>
        <p:spPr bwMode="auto">
          <a:xfrm>
            <a:off x="533400" y="1981200"/>
            <a:ext cx="202088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2" name="Picture 5" descr="http://radiology.rsna.org/content/233/1/19/F26.medium.gif"/>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914400" y="3962400"/>
            <a:ext cx="2757488" cy="257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3" name="Picture 16"/>
          <p:cNvPicPr>
            <a:picLocks noChangeAspect="1" noChangeArrowheads="1"/>
          </p:cNvPicPr>
          <p:nvPr/>
        </p:nvPicPr>
        <p:blipFill>
          <a:blip r:embed="rId7" cstate="print">
            <a:extLst>
              <a:ext uri="{28A0092B-C50C-407E-A947-70E740481C1C}">
                <a14:useLocalDpi xmlns:a14="http://schemas.microsoft.com/office/drawing/2010/main" val="0"/>
              </a:ext>
            </a:extLst>
          </a:blip>
          <a:srcRect l="13635" r="5455" b="9143"/>
          <a:stretch>
            <a:fillRect/>
          </a:stretch>
        </p:blipFill>
        <p:spPr bwMode="auto">
          <a:xfrm>
            <a:off x="4800600" y="1981200"/>
            <a:ext cx="3640138"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2"/>
          <p:cNvSpPr txBox="1">
            <a:spLocks noChangeArrowheads="1"/>
          </p:cNvSpPr>
          <p:nvPr/>
        </p:nvSpPr>
        <p:spPr bwMode="auto">
          <a:xfrm>
            <a:off x="3886200" y="4572000"/>
            <a:ext cx="4495800" cy="838200"/>
          </a:xfrm>
          <a:prstGeom prst="rect">
            <a:avLst/>
          </a:prstGeom>
          <a:noFill/>
          <a:ln w="9525">
            <a:noFill/>
            <a:miter lim="800000"/>
            <a:headEnd/>
            <a:tailEnd/>
          </a:ln>
        </p:spPr>
        <p:txBody>
          <a:bodyPr/>
          <a:lstStyle/>
          <a:p>
            <a:pPr>
              <a:spcBef>
                <a:spcPct val="20000"/>
              </a:spcBef>
              <a:defRPr/>
            </a:pPr>
            <a:r>
              <a:rPr lang="en-US" sz="1200" b="1" i="1" kern="0" dirty="0">
                <a:solidFill>
                  <a:srgbClr val="870401"/>
                </a:solidFill>
                <a:latin typeface="+mn-lt"/>
                <a:ea typeface="+mn-ea"/>
                <a:cs typeface="+mn-cs"/>
              </a:rPr>
              <a:t>Clockwise from top left:  </a:t>
            </a:r>
            <a:r>
              <a:rPr lang="en-US" sz="1200" b="1" kern="0" dirty="0">
                <a:solidFill>
                  <a:srgbClr val="870401"/>
                </a:solidFill>
                <a:latin typeface="+mn-lt"/>
                <a:ea typeface="+mn-ea"/>
                <a:cs typeface="+mn-cs"/>
              </a:rPr>
              <a:t>Partial </a:t>
            </a:r>
            <a:r>
              <a:rPr lang="en-US" sz="1200" b="1" kern="0" dirty="0" err="1">
                <a:solidFill>
                  <a:srgbClr val="870401"/>
                </a:solidFill>
                <a:latin typeface="+mn-lt"/>
                <a:ea typeface="+mn-ea"/>
                <a:cs typeface="+mn-cs"/>
              </a:rPr>
              <a:t>bicornuate</a:t>
            </a:r>
            <a:r>
              <a:rPr lang="en-US" sz="1200" b="1" kern="0" dirty="0">
                <a:solidFill>
                  <a:srgbClr val="870401"/>
                </a:solidFill>
                <a:latin typeface="+mn-lt"/>
                <a:ea typeface="+mn-ea"/>
                <a:cs typeface="+mn-cs"/>
              </a:rPr>
              <a:t> uterus schematic, complete </a:t>
            </a:r>
            <a:r>
              <a:rPr lang="en-US" sz="1200" b="1" kern="0" dirty="0" err="1">
                <a:solidFill>
                  <a:srgbClr val="870401"/>
                </a:solidFill>
                <a:latin typeface="+mn-lt"/>
                <a:ea typeface="+mn-ea"/>
                <a:cs typeface="+mn-cs"/>
              </a:rPr>
              <a:t>bicornuate</a:t>
            </a:r>
            <a:r>
              <a:rPr lang="en-US" sz="1200" b="1" kern="0" dirty="0">
                <a:solidFill>
                  <a:srgbClr val="870401"/>
                </a:solidFill>
                <a:latin typeface="+mn-lt"/>
                <a:ea typeface="+mn-ea"/>
                <a:cs typeface="+mn-cs"/>
              </a:rPr>
              <a:t> uterus schematic, complete </a:t>
            </a:r>
            <a:r>
              <a:rPr lang="en-US" sz="1200" b="1" kern="0" dirty="0" err="1">
                <a:solidFill>
                  <a:srgbClr val="870401"/>
                </a:solidFill>
                <a:latin typeface="+mn-lt"/>
                <a:ea typeface="+mn-ea"/>
                <a:cs typeface="+mn-cs"/>
              </a:rPr>
              <a:t>bicornuate</a:t>
            </a:r>
            <a:r>
              <a:rPr lang="en-US" sz="1200" b="1" kern="0" dirty="0">
                <a:solidFill>
                  <a:srgbClr val="870401"/>
                </a:solidFill>
                <a:latin typeface="+mn-lt"/>
                <a:ea typeface="+mn-ea"/>
                <a:cs typeface="+mn-cs"/>
              </a:rPr>
              <a:t> uterus ultrasound image, and complete </a:t>
            </a:r>
            <a:r>
              <a:rPr lang="en-US" sz="1200" b="1" kern="0" dirty="0" err="1">
                <a:solidFill>
                  <a:srgbClr val="870401"/>
                </a:solidFill>
                <a:latin typeface="+mn-lt"/>
                <a:ea typeface="+mn-ea"/>
                <a:cs typeface="+mn-cs"/>
              </a:rPr>
              <a:t>bicornuate</a:t>
            </a:r>
            <a:r>
              <a:rPr lang="en-US" sz="1200" b="1" kern="0" dirty="0">
                <a:solidFill>
                  <a:srgbClr val="870401"/>
                </a:solidFill>
                <a:latin typeface="+mn-lt"/>
                <a:ea typeface="+mn-ea"/>
                <a:cs typeface="+mn-cs"/>
              </a:rPr>
              <a:t> uterus MR image.</a:t>
            </a:r>
            <a:endParaRPr lang="en-US" sz="1200" b="1" i="1" kern="0" dirty="0">
              <a:solidFill>
                <a:srgbClr val="870401"/>
              </a:solidFill>
              <a:latin typeface="+mn-lt"/>
              <a:ea typeface="+mn-ea"/>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grpSp>
        <p:nvGrpSpPr>
          <p:cNvPr id="38914" name="Group 3"/>
          <p:cNvGrpSpPr>
            <a:grpSpLocks/>
          </p:cNvGrpSpPr>
          <p:nvPr/>
        </p:nvGrpSpPr>
        <p:grpSpPr bwMode="auto">
          <a:xfrm>
            <a:off x="0" y="0"/>
            <a:ext cx="9144000" cy="6858000"/>
            <a:chOff x="0" y="0"/>
            <a:chExt cx="5760" cy="4320"/>
          </a:xfrm>
        </p:grpSpPr>
        <p:sp>
          <p:nvSpPr>
            <p:cNvPr id="38923" name="Rectangle 4"/>
            <p:cNvSpPr>
              <a:spLocks noChangeArrowheads="1"/>
            </p:cNvSpPr>
            <p:nvPr/>
          </p:nvSpPr>
          <p:spPr bwMode="auto">
            <a:xfrm>
              <a:off x="0" y="0"/>
              <a:ext cx="5760" cy="4320"/>
            </a:xfrm>
            <a:prstGeom prst="rect">
              <a:avLst/>
            </a:prstGeom>
            <a:noFill/>
            <a:ln w="635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8924" name="Rectangle 5"/>
            <p:cNvSpPr>
              <a:spLocks noChangeArrowheads="1"/>
            </p:cNvSpPr>
            <p:nvPr/>
          </p:nvSpPr>
          <p:spPr bwMode="auto">
            <a:xfrm>
              <a:off x="0" y="0"/>
              <a:ext cx="5760" cy="4320"/>
            </a:xfrm>
            <a:prstGeom prst="rect">
              <a:avLst/>
            </a:prstGeom>
            <a:noFill/>
            <a:ln w="88900" cmpd="dbl">
              <a:solidFill>
                <a:srgbClr val="E874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38915" name="Rectangle 7"/>
          <p:cNvSpPr>
            <a:spLocks noChangeArrowheads="1"/>
          </p:cNvSpPr>
          <p:nvPr/>
        </p:nvSpPr>
        <p:spPr bwMode="auto">
          <a:xfrm>
            <a:off x="2819400" y="152400"/>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2000" b="1"/>
              <a:t>Discussion</a:t>
            </a:r>
          </a:p>
        </p:txBody>
      </p:sp>
      <p:pic>
        <p:nvPicPr>
          <p:cNvPr id="38916" name="Picture 8" descr="icf_logo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5638800"/>
            <a:ext cx="40005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Rectangle 2"/>
          <p:cNvSpPr txBox="1">
            <a:spLocks noChangeArrowheads="1"/>
          </p:cNvSpPr>
          <p:nvPr/>
        </p:nvSpPr>
        <p:spPr bwMode="auto">
          <a:xfrm>
            <a:off x="457200" y="841375"/>
            <a:ext cx="8229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pPr>
            <a:r>
              <a:rPr lang="en-US" sz="1600" b="1">
                <a:solidFill>
                  <a:srgbClr val="870401"/>
                </a:solidFill>
              </a:rPr>
              <a:t>2.  Fusion:  </a:t>
            </a:r>
            <a:r>
              <a:rPr lang="ja-JP" altLang="en-US" sz="1600" b="1">
                <a:solidFill>
                  <a:srgbClr val="870401"/>
                </a:solidFill>
              </a:rPr>
              <a:t>“</a:t>
            </a:r>
            <a:r>
              <a:rPr lang="en-US" altLang="ja-JP" sz="1600" b="1">
                <a:solidFill>
                  <a:srgbClr val="870401"/>
                </a:solidFill>
              </a:rPr>
              <a:t>Lateral fusion</a:t>
            </a:r>
            <a:r>
              <a:rPr lang="ja-JP" altLang="en-US" sz="1600" b="1">
                <a:solidFill>
                  <a:srgbClr val="870401"/>
                </a:solidFill>
              </a:rPr>
              <a:t>”</a:t>
            </a:r>
            <a:r>
              <a:rPr lang="en-US" altLang="ja-JP" sz="1600" b="1">
                <a:solidFill>
                  <a:srgbClr val="870401"/>
                </a:solidFill>
              </a:rPr>
              <a:t> refers to the process during which the lower segments of the Müllerian ducts fuse to form the uterus, cervix, and upper two-thirds of the vagina.  Failure of lateral fusion results in bicornuate uterus (partial or complete) or uterus didelphys.</a:t>
            </a:r>
          </a:p>
          <a:p>
            <a:pPr eaLnBrk="1" hangingPunct="1">
              <a:spcBef>
                <a:spcPct val="20000"/>
              </a:spcBef>
              <a:buFontTx/>
              <a:buChar char="•"/>
            </a:pPr>
            <a:endParaRPr lang="en-US" sz="1600" b="1">
              <a:solidFill>
                <a:srgbClr val="870401"/>
              </a:solidFill>
            </a:endParaRPr>
          </a:p>
        </p:txBody>
      </p:sp>
      <p:pic>
        <p:nvPicPr>
          <p:cNvPr id="38918"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57200" y="1981200"/>
            <a:ext cx="25558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7" descr="http://radiology.rsna.org/content/233/1/19/F30.medium.gif"/>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914400" y="4419600"/>
            <a:ext cx="26543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0" name="Picture 13" descr="Transverse section of didelphic uterus">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l="9599" t="14932" r="6400" b="4266"/>
          <a:stretch>
            <a:fillRect/>
          </a:stretch>
        </p:blipFill>
        <p:spPr bwMode="auto">
          <a:xfrm>
            <a:off x="3165475" y="1981200"/>
            <a:ext cx="31686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1" name="Picture 15" descr="2 separate cervices seen in uterus didelphys">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l="9599" t="38400" r="48000" b="17067"/>
          <a:stretch>
            <a:fillRect/>
          </a:stretch>
        </p:blipFill>
        <p:spPr bwMode="auto">
          <a:xfrm>
            <a:off x="6442075" y="2286000"/>
            <a:ext cx="232092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2"/>
          <p:cNvSpPr txBox="1">
            <a:spLocks noChangeArrowheads="1"/>
          </p:cNvSpPr>
          <p:nvPr/>
        </p:nvSpPr>
        <p:spPr bwMode="auto">
          <a:xfrm>
            <a:off x="3886200" y="4572000"/>
            <a:ext cx="4495800" cy="838200"/>
          </a:xfrm>
          <a:prstGeom prst="rect">
            <a:avLst/>
          </a:prstGeom>
          <a:noFill/>
          <a:ln w="9525">
            <a:noFill/>
            <a:miter lim="800000"/>
            <a:headEnd/>
            <a:tailEnd/>
          </a:ln>
        </p:spPr>
        <p:txBody>
          <a:bodyPr/>
          <a:lstStyle/>
          <a:p>
            <a:pPr>
              <a:spcBef>
                <a:spcPct val="20000"/>
              </a:spcBef>
              <a:defRPr/>
            </a:pPr>
            <a:r>
              <a:rPr lang="en-US" sz="1200" b="1" i="1" kern="0" dirty="0">
                <a:solidFill>
                  <a:srgbClr val="870401"/>
                </a:solidFill>
                <a:latin typeface="+mn-lt"/>
                <a:ea typeface="+mn-ea"/>
                <a:cs typeface="+mn-cs"/>
              </a:rPr>
              <a:t>Clockwise from top left:  </a:t>
            </a:r>
            <a:r>
              <a:rPr lang="en-US" sz="1200" b="1" kern="0" dirty="0" err="1">
                <a:solidFill>
                  <a:srgbClr val="870401"/>
                </a:solidFill>
                <a:latin typeface="+mn-lt"/>
                <a:ea typeface="+mn-ea"/>
                <a:cs typeface="+mn-cs"/>
              </a:rPr>
              <a:t>Didelphic</a:t>
            </a:r>
            <a:r>
              <a:rPr lang="en-US" sz="1200" b="1" kern="0" dirty="0">
                <a:solidFill>
                  <a:srgbClr val="870401"/>
                </a:solidFill>
                <a:latin typeface="+mn-lt"/>
                <a:ea typeface="+mn-ea"/>
                <a:cs typeface="+mn-cs"/>
              </a:rPr>
              <a:t> uterus schematic, transverse ultrasound image of uterus </a:t>
            </a:r>
            <a:r>
              <a:rPr lang="en-US" sz="1200" b="1" kern="0" dirty="0" err="1">
                <a:solidFill>
                  <a:srgbClr val="870401"/>
                </a:solidFill>
                <a:latin typeface="+mn-lt"/>
                <a:ea typeface="+mn-ea"/>
                <a:cs typeface="+mn-cs"/>
              </a:rPr>
              <a:t>didelphys</a:t>
            </a:r>
            <a:r>
              <a:rPr lang="en-US" sz="1200" b="1" kern="0" dirty="0">
                <a:solidFill>
                  <a:srgbClr val="870401"/>
                </a:solidFill>
                <a:latin typeface="+mn-lt"/>
                <a:ea typeface="+mn-ea"/>
                <a:cs typeface="+mn-cs"/>
              </a:rPr>
              <a:t>, transverse ultrasound image demonstrating two cervices, and MR image of uterus </a:t>
            </a:r>
            <a:r>
              <a:rPr lang="en-US" sz="1200" b="1" kern="0" dirty="0" err="1">
                <a:solidFill>
                  <a:srgbClr val="870401"/>
                </a:solidFill>
                <a:latin typeface="+mn-lt"/>
                <a:ea typeface="+mn-ea"/>
                <a:cs typeface="+mn-cs"/>
              </a:rPr>
              <a:t>didelphys</a:t>
            </a:r>
            <a:r>
              <a:rPr lang="en-US" sz="1200" b="1" kern="0" dirty="0">
                <a:solidFill>
                  <a:srgbClr val="870401"/>
                </a:solidFill>
                <a:latin typeface="+mn-lt"/>
                <a:ea typeface="+mn-ea"/>
                <a:cs typeface="+mn-cs"/>
              </a:rPr>
              <a:t>.</a:t>
            </a:r>
            <a:endParaRPr lang="en-US" sz="1200" b="1" i="1" kern="0" dirty="0">
              <a:solidFill>
                <a:srgbClr val="870401"/>
              </a:solidFill>
              <a:latin typeface="+mn-lt"/>
              <a:ea typeface="+mn-ea"/>
              <a:cs typeface="+mn-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grpSp>
        <p:nvGrpSpPr>
          <p:cNvPr id="40962" name="Group 3"/>
          <p:cNvGrpSpPr>
            <a:grpSpLocks/>
          </p:cNvGrpSpPr>
          <p:nvPr/>
        </p:nvGrpSpPr>
        <p:grpSpPr bwMode="auto">
          <a:xfrm>
            <a:off x="0" y="0"/>
            <a:ext cx="9144000" cy="6858000"/>
            <a:chOff x="0" y="0"/>
            <a:chExt cx="5760" cy="4320"/>
          </a:xfrm>
        </p:grpSpPr>
        <p:sp>
          <p:nvSpPr>
            <p:cNvPr id="40970" name="Rectangle 4"/>
            <p:cNvSpPr>
              <a:spLocks noChangeArrowheads="1"/>
            </p:cNvSpPr>
            <p:nvPr/>
          </p:nvSpPr>
          <p:spPr bwMode="auto">
            <a:xfrm>
              <a:off x="0" y="0"/>
              <a:ext cx="5760" cy="4320"/>
            </a:xfrm>
            <a:prstGeom prst="rect">
              <a:avLst/>
            </a:prstGeom>
            <a:noFill/>
            <a:ln w="635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971" name="Rectangle 5"/>
            <p:cNvSpPr>
              <a:spLocks noChangeArrowheads="1"/>
            </p:cNvSpPr>
            <p:nvPr/>
          </p:nvSpPr>
          <p:spPr bwMode="auto">
            <a:xfrm>
              <a:off x="0" y="0"/>
              <a:ext cx="5760" cy="4320"/>
            </a:xfrm>
            <a:prstGeom prst="rect">
              <a:avLst/>
            </a:prstGeom>
            <a:noFill/>
            <a:ln w="88900" cmpd="dbl">
              <a:solidFill>
                <a:srgbClr val="E874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40963" name="Rectangle 7"/>
          <p:cNvSpPr>
            <a:spLocks noChangeArrowheads="1"/>
          </p:cNvSpPr>
          <p:nvPr/>
        </p:nvSpPr>
        <p:spPr bwMode="auto">
          <a:xfrm>
            <a:off x="2819400" y="152400"/>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2000" b="1"/>
              <a:t>Discussion</a:t>
            </a:r>
          </a:p>
        </p:txBody>
      </p:sp>
      <p:pic>
        <p:nvPicPr>
          <p:cNvPr id="40964" name="Picture 8" descr="icf_logo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5638800"/>
            <a:ext cx="40005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Rectangle 2"/>
          <p:cNvSpPr txBox="1">
            <a:spLocks noChangeArrowheads="1"/>
          </p:cNvSpPr>
          <p:nvPr/>
        </p:nvSpPr>
        <p:spPr bwMode="auto">
          <a:xfrm>
            <a:off x="457200" y="8413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pPr>
            <a:r>
              <a:rPr lang="en-US" sz="1600" b="1" dirty="0">
                <a:solidFill>
                  <a:srgbClr val="870401"/>
                </a:solidFill>
              </a:rPr>
              <a:t>3.  </a:t>
            </a:r>
            <a:r>
              <a:rPr lang="en-US" sz="1600" b="1" dirty="0" err="1">
                <a:solidFill>
                  <a:srgbClr val="870401"/>
                </a:solidFill>
              </a:rPr>
              <a:t>Septal</a:t>
            </a:r>
            <a:r>
              <a:rPr lang="en-US" sz="1600" b="1" dirty="0">
                <a:solidFill>
                  <a:srgbClr val="870401"/>
                </a:solidFill>
              </a:rPr>
              <a:t> </a:t>
            </a:r>
            <a:r>
              <a:rPr lang="en-US" sz="1600" b="1" dirty="0" err="1">
                <a:solidFill>
                  <a:srgbClr val="870401"/>
                </a:solidFill>
              </a:rPr>
              <a:t>resorption</a:t>
            </a:r>
            <a:r>
              <a:rPr lang="en-US" sz="1600" b="1" dirty="0">
                <a:solidFill>
                  <a:srgbClr val="870401"/>
                </a:solidFill>
              </a:rPr>
              <a:t>:  Fusion of the lower segments of the </a:t>
            </a:r>
            <a:r>
              <a:rPr lang="en-US" sz="1600" b="1" dirty="0" err="1">
                <a:solidFill>
                  <a:srgbClr val="870401"/>
                </a:solidFill>
              </a:rPr>
              <a:t>Müllerian</a:t>
            </a:r>
            <a:r>
              <a:rPr lang="en-US" sz="1600" b="1" dirty="0">
                <a:solidFill>
                  <a:srgbClr val="870401"/>
                </a:solidFill>
              </a:rPr>
              <a:t> ducts results in a central septum which must subsequently be resorbed to yield a single uterine cavity and cervix.  Failure of </a:t>
            </a:r>
            <a:r>
              <a:rPr lang="en-US" sz="1600" b="1" dirty="0" err="1">
                <a:solidFill>
                  <a:srgbClr val="870401"/>
                </a:solidFill>
              </a:rPr>
              <a:t>resorption</a:t>
            </a:r>
            <a:r>
              <a:rPr lang="en-US" sz="1600" b="1" dirty="0">
                <a:solidFill>
                  <a:srgbClr val="870401"/>
                </a:solidFill>
              </a:rPr>
              <a:t> results in a </a:t>
            </a:r>
            <a:r>
              <a:rPr lang="en-US" sz="1600" b="1" dirty="0" err="1">
                <a:solidFill>
                  <a:srgbClr val="870401"/>
                </a:solidFill>
              </a:rPr>
              <a:t>septate</a:t>
            </a:r>
            <a:r>
              <a:rPr lang="en-US" sz="1600" b="1" dirty="0">
                <a:solidFill>
                  <a:srgbClr val="870401"/>
                </a:solidFill>
              </a:rPr>
              <a:t> or </a:t>
            </a:r>
            <a:r>
              <a:rPr lang="en-US" sz="1600" b="1" dirty="0" err="1">
                <a:solidFill>
                  <a:srgbClr val="870401"/>
                </a:solidFill>
              </a:rPr>
              <a:t>subseptate</a:t>
            </a:r>
            <a:r>
              <a:rPr lang="en-US" sz="1600" b="1" dirty="0">
                <a:solidFill>
                  <a:srgbClr val="870401"/>
                </a:solidFill>
              </a:rPr>
              <a:t> uterus, depending on the length of septum resorbed.</a:t>
            </a:r>
          </a:p>
          <a:p>
            <a:pPr eaLnBrk="1" hangingPunct="1">
              <a:spcBef>
                <a:spcPct val="20000"/>
              </a:spcBef>
              <a:buFontTx/>
              <a:buChar char="•"/>
            </a:pPr>
            <a:endParaRPr lang="en-US" sz="1600" b="1" dirty="0">
              <a:solidFill>
                <a:srgbClr val="870401"/>
              </a:solidFill>
            </a:endParaRPr>
          </a:p>
        </p:txBody>
      </p:sp>
      <p:pic>
        <p:nvPicPr>
          <p:cNvPr id="40966" name="Picture 4" descr="http://radiology.rsna.org/content/233/1/19/F15.medium.gif"/>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314950" y="1905000"/>
            <a:ext cx="344805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7" name="Picture 5"/>
          <p:cNvPicPr>
            <a:picLocks noChangeAspect="1" noChangeArrowheads="1"/>
          </p:cNvPicPr>
          <p:nvPr/>
        </p:nvPicPr>
        <p:blipFill>
          <a:blip r:embed="rId5" cstate="email">
            <a:extLst>
              <a:ext uri="{28A0092B-C50C-407E-A947-70E740481C1C}">
                <a14:useLocalDpi xmlns:a14="http://schemas.microsoft.com/office/drawing/2010/main" val="0"/>
              </a:ext>
            </a:extLst>
          </a:blip>
          <a:srcRect l="5688" r="3413"/>
          <a:stretch>
            <a:fillRect/>
          </a:stretch>
        </p:blipFill>
        <p:spPr bwMode="auto">
          <a:xfrm>
            <a:off x="365125" y="1920875"/>
            <a:ext cx="29083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8" name="Picture 6"/>
          <p:cNvPicPr>
            <a:picLocks noChangeAspect="1" noChangeArrowheads="1"/>
          </p:cNvPicPr>
          <p:nvPr/>
        </p:nvPicPr>
        <p:blipFill>
          <a:blip r:embed="rId6" cstate="email">
            <a:extLst>
              <a:ext uri="{28A0092B-C50C-407E-A947-70E740481C1C}">
                <a14:useLocalDpi xmlns:a14="http://schemas.microsoft.com/office/drawing/2010/main" val="0"/>
              </a:ext>
            </a:extLst>
          </a:blip>
          <a:srcRect l="6577" t="8890" r="6577" b="1482"/>
          <a:stretch>
            <a:fillRect/>
          </a:stretch>
        </p:blipFill>
        <p:spPr bwMode="auto">
          <a:xfrm>
            <a:off x="3384550" y="1920875"/>
            <a:ext cx="179705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2"/>
          <p:cNvSpPr txBox="1">
            <a:spLocks noChangeArrowheads="1"/>
          </p:cNvSpPr>
          <p:nvPr/>
        </p:nvSpPr>
        <p:spPr bwMode="auto">
          <a:xfrm>
            <a:off x="457200" y="4724400"/>
            <a:ext cx="8229600" cy="457200"/>
          </a:xfrm>
          <a:prstGeom prst="rect">
            <a:avLst/>
          </a:prstGeom>
          <a:noFill/>
          <a:ln w="9525">
            <a:noFill/>
            <a:miter lim="800000"/>
            <a:headEnd/>
            <a:tailEnd/>
          </a:ln>
        </p:spPr>
        <p:txBody>
          <a:bodyPr/>
          <a:lstStyle/>
          <a:p>
            <a:pPr>
              <a:spcBef>
                <a:spcPct val="20000"/>
              </a:spcBef>
              <a:defRPr/>
            </a:pPr>
            <a:r>
              <a:rPr lang="en-US" sz="1200" b="1" i="1" kern="0" dirty="0">
                <a:solidFill>
                  <a:srgbClr val="870401"/>
                </a:solidFill>
                <a:latin typeface="+mn-lt"/>
                <a:ea typeface="+mn-ea"/>
                <a:cs typeface="+mn-cs"/>
              </a:rPr>
              <a:t>L</a:t>
            </a:r>
            <a:r>
              <a:rPr lang="en-US" sz="1200" b="1" i="1" kern="0" dirty="0" err="1">
                <a:solidFill>
                  <a:srgbClr val="870401"/>
                </a:solidFill>
                <a:latin typeface="+mn-lt"/>
                <a:ea typeface="+mn-ea"/>
                <a:cs typeface="+mn-cs"/>
              </a:rPr>
              <a:t>eft</a:t>
            </a:r>
            <a:r>
              <a:rPr lang="en-US" sz="1200" b="1" i="1" kern="0" dirty="0">
                <a:solidFill>
                  <a:srgbClr val="870401"/>
                </a:solidFill>
                <a:latin typeface="+mn-lt"/>
                <a:ea typeface="+mn-ea"/>
                <a:cs typeface="+mn-cs"/>
              </a:rPr>
              <a:t> to right:</a:t>
            </a:r>
            <a:r>
              <a:rPr lang="en-US" sz="1200" b="1" kern="0" dirty="0">
                <a:solidFill>
                  <a:srgbClr val="870401"/>
                </a:solidFill>
                <a:latin typeface="+mn-lt"/>
                <a:ea typeface="+mn-ea"/>
                <a:cs typeface="+mn-cs"/>
              </a:rPr>
              <a:t>  Schematic of </a:t>
            </a:r>
            <a:r>
              <a:rPr lang="en-US" sz="1200" b="1" kern="0" dirty="0" err="1">
                <a:solidFill>
                  <a:srgbClr val="870401"/>
                </a:solidFill>
                <a:latin typeface="+mn-lt"/>
                <a:ea typeface="+mn-ea"/>
                <a:cs typeface="+mn-cs"/>
              </a:rPr>
              <a:t>septate</a:t>
            </a:r>
            <a:r>
              <a:rPr lang="en-US" sz="1200" b="1" kern="0" dirty="0">
                <a:solidFill>
                  <a:srgbClr val="870401"/>
                </a:solidFill>
                <a:latin typeface="+mn-lt"/>
                <a:ea typeface="+mn-ea"/>
                <a:cs typeface="+mn-cs"/>
              </a:rPr>
              <a:t> uterus and ultrasound MR images of </a:t>
            </a:r>
            <a:r>
              <a:rPr lang="en-US" sz="1200" b="1" kern="0" dirty="0" err="1">
                <a:solidFill>
                  <a:srgbClr val="870401"/>
                </a:solidFill>
                <a:latin typeface="+mn-lt"/>
                <a:ea typeface="+mn-ea"/>
                <a:cs typeface="+mn-cs"/>
              </a:rPr>
              <a:t>subseptate</a:t>
            </a:r>
            <a:r>
              <a:rPr lang="en-US" sz="1200" b="1" kern="0" dirty="0">
                <a:solidFill>
                  <a:srgbClr val="870401"/>
                </a:solidFill>
                <a:latin typeface="+mn-lt"/>
                <a:ea typeface="+mn-ea"/>
                <a:cs typeface="+mn-cs"/>
              </a:rPr>
              <a:t> uterus.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16386" name="Rectangle 4"/>
          <p:cNvSpPr>
            <a:spLocks noGrp="1" noChangeArrowheads="1"/>
          </p:cNvSpPr>
          <p:nvPr>
            <p:ph type="title" idx="4294967295"/>
          </p:nvPr>
        </p:nvSpPr>
        <p:spPr>
          <a:xfrm>
            <a:off x="457200" y="304800"/>
            <a:ext cx="8229600" cy="533400"/>
          </a:xfrm>
          <a:noFill/>
        </p:spPr>
        <p:txBody>
          <a:bodyPr/>
          <a:lstStyle/>
          <a:p>
            <a:pPr eaLnBrk="1" hangingPunct="1"/>
            <a:r>
              <a:rPr lang="en-US" sz="2000" b="1">
                <a:latin typeface="Arial" charset="0"/>
              </a:rPr>
              <a:t>Case History</a:t>
            </a:r>
          </a:p>
        </p:txBody>
      </p:sp>
      <p:sp>
        <p:nvSpPr>
          <p:cNvPr id="16387" name="Rectangle 5"/>
          <p:cNvSpPr>
            <a:spLocks noGrp="1" noChangeArrowheads="1"/>
          </p:cNvSpPr>
          <p:nvPr>
            <p:ph type="body" idx="4294967295"/>
          </p:nvPr>
        </p:nvSpPr>
        <p:spPr>
          <a:xfrm>
            <a:off x="381000" y="1219200"/>
            <a:ext cx="8229600" cy="4267200"/>
          </a:xfrm>
          <a:noFill/>
        </p:spPr>
        <p:txBody>
          <a:bodyPr/>
          <a:lstStyle/>
          <a:p>
            <a:pPr eaLnBrk="1" hangingPunct="1">
              <a:buFontTx/>
              <a:buNone/>
            </a:pPr>
            <a:r>
              <a:rPr lang="en-US" sz="1600" b="1" dirty="0">
                <a:solidFill>
                  <a:srgbClr val="870401"/>
                </a:solidFill>
                <a:latin typeface="Arial" charset="0"/>
              </a:rPr>
              <a:t>22-year-old lady with </a:t>
            </a:r>
            <a:r>
              <a:rPr lang="en-US" sz="1600" b="1" dirty="0" smtClean="0">
                <a:solidFill>
                  <a:srgbClr val="870401"/>
                </a:solidFill>
                <a:latin typeface="Arial" charset="0"/>
              </a:rPr>
              <a:t>longstanding history of brownish </a:t>
            </a:r>
            <a:r>
              <a:rPr lang="en-US" sz="1600" b="1" dirty="0">
                <a:solidFill>
                  <a:srgbClr val="870401"/>
                </a:solidFill>
                <a:latin typeface="Arial" charset="0"/>
              </a:rPr>
              <a:t>vaginal discharge </a:t>
            </a:r>
            <a:r>
              <a:rPr lang="en-US" sz="1600" b="1" dirty="0" smtClean="0">
                <a:solidFill>
                  <a:srgbClr val="870401"/>
                </a:solidFill>
                <a:latin typeface="Arial" charset="0"/>
              </a:rPr>
              <a:t>presents to the emergency department </a:t>
            </a:r>
            <a:r>
              <a:rPr lang="en-US" sz="1600" b="1" dirty="0">
                <a:solidFill>
                  <a:srgbClr val="870401"/>
                </a:solidFill>
                <a:latin typeface="Arial" charset="0"/>
              </a:rPr>
              <a:t>with acute pelvic </a:t>
            </a:r>
            <a:r>
              <a:rPr lang="en-US" sz="1600" b="1" dirty="0" smtClean="0">
                <a:solidFill>
                  <a:srgbClr val="870401"/>
                </a:solidFill>
                <a:latin typeface="Arial" charset="0"/>
              </a:rPr>
              <a:t>pain and fever.</a:t>
            </a:r>
            <a:endParaRPr lang="en-US" sz="1600" b="1" dirty="0">
              <a:solidFill>
                <a:srgbClr val="870401"/>
              </a:solidFill>
              <a:latin typeface="Arial" charset="0"/>
            </a:endParaRPr>
          </a:p>
          <a:p>
            <a:pPr eaLnBrk="1" hangingPunct="1"/>
            <a:endParaRPr lang="en-US" sz="1600" b="1" dirty="0">
              <a:solidFill>
                <a:srgbClr val="870401"/>
              </a:solidFill>
              <a:latin typeface="Arial" charset="0"/>
            </a:endParaRPr>
          </a:p>
        </p:txBody>
      </p:sp>
      <p:grpSp>
        <p:nvGrpSpPr>
          <p:cNvPr id="16388" name="Group 6"/>
          <p:cNvGrpSpPr>
            <a:grpSpLocks/>
          </p:cNvGrpSpPr>
          <p:nvPr/>
        </p:nvGrpSpPr>
        <p:grpSpPr bwMode="auto">
          <a:xfrm>
            <a:off x="0" y="0"/>
            <a:ext cx="9144000" cy="6858000"/>
            <a:chOff x="0" y="0"/>
            <a:chExt cx="5760" cy="4320"/>
          </a:xfrm>
        </p:grpSpPr>
        <p:sp>
          <p:nvSpPr>
            <p:cNvPr id="16390" name="Rectangle 7"/>
            <p:cNvSpPr>
              <a:spLocks noChangeArrowheads="1"/>
            </p:cNvSpPr>
            <p:nvPr/>
          </p:nvSpPr>
          <p:spPr bwMode="auto">
            <a:xfrm>
              <a:off x="0" y="0"/>
              <a:ext cx="5760" cy="4320"/>
            </a:xfrm>
            <a:prstGeom prst="rect">
              <a:avLst/>
            </a:prstGeom>
            <a:noFill/>
            <a:ln w="635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391" name="Rectangle 8"/>
            <p:cNvSpPr>
              <a:spLocks noChangeArrowheads="1"/>
            </p:cNvSpPr>
            <p:nvPr/>
          </p:nvSpPr>
          <p:spPr bwMode="auto">
            <a:xfrm>
              <a:off x="0" y="0"/>
              <a:ext cx="5760" cy="4320"/>
            </a:xfrm>
            <a:prstGeom prst="rect">
              <a:avLst/>
            </a:prstGeom>
            <a:noFill/>
            <a:ln w="88900" cmpd="dbl">
              <a:solidFill>
                <a:srgbClr val="E874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pic>
        <p:nvPicPr>
          <p:cNvPr id="16389" name="Picture 9" descr="icf_logo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5638800"/>
            <a:ext cx="40005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body" idx="4294967295"/>
          </p:nvPr>
        </p:nvSpPr>
        <p:spPr>
          <a:xfrm>
            <a:off x="457200" y="4038600"/>
            <a:ext cx="8229600" cy="1143000"/>
          </a:xfrm>
          <a:noFill/>
        </p:spPr>
        <p:txBody>
          <a:bodyPr/>
          <a:lstStyle/>
          <a:p>
            <a:pPr marL="0" indent="0" eaLnBrk="1" hangingPunct="1">
              <a:buFontTx/>
              <a:buNone/>
            </a:pPr>
            <a:r>
              <a:rPr lang="en-US" sz="1600" b="1" dirty="0" smtClean="0">
                <a:solidFill>
                  <a:srgbClr val="870401"/>
                </a:solidFill>
                <a:latin typeface="Arial" charset="0"/>
              </a:rPr>
              <a:t>However, complete evaluation requires assessment of the external uterine fundal contour.  Hence, a </a:t>
            </a:r>
            <a:r>
              <a:rPr lang="en-US" sz="1600" b="1" dirty="0" err="1" smtClean="0">
                <a:solidFill>
                  <a:srgbClr val="870401"/>
                </a:solidFill>
                <a:latin typeface="Arial" charset="0"/>
              </a:rPr>
              <a:t>hysterosalpingogram</a:t>
            </a:r>
            <a:r>
              <a:rPr lang="en-US" sz="1600" b="1" dirty="0" smtClean="0">
                <a:solidFill>
                  <a:srgbClr val="870401"/>
                </a:solidFill>
                <a:latin typeface="Arial" charset="0"/>
              </a:rPr>
              <a:t> alone is generally inadequate for complete assessment.</a:t>
            </a:r>
            <a:endParaRPr lang="en-US" sz="1600" b="1" dirty="0">
              <a:solidFill>
                <a:srgbClr val="870401"/>
              </a:solidFill>
              <a:latin typeface="Arial" charset="0"/>
            </a:endParaRPr>
          </a:p>
        </p:txBody>
      </p:sp>
      <p:grpSp>
        <p:nvGrpSpPr>
          <p:cNvPr id="43011" name="Group 3"/>
          <p:cNvGrpSpPr>
            <a:grpSpLocks/>
          </p:cNvGrpSpPr>
          <p:nvPr/>
        </p:nvGrpSpPr>
        <p:grpSpPr bwMode="auto">
          <a:xfrm>
            <a:off x="0" y="0"/>
            <a:ext cx="9144000" cy="6858000"/>
            <a:chOff x="0" y="0"/>
            <a:chExt cx="5760" cy="4320"/>
          </a:xfrm>
        </p:grpSpPr>
        <p:sp>
          <p:nvSpPr>
            <p:cNvPr id="43022" name="Rectangle 4"/>
            <p:cNvSpPr>
              <a:spLocks noChangeArrowheads="1"/>
            </p:cNvSpPr>
            <p:nvPr/>
          </p:nvSpPr>
          <p:spPr bwMode="auto">
            <a:xfrm>
              <a:off x="0" y="0"/>
              <a:ext cx="5760" cy="4320"/>
            </a:xfrm>
            <a:prstGeom prst="rect">
              <a:avLst/>
            </a:prstGeom>
            <a:noFill/>
            <a:ln w="635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023" name="Rectangle 5"/>
            <p:cNvSpPr>
              <a:spLocks noChangeArrowheads="1"/>
            </p:cNvSpPr>
            <p:nvPr/>
          </p:nvSpPr>
          <p:spPr bwMode="auto">
            <a:xfrm>
              <a:off x="0" y="0"/>
              <a:ext cx="5760" cy="4320"/>
            </a:xfrm>
            <a:prstGeom prst="rect">
              <a:avLst/>
            </a:prstGeom>
            <a:noFill/>
            <a:ln w="88900" cmpd="dbl">
              <a:solidFill>
                <a:srgbClr val="E874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43012" name="Rectangle 7"/>
          <p:cNvSpPr>
            <a:spLocks noChangeArrowheads="1"/>
          </p:cNvSpPr>
          <p:nvPr/>
        </p:nvSpPr>
        <p:spPr bwMode="auto">
          <a:xfrm>
            <a:off x="2819400" y="152400"/>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2000" b="1"/>
              <a:t>Discussion</a:t>
            </a:r>
          </a:p>
        </p:txBody>
      </p:sp>
      <p:pic>
        <p:nvPicPr>
          <p:cNvPr id="43013" name="Picture 8" descr="icf_logo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5638800"/>
            <a:ext cx="40005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2"/>
          <p:cNvSpPr txBox="1">
            <a:spLocks noChangeArrowheads="1"/>
          </p:cNvSpPr>
          <p:nvPr/>
        </p:nvSpPr>
        <p:spPr bwMode="auto">
          <a:xfrm>
            <a:off x="457200" y="841248"/>
            <a:ext cx="8229600" cy="758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buFontTx/>
              <a:buNone/>
            </a:pPr>
            <a:r>
              <a:rPr lang="en-US" sz="1600" b="1" dirty="0" err="1" smtClean="0">
                <a:solidFill>
                  <a:srgbClr val="870401"/>
                </a:solidFill>
                <a:latin typeface="Arial" charset="0"/>
              </a:rPr>
              <a:t>Hysterosalpingography</a:t>
            </a:r>
            <a:r>
              <a:rPr lang="en-US" sz="1600" b="1" dirty="0" smtClean="0">
                <a:solidFill>
                  <a:srgbClr val="870401"/>
                </a:solidFill>
                <a:latin typeface="Arial" charset="0"/>
              </a:rPr>
              <a:t> can be a useful tool for evaluation of the endometrial canal and can suggest the presence of a </a:t>
            </a:r>
            <a:r>
              <a:rPr lang="en-US" sz="1600" b="1" dirty="0" err="1" smtClean="0">
                <a:solidFill>
                  <a:srgbClr val="870401"/>
                </a:solidFill>
              </a:rPr>
              <a:t>Müllerian</a:t>
            </a:r>
            <a:r>
              <a:rPr lang="en-US" sz="1600" b="1" dirty="0" smtClean="0">
                <a:solidFill>
                  <a:srgbClr val="870401"/>
                </a:solidFill>
              </a:rPr>
              <a:t> duct anomaly.</a:t>
            </a:r>
            <a:endParaRPr lang="en-US" sz="1600" b="1" dirty="0" smtClean="0">
              <a:solidFill>
                <a:srgbClr val="870401"/>
              </a:solidFill>
              <a:latin typeface="Arial" charset="0"/>
            </a:endParaRPr>
          </a:p>
          <a:p>
            <a:pPr marL="0" indent="0" eaLnBrk="1" hangingPunct="1"/>
            <a:endParaRPr lang="en-US" sz="1600" b="1" dirty="0">
              <a:solidFill>
                <a:srgbClr val="870401"/>
              </a:solidFill>
              <a:latin typeface="Arial" charset="0"/>
            </a:endParaRPr>
          </a:p>
        </p:txBody>
      </p:sp>
      <p:pic>
        <p:nvPicPr>
          <p:cNvPr id="4" name="Picture 3"/>
          <p:cNvPicPr>
            <a:picLocks noChangeAspect="1"/>
          </p:cNvPicPr>
          <p:nvPr/>
        </p:nvPicPr>
        <p:blipFill>
          <a:blip r:embed="rId4" cstate="print"/>
          <a:stretch>
            <a:fillRect/>
          </a:stretch>
        </p:blipFill>
        <p:spPr>
          <a:xfrm>
            <a:off x="1054100" y="1524000"/>
            <a:ext cx="3279180" cy="2468880"/>
          </a:xfrm>
          <a:prstGeom prst="rect">
            <a:avLst/>
          </a:prstGeom>
        </p:spPr>
      </p:pic>
      <p:pic>
        <p:nvPicPr>
          <p:cNvPr id="5" name="Picture 4"/>
          <p:cNvPicPr>
            <a:picLocks noChangeAspect="1"/>
          </p:cNvPicPr>
          <p:nvPr/>
        </p:nvPicPr>
        <p:blipFill>
          <a:blip r:embed="rId5" cstate="print"/>
          <a:stretch>
            <a:fillRect/>
          </a:stretch>
        </p:blipFill>
        <p:spPr>
          <a:xfrm>
            <a:off x="4800600" y="1527048"/>
            <a:ext cx="2522845" cy="2468880"/>
          </a:xfrm>
          <a:prstGeom prst="rect">
            <a:avLst/>
          </a:prstGeom>
        </p:spPr>
      </p:pic>
    </p:spTree>
    <p:extLst>
      <p:ext uri="{BB962C8B-B14F-4D97-AF65-F5344CB8AC3E}">
        <p14:creationId xmlns:p14="http://schemas.microsoft.com/office/powerpoint/2010/main" val="30570354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grpSp>
        <p:nvGrpSpPr>
          <p:cNvPr id="43011" name="Group 3"/>
          <p:cNvGrpSpPr>
            <a:grpSpLocks/>
          </p:cNvGrpSpPr>
          <p:nvPr/>
        </p:nvGrpSpPr>
        <p:grpSpPr bwMode="auto">
          <a:xfrm>
            <a:off x="0" y="0"/>
            <a:ext cx="9144000" cy="6858000"/>
            <a:chOff x="0" y="0"/>
            <a:chExt cx="5760" cy="4320"/>
          </a:xfrm>
        </p:grpSpPr>
        <p:sp>
          <p:nvSpPr>
            <p:cNvPr id="43022" name="Rectangle 4"/>
            <p:cNvSpPr>
              <a:spLocks noChangeArrowheads="1"/>
            </p:cNvSpPr>
            <p:nvPr/>
          </p:nvSpPr>
          <p:spPr bwMode="auto">
            <a:xfrm>
              <a:off x="0" y="0"/>
              <a:ext cx="5760" cy="4320"/>
            </a:xfrm>
            <a:prstGeom prst="rect">
              <a:avLst/>
            </a:prstGeom>
            <a:noFill/>
            <a:ln w="635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023" name="Rectangle 5"/>
            <p:cNvSpPr>
              <a:spLocks noChangeArrowheads="1"/>
            </p:cNvSpPr>
            <p:nvPr/>
          </p:nvSpPr>
          <p:spPr bwMode="auto">
            <a:xfrm>
              <a:off x="0" y="0"/>
              <a:ext cx="5760" cy="4320"/>
            </a:xfrm>
            <a:prstGeom prst="rect">
              <a:avLst/>
            </a:prstGeom>
            <a:noFill/>
            <a:ln w="88900" cmpd="dbl">
              <a:solidFill>
                <a:srgbClr val="E874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43012" name="Rectangle 7"/>
          <p:cNvSpPr>
            <a:spLocks noChangeArrowheads="1"/>
          </p:cNvSpPr>
          <p:nvPr/>
        </p:nvSpPr>
        <p:spPr bwMode="auto">
          <a:xfrm>
            <a:off x="2819400" y="152400"/>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2000" b="1"/>
              <a:t>Discussion</a:t>
            </a:r>
          </a:p>
        </p:txBody>
      </p:sp>
      <p:pic>
        <p:nvPicPr>
          <p:cNvPr id="43013" name="Picture 8" descr="icf_logo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5638800"/>
            <a:ext cx="40005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txBox="1">
            <a:spLocks noChangeArrowheads="1"/>
          </p:cNvSpPr>
          <p:nvPr/>
        </p:nvSpPr>
        <p:spPr bwMode="auto">
          <a:xfrm>
            <a:off x="609600" y="84124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buFontTx/>
              <a:buNone/>
            </a:pPr>
            <a:r>
              <a:rPr lang="en-US" sz="1600" b="1" dirty="0" smtClean="0">
                <a:solidFill>
                  <a:srgbClr val="870401"/>
                </a:solidFill>
                <a:latin typeface="Arial" charset="0"/>
              </a:rPr>
              <a:t>The orientation of the uterus can make evaluation of </a:t>
            </a:r>
            <a:r>
              <a:rPr lang="en-US" sz="1600" b="1" dirty="0" err="1" smtClean="0">
                <a:solidFill>
                  <a:srgbClr val="870401"/>
                </a:solidFill>
                <a:latin typeface="Arial" charset="0"/>
              </a:rPr>
              <a:t>M</a:t>
            </a:r>
            <a:r>
              <a:rPr lang="en-US" sz="1600" b="1" dirty="0" err="1">
                <a:solidFill>
                  <a:srgbClr val="870401"/>
                </a:solidFill>
              </a:rPr>
              <a:t>ü</a:t>
            </a:r>
            <a:r>
              <a:rPr lang="en-US" sz="1600" b="1" dirty="0" err="1" smtClean="0">
                <a:solidFill>
                  <a:srgbClr val="870401"/>
                </a:solidFill>
                <a:latin typeface="Arial" charset="0"/>
              </a:rPr>
              <a:t>llerian</a:t>
            </a:r>
            <a:r>
              <a:rPr lang="en-US" sz="1600" b="1" dirty="0" smtClean="0">
                <a:solidFill>
                  <a:srgbClr val="870401"/>
                </a:solidFill>
                <a:latin typeface="Arial" charset="0"/>
              </a:rPr>
              <a:t> duct abnormalities by ultrasound challenging.  The shape of the endometrial cavity can be difficult to evaluate using only the transverse </a:t>
            </a:r>
            <a:r>
              <a:rPr lang="en-US" sz="1600" b="1" i="1" dirty="0" smtClean="0">
                <a:solidFill>
                  <a:srgbClr val="870401"/>
                </a:solidFill>
                <a:latin typeface="Arial" charset="0"/>
              </a:rPr>
              <a:t>(left)</a:t>
            </a:r>
            <a:r>
              <a:rPr lang="en-US" sz="1600" b="1" dirty="0" smtClean="0">
                <a:solidFill>
                  <a:srgbClr val="870401"/>
                </a:solidFill>
                <a:latin typeface="Arial" charset="0"/>
              </a:rPr>
              <a:t> and longitudinal </a:t>
            </a:r>
            <a:r>
              <a:rPr lang="en-US" sz="1600" b="1" i="1" dirty="0" smtClean="0">
                <a:solidFill>
                  <a:srgbClr val="870401"/>
                </a:solidFill>
                <a:latin typeface="Arial" charset="0"/>
              </a:rPr>
              <a:t>(right) </a:t>
            </a:r>
            <a:r>
              <a:rPr lang="en-US" sz="1600" b="1" dirty="0" smtClean="0">
                <a:solidFill>
                  <a:srgbClr val="870401"/>
                </a:solidFill>
                <a:latin typeface="Arial" charset="0"/>
              </a:rPr>
              <a:t>planes.</a:t>
            </a:r>
          </a:p>
          <a:p>
            <a:pPr marL="0" indent="0" eaLnBrk="1" hangingPunct="1"/>
            <a:endParaRPr lang="en-US" sz="1600" b="1" dirty="0">
              <a:solidFill>
                <a:srgbClr val="870401"/>
              </a:solidFill>
              <a:latin typeface="Arial" charset="0"/>
            </a:endParaRPr>
          </a:p>
        </p:txBody>
      </p:sp>
      <p:pic>
        <p:nvPicPr>
          <p:cNvPr id="10" name="Picture 2"/>
          <p:cNvPicPr>
            <a:picLocks noChangeAspect="1" noChangeArrowheads="1"/>
          </p:cNvPicPr>
          <p:nvPr/>
        </p:nvPicPr>
        <p:blipFill rotWithShape="1">
          <a:blip r:embed="rId4" cstate="print"/>
          <a:srcRect l="56597" t="16628" r="11864" b="52122"/>
          <a:stretch/>
        </p:blipFill>
        <p:spPr bwMode="auto">
          <a:xfrm>
            <a:off x="4580466" y="1676400"/>
            <a:ext cx="2768601" cy="2057400"/>
          </a:xfrm>
          <a:prstGeom prst="rect">
            <a:avLst/>
          </a:prstGeom>
          <a:noFill/>
          <a:ln w="9525">
            <a:noFill/>
            <a:miter lim="800000"/>
            <a:headEnd/>
            <a:tailEnd/>
          </a:ln>
        </p:spPr>
      </p:pic>
      <p:pic>
        <p:nvPicPr>
          <p:cNvPr id="11" name="Picture 2"/>
          <p:cNvPicPr>
            <a:picLocks noChangeAspect="1" noChangeArrowheads="1"/>
          </p:cNvPicPr>
          <p:nvPr/>
        </p:nvPicPr>
        <p:blipFill rotWithShape="1">
          <a:blip r:embed="rId5" cstate="print"/>
          <a:srcRect l="18520" t="16975" r="12614" b="6250"/>
          <a:stretch/>
        </p:blipFill>
        <p:spPr bwMode="auto">
          <a:xfrm>
            <a:off x="1552223" y="1676400"/>
            <a:ext cx="2460609" cy="2057400"/>
          </a:xfrm>
          <a:prstGeom prst="rect">
            <a:avLst/>
          </a:prstGeom>
          <a:noFill/>
          <a:ln w="9525">
            <a:noFill/>
            <a:miter lim="800000"/>
            <a:headEnd/>
            <a:tailEnd/>
          </a:ln>
        </p:spPr>
      </p:pic>
      <p:sp>
        <p:nvSpPr>
          <p:cNvPr id="12" name="Rectangle 2"/>
          <p:cNvSpPr txBox="1">
            <a:spLocks noChangeArrowheads="1"/>
          </p:cNvSpPr>
          <p:nvPr/>
        </p:nvSpPr>
        <p:spPr bwMode="auto">
          <a:xfrm>
            <a:off x="609600" y="3733800"/>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buFontTx/>
              <a:buNone/>
            </a:pPr>
            <a:r>
              <a:rPr lang="en-US" sz="1600" b="1" dirty="0" smtClean="0">
                <a:solidFill>
                  <a:srgbClr val="870401"/>
                </a:solidFill>
                <a:latin typeface="Arial" charset="0"/>
              </a:rPr>
              <a:t>Three-dimensional reconstructions in the coronal plane </a:t>
            </a:r>
            <a:r>
              <a:rPr lang="en-US" sz="1600" b="1" i="1" dirty="0" smtClean="0">
                <a:solidFill>
                  <a:srgbClr val="870401"/>
                </a:solidFill>
                <a:latin typeface="Arial" charset="0"/>
              </a:rPr>
              <a:t>(below) </a:t>
            </a:r>
            <a:r>
              <a:rPr lang="en-US" sz="1600" b="1" dirty="0" smtClean="0">
                <a:solidFill>
                  <a:srgbClr val="870401"/>
                </a:solidFill>
                <a:latin typeface="Arial" charset="0"/>
              </a:rPr>
              <a:t>can make such anomalies much more apparent.</a:t>
            </a:r>
          </a:p>
        </p:txBody>
      </p:sp>
      <p:pic>
        <p:nvPicPr>
          <p:cNvPr id="13" name="Picture 2"/>
          <p:cNvPicPr>
            <a:picLocks noChangeAspect="1" noChangeArrowheads="1"/>
          </p:cNvPicPr>
          <p:nvPr/>
        </p:nvPicPr>
        <p:blipFill rotWithShape="1">
          <a:blip r:embed="rId6" cstate="print"/>
          <a:srcRect l="19676" t="56906" r="57031" b="3549"/>
          <a:stretch/>
        </p:blipFill>
        <p:spPr bwMode="auto">
          <a:xfrm>
            <a:off x="1905000" y="4321630"/>
            <a:ext cx="1752600" cy="22315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body" idx="4294967295"/>
          </p:nvPr>
        </p:nvSpPr>
        <p:spPr>
          <a:xfrm>
            <a:off x="457200" y="838200"/>
            <a:ext cx="8229600" cy="1143000"/>
          </a:xfrm>
          <a:noFill/>
        </p:spPr>
        <p:txBody>
          <a:bodyPr/>
          <a:lstStyle/>
          <a:p>
            <a:pPr marL="0" indent="0" eaLnBrk="1" hangingPunct="1">
              <a:buFontTx/>
              <a:buNone/>
            </a:pPr>
            <a:r>
              <a:rPr lang="en-US" sz="1600" b="1">
                <a:solidFill>
                  <a:srgbClr val="870401"/>
                </a:solidFill>
                <a:latin typeface="Arial" charset="0"/>
              </a:rPr>
              <a:t>In order to distinguish between a bicornuate and a septate uterus on ultrasound, one must draw a straight line between the tubal ostia.  If the apex of the external uterine fundal contour occurs below this line or up to 5 mm above it, the uterus is bicornuate.  If the apex is more than 5 mm above this line, the uterus is septate.</a:t>
            </a:r>
          </a:p>
          <a:p>
            <a:pPr marL="0" indent="0" eaLnBrk="1" hangingPunct="1"/>
            <a:endParaRPr lang="en-US" sz="1600" b="1">
              <a:solidFill>
                <a:srgbClr val="870401"/>
              </a:solidFill>
              <a:latin typeface="Arial" charset="0"/>
            </a:endParaRPr>
          </a:p>
        </p:txBody>
      </p:sp>
      <p:grpSp>
        <p:nvGrpSpPr>
          <p:cNvPr id="43011" name="Group 3"/>
          <p:cNvGrpSpPr>
            <a:grpSpLocks/>
          </p:cNvGrpSpPr>
          <p:nvPr/>
        </p:nvGrpSpPr>
        <p:grpSpPr bwMode="auto">
          <a:xfrm>
            <a:off x="0" y="0"/>
            <a:ext cx="9144000" cy="6858000"/>
            <a:chOff x="0" y="0"/>
            <a:chExt cx="5760" cy="4320"/>
          </a:xfrm>
        </p:grpSpPr>
        <p:sp>
          <p:nvSpPr>
            <p:cNvPr id="43022" name="Rectangle 4"/>
            <p:cNvSpPr>
              <a:spLocks noChangeArrowheads="1"/>
            </p:cNvSpPr>
            <p:nvPr/>
          </p:nvSpPr>
          <p:spPr bwMode="auto">
            <a:xfrm>
              <a:off x="0" y="0"/>
              <a:ext cx="5760" cy="4320"/>
            </a:xfrm>
            <a:prstGeom prst="rect">
              <a:avLst/>
            </a:prstGeom>
            <a:noFill/>
            <a:ln w="635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023" name="Rectangle 5"/>
            <p:cNvSpPr>
              <a:spLocks noChangeArrowheads="1"/>
            </p:cNvSpPr>
            <p:nvPr/>
          </p:nvSpPr>
          <p:spPr bwMode="auto">
            <a:xfrm>
              <a:off x="0" y="0"/>
              <a:ext cx="5760" cy="4320"/>
            </a:xfrm>
            <a:prstGeom prst="rect">
              <a:avLst/>
            </a:prstGeom>
            <a:noFill/>
            <a:ln w="88900" cmpd="dbl">
              <a:solidFill>
                <a:srgbClr val="E874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43012" name="Rectangle 7"/>
          <p:cNvSpPr>
            <a:spLocks noChangeArrowheads="1"/>
          </p:cNvSpPr>
          <p:nvPr/>
        </p:nvSpPr>
        <p:spPr bwMode="auto">
          <a:xfrm>
            <a:off x="2819400" y="152400"/>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2000" b="1"/>
              <a:t>Discussion</a:t>
            </a:r>
          </a:p>
        </p:txBody>
      </p:sp>
      <p:pic>
        <p:nvPicPr>
          <p:cNvPr id="43013" name="Picture 8" descr="icf_logo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5638800"/>
            <a:ext cx="40005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1"/>
          <p:cNvPicPr>
            <a:picLocks noChangeAspect="1" noChangeArrowheads="1"/>
          </p:cNvPicPr>
          <p:nvPr/>
        </p:nvPicPr>
        <p:blipFill>
          <a:blip r:embed="rId4" cstate="email">
            <a:extLst>
              <a:ext uri="{28A0092B-C50C-407E-A947-70E740481C1C}">
                <a14:useLocalDpi xmlns:a14="http://schemas.microsoft.com/office/drawing/2010/main" val="0"/>
              </a:ext>
            </a:extLst>
          </a:blip>
          <a:srcRect l="6303" r="8405"/>
          <a:stretch>
            <a:fillRect/>
          </a:stretch>
        </p:blipFill>
        <p:spPr bwMode="auto">
          <a:xfrm>
            <a:off x="6045200" y="2057400"/>
            <a:ext cx="2641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5" name="Picture 3"/>
          <p:cNvPicPr>
            <a:picLocks noChangeAspect="1" noChangeArrowheads="1"/>
          </p:cNvPicPr>
          <p:nvPr/>
        </p:nvPicPr>
        <p:blipFill>
          <a:blip r:embed="rId5" cstate="email">
            <a:extLst>
              <a:ext uri="{28A0092B-C50C-407E-A947-70E740481C1C}">
                <a14:useLocalDpi xmlns:a14="http://schemas.microsoft.com/office/drawing/2010/main" val="0"/>
              </a:ext>
            </a:extLst>
          </a:blip>
          <a:srcRect l="5449" r="6538"/>
          <a:stretch>
            <a:fillRect/>
          </a:stretch>
        </p:blipFill>
        <p:spPr bwMode="auto">
          <a:xfrm>
            <a:off x="3200400" y="2057400"/>
            <a:ext cx="2700338"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6" name="Picture 4"/>
          <p:cNvPicPr>
            <a:picLocks noChangeAspect="1" noChangeArrowheads="1"/>
          </p:cNvPicPr>
          <p:nvPr/>
        </p:nvPicPr>
        <p:blipFill>
          <a:blip r:embed="rId6" cstate="email">
            <a:extLst>
              <a:ext uri="{28A0092B-C50C-407E-A947-70E740481C1C}">
                <a14:useLocalDpi xmlns:a14="http://schemas.microsoft.com/office/drawing/2010/main" val="0"/>
              </a:ext>
            </a:extLst>
          </a:blip>
          <a:srcRect l="6310" t="1340" r="10516"/>
          <a:stretch>
            <a:fillRect/>
          </a:stretch>
        </p:blipFill>
        <p:spPr bwMode="auto">
          <a:xfrm>
            <a:off x="304800" y="2057400"/>
            <a:ext cx="269875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2"/>
          <p:cNvSpPr txBox="1">
            <a:spLocks noChangeArrowheads="1"/>
          </p:cNvSpPr>
          <p:nvPr/>
        </p:nvSpPr>
        <p:spPr bwMode="auto">
          <a:xfrm>
            <a:off x="609600" y="4572000"/>
            <a:ext cx="1981200" cy="381000"/>
          </a:xfrm>
          <a:prstGeom prst="rect">
            <a:avLst/>
          </a:prstGeom>
          <a:noFill/>
          <a:ln w="9525">
            <a:noFill/>
            <a:miter lim="800000"/>
            <a:headEnd/>
            <a:tailEnd/>
          </a:ln>
        </p:spPr>
        <p:txBody>
          <a:bodyPr/>
          <a:lstStyle/>
          <a:p>
            <a:pPr>
              <a:spcBef>
                <a:spcPct val="20000"/>
              </a:spcBef>
              <a:defRPr/>
            </a:pPr>
            <a:r>
              <a:rPr lang="en-US" sz="1600" b="1" kern="0" dirty="0" err="1">
                <a:solidFill>
                  <a:srgbClr val="870401"/>
                </a:solidFill>
                <a:latin typeface="+mn-lt"/>
                <a:ea typeface="+mn-ea"/>
                <a:cs typeface="+mn-cs"/>
              </a:rPr>
              <a:t>Bicornuate</a:t>
            </a:r>
            <a:r>
              <a:rPr lang="en-US" sz="1600" b="1" kern="0" dirty="0">
                <a:solidFill>
                  <a:srgbClr val="870401"/>
                </a:solidFill>
                <a:latin typeface="+mn-lt"/>
                <a:ea typeface="+mn-ea"/>
                <a:cs typeface="+mn-cs"/>
              </a:rPr>
              <a:t> uterus</a:t>
            </a:r>
          </a:p>
          <a:p>
            <a:pPr>
              <a:spcBef>
                <a:spcPct val="20000"/>
              </a:spcBef>
              <a:buFontTx/>
              <a:buChar char="•"/>
              <a:defRPr/>
            </a:pPr>
            <a:endParaRPr lang="en-US" sz="1600" b="1" kern="0" dirty="0">
              <a:solidFill>
                <a:srgbClr val="870401"/>
              </a:solidFill>
              <a:latin typeface="+mn-lt"/>
              <a:ea typeface="+mn-ea"/>
              <a:cs typeface="+mn-cs"/>
            </a:endParaRPr>
          </a:p>
        </p:txBody>
      </p:sp>
      <p:sp>
        <p:nvSpPr>
          <p:cNvPr id="15" name="Rectangle 2"/>
          <p:cNvSpPr txBox="1">
            <a:spLocks noChangeArrowheads="1"/>
          </p:cNvSpPr>
          <p:nvPr/>
        </p:nvSpPr>
        <p:spPr bwMode="auto">
          <a:xfrm>
            <a:off x="3505200" y="4572000"/>
            <a:ext cx="1981200" cy="381000"/>
          </a:xfrm>
          <a:prstGeom prst="rect">
            <a:avLst/>
          </a:prstGeom>
          <a:noFill/>
          <a:ln w="9525">
            <a:noFill/>
            <a:miter lim="800000"/>
            <a:headEnd/>
            <a:tailEnd/>
          </a:ln>
        </p:spPr>
        <p:txBody>
          <a:bodyPr/>
          <a:lstStyle/>
          <a:p>
            <a:pPr>
              <a:spcBef>
                <a:spcPct val="20000"/>
              </a:spcBef>
              <a:defRPr/>
            </a:pPr>
            <a:r>
              <a:rPr lang="en-US" sz="1600" b="1" kern="0" dirty="0" err="1">
                <a:solidFill>
                  <a:srgbClr val="870401"/>
                </a:solidFill>
                <a:latin typeface="+mn-lt"/>
                <a:ea typeface="+mn-ea"/>
                <a:cs typeface="+mn-cs"/>
              </a:rPr>
              <a:t>Bicornuate</a:t>
            </a:r>
            <a:r>
              <a:rPr lang="en-US" sz="1600" b="1" kern="0" dirty="0">
                <a:solidFill>
                  <a:srgbClr val="870401"/>
                </a:solidFill>
                <a:latin typeface="+mn-lt"/>
                <a:ea typeface="+mn-ea"/>
                <a:cs typeface="+mn-cs"/>
              </a:rPr>
              <a:t> uterus</a:t>
            </a:r>
          </a:p>
          <a:p>
            <a:pPr>
              <a:spcBef>
                <a:spcPct val="20000"/>
              </a:spcBef>
              <a:buFontTx/>
              <a:buChar char="•"/>
              <a:defRPr/>
            </a:pPr>
            <a:endParaRPr lang="en-US" sz="1600" b="1" kern="0" dirty="0">
              <a:solidFill>
                <a:srgbClr val="870401"/>
              </a:solidFill>
              <a:latin typeface="+mn-lt"/>
              <a:ea typeface="+mn-ea"/>
              <a:cs typeface="+mn-cs"/>
            </a:endParaRPr>
          </a:p>
        </p:txBody>
      </p:sp>
      <p:sp>
        <p:nvSpPr>
          <p:cNvPr id="16" name="Rectangle 2"/>
          <p:cNvSpPr txBox="1">
            <a:spLocks noChangeArrowheads="1"/>
          </p:cNvSpPr>
          <p:nvPr/>
        </p:nvSpPr>
        <p:spPr bwMode="auto">
          <a:xfrm>
            <a:off x="6477000" y="4572000"/>
            <a:ext cx="1600200" cy="381000"/>
          </a:xfrm>
          <a:prstGeom prst="rect">
            <a:avLst/>
          </a:prstGeom>
          <a:noFill/>
          <a:ln w="9525">
            <a:noFill/>
            <a:miter lim="800000"/>
            <a:headEnd/>
            <a:tailEnd/>
          </a:ln>
        </p:spPr>
        <p:txBody>
          <a:bodyPr/>
          <a:lstStyle/>
          <a:p>
            <a:pPr>
              <a:spcBef>
                <a:spcPct val="20000"/>
              </a:spcBef>
              <a:defRPr/>
            </a:pPr>
            <a:r>
              <a:rPr lang="en-US" sz="1600" b="1" kern="0" dirty="0" err="1">
                <a:solidFill>
                  <a:srgbClr val="870401"/>
                </a:solidFill>
                <a:latin typeface="+mn-lt"/>
                <a:ea typeface="+mn-ea"/>
                <a:cs typeface="+mn-cs"/>
              </a:rPr>
              <a:t>Septate</a:t>
            </a:r>
            <a:r>
              <a:rPr lang="en-US" sz="1600" b="1" kern="0" dirty="0">
                <a:solidFill>
                  <a:srgbClr val="870401"/>
                </a:solidFill>
                <a:latin typeface="+mn-lt"/>
                <a:ea typeface="+mn-ea"/>
                <a:cs typeface="+mn-cs"/>
              </a:rPr>
              <a:t> uterus</a:t>
            </a:r>
          </a:p>
          <a:p>
            <a:pPr>
              <a:spcBef>
                <a:spcPct val="20000"/>
              </a:spcBef>
              <a:buFontTx/>
              <a:buChar char="•"/>
              <a:defRPr/>
            </a:pPr>
            <a:endParaRPr lang="en-US" sz="1600" b="1" kern="0" dirty="0">
              <a:solidFill>
                <a:srgbClr val="870401"/>
              </a:solidFill>
              <a:latin typeface="+mn-lt"/>
              <a:ea typeface="+mn-ea"/>
              <a:cs typeface="+mn-cs"/>
            </a:endParaRPr>
          </a:p>
        </p:txBody>
      </p:sp>
      <p:cxnSp>
        <p:nvCxnSpPr>
          <p:cNvPr id="18" name="Straight Arrow Connector 17"/>
          <p:cNvCxnSpPr/>
          <p:nvPr/>
        </p:nvCxnSpPr>
        <p:spPr>
          <a:xfrm flipV="1">
            <a:off x="1563688" y="2266950"/>
            <a:ext cx="0" cy="228600"/>
          </a:xfrm>
          <a:prstGeom prst="straightConnector1">
            <a:avLst/>
          </a:prstGeom>
          <a:ln w="158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7315200" y="2133600"/>
            <a:ext cx="0" cy="228600"/>
          </a:xfrm>
          <a:prstGeom prst="straightConnector1">
            <a:avLst/>
          </a:prstGeom>
          <a:ln w="158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8047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body" idx="4294967295"/>
          </p:nvPr>
        </p:nvSpPr>
        <p:spPr>
          <a:xfrm>
            <a:off x="457200" y="838200"/>
            <a:ext cx="8229600" cy="1143000"/>
          </a:xfrm>
          <a:noFill/>
        </p:spPr>
        <p:txBody>
          <a:bodyPr/>
          <a:lstStyle/>
          <a:p>
            <a:pPr marL="0" indent="0" eaLnBrk="1" hangingPunct="1">
              <a:buFontTx/>
              <a:buNone/>
            </a:pPr>
            <a:r>
              <a:rPr lang="en-US" sz="1600" b="1" dirty="0">
                <a:solidFill>
                  <a:srgbClr val="870401"/>
                </a:solidFill>
                <a:latin typeface="Arial" charset="0"/>
              </a:rPr>
              <a:t>In our patient, the external uterine fundal contour extends more than 5 mm above a line drawn through the tubal </a:t>
            </a:r>
            <a:r>
              <a:rPr lang="en-US" sz="1600" b="1" dirty="0" err="1">
                <a:solidFill>
                  <a:srgbClr val="870401"/>
                </a:solidFill>
                <a:latin typeface="Arial" charset="0"/>
              </a:rPr>
              <a:t>ostia</a:t>
            </a:r>
            <a:r>
              <a:rPr lang="en-US" sz="1600" b="1" dirty="0">
                <a:solidFill>
                  <a:srgbClr val="870401"/>
                </a:solidFill>
                <a:latin typeface="Arial" charset="0"/>
              </a:rPr>
              <a:t>.  This indicates that lateral fusion was completed.  The </a:t>
            </a:r>
            <a:r>
              <a:rPr lang="en-US" sz="1600" b="1" dirty="0" smtClean="0">
                <a:solidFill>
                  <a:srgbClr val="870401"/>
                </a:solidFill>
                <a:latin typeface="Arial" charset="0"/>
              </a:rPr>
              <a:t>shadowing soft </a:t>
            </a:r>
            <a:r>
              <a:rPr lang="en-US" sz="1600" b="1" dirty="0">
                <a:solidFill>
                  <a:srgbClr val="870401"/>
                </a:solidFill>
                <a:latin typeface="Arial" charset="0"/>
              </a:rPr>
              <a:t>tissue between two endometrial cavities in the uterus therefore represents a </a:t>
            </a:r>
            <a:r>
              <a:rPr lang="en-US" sz="1600" b="1" dirty="0" err="1" smtClean="0">
                <a:solidFill>
                  <a:srgbClr val="870401"/>
                </a:solidFill>
                <a:latin typeface="Arial" charset="0"/>
              </a:rPr>
              <a:t>fibromuscular</a:t>
            </a:r>
            <a:r>
              <a:rPr lang="en-US" sz="1600" b="1" dirty="0" smtClean="0">
                <a:solidFill>
                  <a:srgbClr val="870401"/>
                </a:solidFill>
                <a:latin typeface="Arial" charset="0"/>
              </a:rPr>
              <a:t> septum</a:t>
            </a:r>
            <a:r>
              <a:rPr lang="en-US" sz="1600" b="1" dirty="0">
                <a:solidFill>
                  <a:srgbClr val="870401"/>
                </a:solidFill>
                <a:latin typeface="Arial" charset="0"/>
              </a:rPr>
              <a:t>.  </a:t>
            </a:r>
          </a:p>
          <a:p>
            <a:pPr marL="0" indent="0" eaLnBrk="1" hangingPunct="1"/>
            <a:endParaRPr lang="en-US" sz="1600" b="1" dirty="0">
              <a:solidFill>
                <a:srgbClr val="870401"/>
              </a:solidFill>
              <a:latin typeface="Arial" charset="0"/>
            </a:endParaRPr>
          </a:p>
        </p:txBody>
      </p:sp>
      <p:grpSp>
        <p:nvGrpSpPr>
          <p:cNvPr id="45059" name="Group 3"/>
          <p:cNvGrpSpPr>
            <a:grpSpLocks/>
          </p:cNvGrpSpPr>
          <p:nvPr/>
        </p:nvGrpSpPr>
        <p:grpSpPr bwMode="auto">
          <a:xfrm>
            <a:off x="0" y="0"/>
            <a:ext cx="9144000" cy="6858000"/>
            <a:chOff x="0" y="0"/>
            <a:chExt cx="5760" cy="4320"/>
          </a:xfrm>
        </p:grpSpPr>
        <p:sp>
          <p:nvSpPr>
            <p:cNvPr id="45064" name="Rectangle 4"/>
            <p:cNvSpPr>
              <a:spLocks noChangeArrowheads="1"/>
            </p:cNvSpPr>
            <p:nvPr/>
          </p:nvSpPr>
          <p:spPr bwMode="auto">
            <a:xfrm>
              <a:off x="0" y="0"/>
              <a:ext cx="5760" cy="4320"/>
            </a:xfrm>
            <a:prstGeom prst="rect">
              <a:avLst/>
            </a:prstGeom>
            <a:noFill/>
            <a:ln w="635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065" name="Rectangle 5"/>
            <p:cNvSpPr>
              <a:spLocks noChangeArrowheads="1"/>
            </p:cNvSpPr>
            <p:nvPr/>
          </p:nvSpPr>
          <p:spPr bwMode="auto">
            <a:xfrm>
              <a:off x="0" y="0"/>
              <a:ext cx="5760" cy="4320"/>
            </a:xfrm>
            <a:prstGeom prst="rect">
              <a:avLst/>
            </a:prstGeom>
            <a:noFill/>
            <a:ln w="88900" cmpd="dbl">
              <a:solidFill>
                <a:srgbClr val="E874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45060" name="Rectangle 7"/>
          <p:cNvSpPr>
            <a:spLocks noChangeArrowheads="1"/>
          </p:cNvSpPr>
          <p:nvPr/>
        </p:nvSpPr>
        <p:spPr bwMode="auto">
          <a:xfrm>
            <a:off x="2819400" y="152400"/>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2000" b="1"/>
              <a:t>Discussion</a:t>
            </a:r>
          </a:p>
        </p:txBody>
      </p:sp>
      <p:pic>
        <p:nvPicPr>
          <p:cNvPr id="45061" name="Picture 8" descr="icf_logo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5638800"/>
            <a:ext cx="40005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7"/>
          <p:cNvPicPr>
            <a:picLocks noChangeAspect="1" noChangeArrowheads="1"/>
          </p:cNvPicPr>
          <p:nvPr/>
        </p:nvPicPr>
        <p:blipFill>
          <a:blip r:embed="rId4" cstate="email">
            <a:extLst>
              <a:ext uri="{28A0092B-C50C-407E-A947-70E740481C1C}">
                <a14:useLocalDpi xmlns:a14="http://schemas.microsoft.com/office/drawing/2010/main" val="0"/>
              </a:ext>
            </a:extLst>
          </a:blip>
          <a:srcRect l="6577" t="20743" r="6577" b="1482"/>
          <a:stretch>
            <a:fillRect/>
          </a:stretch>
        </p:blipFill>
        <p:spPr bwMode="auto">
          <a:xfrm>
            <a:off x="4746625" y="1981200"/>
            <a:ext cx="241617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3" name="Picture 8"/>
          <p:cNvPicPr>
            <a:picLocks noChangeAspect="1" noChangeArrowheads="1"/>
          </p:cNvPicPr>
          <p:nvPr/>
        </p:nvPicPr>
        <p:blipFill>
          <a:blip r:embed="rId5" cstate="email">
            <a:extLst>
              <a:ext uri="{28A0092B-C50C-407E-A947-70E740481C1C}">
                <a14:useLocalDpi xmlns:a14="http://schemas.microsoft.com/office/drawing/2010/main" val="0"/>
              </a:ext>
            </a:extLst>
          </a:blip>
          <a:srcRect l="9029" t="1614" r="7524"/>
          <a:stretch>
            <a:fillRect/>
          </a:stretch>
        </p:blipFill>
        <p:spPr bwMode="auto">
          <a:xfrm>
            <a:off x="1433512" y="1981200"/>
            <a:ext cx="2909888"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grpSp>
        <p:nvGrpSpPr>
          <p:cNvPr id="47107" name="Group 3"/>
          <p:cNvGrpSpPr>
            <a:grpSpLocks/>
          </p:cNvGrpSpPr>
          <p:nvPr/>
        </p:nvGrpSpPr>
        <p:grpSpPr bwMode="auto">
          <a:xfrm>
            <a:off x="0" y="0"/>
            <a:ext cx="9144000" cy="6858000"/>
            <a:chOff x="0" y="0"/>
            <a:chExt cx="5760" cy="4320"/>
          </a:xfrm>
        </p:grpSpPr>
        <p:sp>
          <p:nvSpPr>
            <p:cNvPr id="47118" name="Rectangle 4"/>
            <p:cNvSpPr>
              <a:spLocks noChangeArrowheads="1"/>
            </p:cNvSpPr>
            <p:nvPr/>
          </p:nvSpPr>
          <p:spPr bwMode="auto">
            <a:xfrm>
              <a:off x="0" y="0"/>
              <a:ext cx="5760" cy="4320"/>
            </a:xfrm>
            <a:prstGeom prst="rect">
              <a:avLst/>
            </a:prstGeom>
            <a:noFill/>
            <a:ln w="635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7119" name="Rectangle 5"/>
            <p:cNvSpPr>
              <a:spLocks noChangeArrowheads="1"/>
            </p:cNvSpPr>
            <p:nvPr/>
          </p:nvSpPr>
          <p:spPr bwMode="auto">
            <a:xfrm>
              <a:off x="0" y="0"/>
              <a:ext cx="5760" cy="4320"/>
            </a:xfrm>
            <a:prstGeom prst="rect">
              <a:avLst/>
            </a:prstGeom>
            <a:noFill/>
            <a:ln w="88900" cmpd="dbl">
              <a:solidFill>
                <a:srgbClr val="E874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47108" name="Rectangle 7"/>
          <p:cNvSpPr>
            <a:spLocks noChangeArrowheads="1"/>
          </p:cNvSpPr>
          <p:nvPr/>
        </p:nvSpPr>
        <p:spPr bwMode="auto">
          <a:xfrm>
            <a:off x="2819400" y="152400"/>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2000" b="1"/>
              <a:t>Discussion</a:t>
            </a:r>
          </a:p>
        </p:txBody>
      </p:sp>
      <p:pic>
        <p:nvPicPr>
          <p:cNvPr id="47109" name="Picture 8" descr="icf_logo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5638800"/>
            <a:ext cx="40005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l="7697" t="11362" r="9621" b="23007"/>
          <a:stretch>
            <a:fillRect/>
          </a:stretch>
        </p:blipFill>
        <p:spPr bwMode="auto">
          <a:xfrm>
            <a:off x="4800600" y="1676400"/>
            <a:ext cx="3565866" cy="2876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Arrow Connector 14"/>
          <p:cNvCxnSpPr/>
          <p:nvPr/>
        </p:nvCxnSpPr>
        <p:spPr>
          <a:xfrm>
            <a:off x="6446520" y="3172968"/>
            <a:ext cx="228600" cy="3048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2"/>
          <p:cNvSpPr txBox="1">
            <a:spLocks noChangeArrowheads="1"/>
          </p:cNvSpPr>
          <p:nvPr/>
        </p:nvSpPr>
        <p:spPr bwMode="auto">
          <a:xfrm>
            <a:off x="457200" y="8382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buNone/>
            </a:pPr>
            <a:r>
              <a:rPr lang="en-US" sz="1600" b="1" dirty="0">
                <a:solidFill>
                  <a:srgbClr val="870401"/>
                </a:solidFill>
                <a:latin typeface="Arial" charset="0"/>
              </a:rPr>
              <a:t>Following her ultrasound, the patient had a drain placed through the vagina into the paravaginal fluid collection.  MR imaging of </a:t>
            </a:r>
            <a:r>
              <a:rPr lang="en-US" sz="1600" b="1" dirty="0" smtClean="0">
                <a:solidFill>
                  <a:srgbClr val="870401"/>
                </a:solidFill>
                <a:latin typeface="Arial" charset="0"/>
              </a:rPr>
              <a:t>the patient’s pelvis </a:t>
            </a:r>
            <a:r>
              <a:rPr lang="en-US" sz="1600" b="1" dirty="0">
                <a:solidFill>
                  <a:srgbClr val="870401"/>
                </a:solidFill>
                <a:latin typeface="Arial" charset="0"/>
              </a:rPr>
              <a:t>was then performed to further evaluate her </a:t>
            </a:r>
            <a:r>
              <a:rPr lang="en-US" sz="1600" b="1" dirty="0" smtClean="0">
                <a:solidFill>
                  <a:srgbClr val="870401"/>
                </a:solidFill>
                <a:latin typeface="Arial" charset="0"/>
              </a:rPr>
              <a:t>anatomy.</a:t>
            </a:r>
            <a:endParaRPr lang="en-US" sz="1600" b="1" dirty="0">
              <a:solidFill>
                <a:srgbClr val="870401"/>
              </a:solidFill>
              <a:latin typeface="Arial" charset="0"/>
            </a:endParaRPr>
          </a:p>
        </p:txBody>
      </p:sp>
      <p:pic>
        <p:nvPicPr>
          <p:cNvPr id="13" name="Picture 6"/>
          <p:cNvPicPr>
            <a:picLocks noChangeAspect="1" noChangeArrowheads="1"/>
          </p:cNvPicPr>
          <p:nvPr/>
        </p:nvPicPr>
        <p:blipFill rotWithShape="1">
          <a:blip r:embed="rId5" cstate="print"/>
          <a:srcRect l="7707" t="18079" r="9675" b="16875"/>
          <a:stretch/>
        </p:blipFill>
        <p:spPr bwMode="auto">
          <a:xfrm>
            <a:off x="685800" y="1676400"/>
            <a:ext cx="3661438" cy="2882679"/>
          </a:xfrm>
          <a:prstGeom prst="rect">
            <a:avLst/>
          </a:prstGeom>
          <a:noFill/>
          <a:ln w="9525">
            <a:noFill/>
            <a:miter lim="800000"/>
            <a:headEnd/>
            <a:tailEnd/>
          </a:ln>
        </p:spPr>
      </p:pic>
      <p:sp>
        <p:nvSpPr>
          <p:cNvPr id="20" name="Rectangle 2"/>
          <p:cNvSpPr txBox="1">
            <a:spLocks noChangeArrowheads="1"/>
          </p:cNvSpPr>
          <p:nvPr/>
        </p:nvSpPr>
        <p:spPr bwMode="auto">
          <a:xfrm>
            <a:off x="457200" y="4572000"/>
            <a:ext cx="8229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buNone/>
            </a:pPr>
            <a:r>
              <a:rPr lang="en-US" sz="1600" b="1" dirty="0" smtClean="0">
                <a:solidFill>
                  <a:srgbClr val="870401"/>
                </a:solidFill>
                <a:latin typeface="Arial" charset="0"/>
              </a:rPr>
              <a:t>The “paravaginal” collection is seen to represent complex fluid (sloughed endometrium) within a partial vaginal duplication.  The patient</a:t>
            </a:r>
            <a:r>
              <a:rPr lang="ja-JP" altLang="en-US" sz="1600" b="1" dirty="0" smtClean="0">
                <a:solidFill>
                  <a:srgbClr val="870401"/>
                </a:solidFill>
                <a:latin typeface="Arial" charset="0"/>
              </a:rPr>
              <a:t>’</a:t>
            </a:r>
            <a:r>
              <a:rPr lang="en-US" altLang="ja-JP" sz="1600" b="1" dirty="0" smtClean="0">
                <a:solidFill>
                  <a:srgbClr val="870401"/>
                </a:solidFill>
                <a:latin typeface="Arial" charset="0"/>
              </a:rPr>
              <a:t>s recurrent vaginal discharge is explained by a tiny </a:t>
            </a:r>
            <a:r>
              <a:rPr lang="en-US" altLang="ja-JP" sz="1600" b="1" dirty="0" err="1" smtClean="0">
                <a:solidFill>
                  <a:srgbClr val="870401"/>
                </a:solidFill>
                <a:latin typeface="Arial" charset="0"/>
              </a:rPr>
              <a:t>ostium</a:t>
            </a:r>
            <a:r>
              <a:rPr lang="en-US" altLang="ja-JP" sz="1600" b="1" dirty="0" smtClean="0">
                <a:solidFill>
                  <a:srgbClr val="870401"/>
                </a:solidFill>
                <a:latin typeface="Arial" charset="0"/>
              </a:rPr>
              <a:t> </a:t>
            </a:r>
            <a:r>
              <a:rPr lang="en-US" altLang="ja-JP" sz="1600" b="1" i="1" dirty="0" smtClean="0">
                <a:solidFill>
                  <a:srgbClr val="870401"/>
                </a:solidFill>
                <a:latin typeface="Arial" charset="0"/>
              </a:rPr>
              <a:t>(small arrow) </a:t>
            </a:r>
            <a:r>
              <a:rPr lang="en-US" altLang="ja-JP" sz="1600" b="1" dirty="0" smtClean="0">
                <a:solidFill>
                  <a:srgbClr val="870401"/>
                </a:solidFill>
                <a:latin typeface="Arial" charset="0"/>
              </a:rPr>
              <a:t>allowing communication between the left-sided duplication and the functioning vagina.</a:t>
            </a:r>
            <a:endParaRPr lang="en-US" sz="1600" b="1" dirty="0">
              <a:solidFill>
                <a:srgbClr val="870401"/>
              </a:solidFill>
              <a:latin typeface="Arial" charset="0"/>
            </a:endParaRPr>
          </a:p>
        </p:txBody>
      </p:sp>
    </p:spTree>
    <p:extLst>
      <p:ext uri="{BB962C8B-B14F-4D97-AF65-F5344CB8AC3E}">
        <p14:creationId xmlns:p14="http://schemas.microsoft.com/office/powerpoint/2010/main" val="34314683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grpSp>
        <p:nvGrpSpPr>
          <p:cNvPr id="47107" name="Group 3"/>
          <p:cNvGrpSpPr>
            <a:grpSpLocks/>
          </p:cNvGrpSpPr>
          <p:nvPr/>
        </p:nvGrpSpPr>
        <p:grpSpPr bwMode="auto">
          <a:xfrm>
            <a:off x="0" y="0"/>
            <a:ext cx="9144000" cy="6858000"/>
            <a:chOff x="0" y="0"/>
            <a:chExt cx="5760" cy="4320"/>
          </a:xfrm>
        </p:grpSpPr>
        <p:sp>
          <p:nvSpPr>
            <p:cNvPr id="47118" name="Rectangle 4"/>
            <p:cNvSpPr>
              <a:spLocks noChangeArrowheads="1"/>
            </p:cNvSpPr>
            <p:nvPr/>
          </p:nvSpPr>
          <p:spPr bwMode="auto">
            <a:xfrm>
              <a:off x="0" y="0"/>
              <a:ext cx="5760" cy="4320"/>
            </a:xfrm>
            <a:prstGeom prst="rect">
              <a:avLst/>
            </a:prstGeom>
            <a:noFill/>
            <a:ln w="635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7119" name="Rectangle 5"/>
            <p:cNvSpPr>
              <a:spLocks noChangeArrowheads="1"/>
            </p:cNvSpPr>
            <p:nvPr/>
          </p:nvSpPr>
          <p:spPr bwMode="auto">
            <a:xfrm>
              <a:off x="0" y="0"/>
              <a:ext cx="5760" cy="4320"/>
            </a:xfrm>
            <a:prstGeom prst="rect">
              <a:avLst/>
            </a:prstGeom>
            <a:noFill/>
            <a:ln w="88900" cmpd="dbl">
              <a:solidFill>
                <a:srgbClr val="E874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47108" name="Rectangle 7"/>
          <p:cNvSpPr>
            <a:spLocks noChangeArrowheads="1"/>
          </p:cNvSpPr>
          <p:nvPr/>
        </p:nvSpPr>
        <p:spPr bwMode="auto">
          <a:xfrm>
            <a:off x="2819400" y="152400"/>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2000" b="1"/>
              <a:t>Discussion</a:t>
            </a:r>
          </a:p>
        </p:txBody>
      </p:sp>
      <p:pic>
        <p:nvPicPr>
          <p:cNvPr id="47109" name="Picture 8" descr="icf_logo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5638800"/>
            <a:ext cx="40005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2"/>
          <p:cNvSpPr txBox="1">
            <a:spLocks noChangeArrowheads="1"/>
          </p:cNvSpPr>
          <p:nvPr/>
        </p:nvSpPr>
        <p:spPr bwMode="auto">
          <a:xfrm>
            <a:off x="457200" y="838200"/>
            <a:ext cx="8229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buNone/>
            </a:pPr>
            <a:r>
              <a:rPr lang="en-US" sz="1600" b="1" dirty="0" smtClean="0">
                <a:solidFill>
                  <a:srgbClr val="870401"/>
                </a:solidFill>
                <a:latin typeface="Arial" charset="0"/>
              </a:rPr>
              <a:t>Diagnosis of </a:t>
            </a:r>
            <a:r>
              <a:rPr lang="en-US" sz="1600" b="1" dirty="0" err="1" smtClean="0">
                <a:solidFill>
                  <a:srgbClr val="870401"/>
                </a:solidFill>
                <a:latin typeface="Arial" charset="0"/>
              </a:rPr>
              <a:t>hematocolpos</a:t>
            </a:r>
            <a:r>
              <a:rPr lang="en-US" sz="1600" b="1" dirty="0" smtClean="0">
                <a:solidFill>
                  <a:srgbClr val="870401"/>
                </a:solidFill>
                <a:latin typeface="Arial" charset="0"/>
              </a:rPr>
              <a:t> in an adult is unusual, as girls typically present in adolescence with delayed onset of menses.  In our patient, however, a patent vagina is present on the right, rendering her blind-ending, left-sided duplication less clinically apparent, resulting in the development of the unilateral </a:t>
            </a:r>
            <a:r>
              <a:rPr lang="en-US" sz="1600" b="1" dirty="0" err="1" smtClean="0">
                <a:solidFill>
                  <a:srgbClr val="870401"/>
                </a:solidFill>
                <a:latin typeface="Arial" charset="0"/>
              </a:rPr>
              <a:t>hematocolpos</a:t>
            </a:r>
            <a:r>
              <a:rPr lang="en-US" sz="1600" b="1" dirty="0" smtClean="0">
                <a:solidFill>
                  <a:srgbClr val="870401"/>
                </a:solidFill>
                <a:latin typeface="Arial" charset="0"/>
              </a:rPr>
              <a:t>. The tiny communicating </a:t>
            </a:r>
            <a:r>
              <a:rPr lang="en-US" sz="1600" b="1" dirty="0" err="1" smtClean="0">
                <a:solidFill>
                  <a:srgbClr val="870401"/>
                </a:solidFill>
                <a:latin typeface="Arial" charset="0"/>
              </a:rPr>
              <a:t>ostium</a:t>
            </a:r>
            <a:r>
              <a:rPr lang="en-US" sz="1600" b="1" dirty="0" smtClean="0">
                <a:solidFill>
                  <a:srgbClr val="870401"/>
                </a:solidFill>
                <a:latin typeface="Arial" charset="0"/>
              </a:rPr>
              <a:t> (see below) contributed to the history of chronic brownish discharge.</a:t>
            </a:r>
          </a:p>
        </p:txBody>
      </p:sp>
      <p:sp>
        <p:nvSpPr>
          <p:cNvPr id="14" name="Rectangle 2"/>
          <p:cNvSpPr txBox="1">
            <a:spLocks noChangeArrowheads="1"/>
          </p:cNvSpPr>
          <p:nvPr/>
        </p:nvSpPr>
        <p:spPr bwMode="auto">
          <a:xfrm>
            <a:off x="4876800" y="2743200"/>
            <a:ext cx="365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buNone/>
            </a:pPr>
            <a:r>
              <a:rPr lang="en-US" sz="1600" b="1" dirty="0" smtClean="0">
                <a:solidFill>
                  <a:srgbClr val="870401"/>
                </a:solidFill>
                <a:latin typeface="Arial" charset="0"/>
              </a:rPr>
              <a:t>At the time of presentation, the collection was obviously infected, as evidenced by its peripheral hyperemia, the presence of pelvic </a:t>
            </a:r>
            <a:r>
              <a:rPr lang="en-US" sz="1600" b="1" dirty="0" err="1" smtClean="0">
                <a:solidFill>
                  <a:srgbClr val="870401"/>
                </a:solidFill>
                <a:latin typeface="Arial" charset="0"/>
              </a:rPr>
              <a:t>lymphadenopathy</a:t>
            </a:r>
            <a:r>
              <a:rPr lang="en-US" sz="1600" b="1" dirty="0" smtClean="0">
                <a:solidFill>
                  <a:srgbClr val="870401"/>
                </a:solidFill>
                <a:latin typeface="Arial" charset="0"/>
              </a:rPr>
              <a:t>, and the patient’s clinical symptoms.</a:t>
            </a:r>
            <a:endParaRPr lang="en-US" sz="1600" b="1" dirty="0">
              <a:solidFill>
                <a:srgbClr val="870401"/>
              </a:solidFill>
              <a:latin typeface="Arial" charset="0"/>
            </a:endParaRPr>
          </a:p>
        </p:txBody>
      </p:sp>
      <p:grpSp>
        <p:nvGrpSpPr>
          <p:cNvPr id="25" name="Group 24"/>
          <p:cNvGrpSpPr/>
          <p:nvPr/>
        </p:nvGrpSpPr>
        <p:grpSpPr>
          <a:xfrm>
            <a:off x="685800" y="2479494"/>
            <a:ext cx="4114800" cy="3768906"/>
            <a:chOff x="685800" y="2098494"/>
            <a:chExt cx="3879274" cy="3540306"/>
          </a:xfrm>
        </p:grpSpPr>
        <p:pic>
          <p:nvPicPr>
            <p:cNvPr id="2" name="Picture 1"/>
            <p:cNvPicPr>
              <a:picLocks noChangeAspect="1"/>
            </p:cNvPicPr>
            <p:nvPr/>
          </p:nvPicPr>
          <p:blipFill rotWithShape="1">
            <a:blip r:embed="rId4" cstate="print"/>
            <a:srcRect l="4797" r="4467"/>
            <a:stretch/>
          </p:blipFill>
          <p:spPr>
            <a:xfrm>
              <a:off x="685800" y="2098494"/>
              <a:ext cx="3722822" cy="3540306"/>
            </a:xfrm>
            <a:prstGeom prst="rect">
              <a:avLst/>
            </a:prstGeom>
          </p:spPr>
        </p:pic>
        <p:cxnSp>
          <p:nvCxnSpPr>
            <p:cNvPr id="16" name="Straight Arrow Connector 15"/>
            <p:cNvCxnSpPr/>
            <p:nvPr/>
          </p:nvCxnSpPr>
          <p:spPr>
            <a:xfrm>
              <a:off x="1589222" y="4613094"/>
              <a:ext cx="685800"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2503622" y="3622494"/>
              <a:ext cx="685800" cy="381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1436822" y="3089094"/>
              <a:ext cx="990600" cy="41401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26" idx="1"/>
            </p:cNvCxnSpPr>
            <p:nvPr/>
          </p:nvCxnSpPr>
          <p:spPr>
            <a:xfrm flipH="1">
              <a:off x="2656022" y="4485519"/>
              <a:ext cx="609600" cy="513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51022" y="3241494"/>
              <a:ext cx="773419" cy="523220"/>
            </a:xfrm>
            <a:prstGeom prst="rect">
              <a:avLst/>
            </a:prstGeom>
            <a:noFill/>
          </p:spPr>
          <p:txBody>
            <a:bodyPr wrap="none" rtlCol="0">
              <a:spAutoFit/>
            </a:bodyPr>
            <a:lstStyle/>
            <a:p>
              <a:r>
                <a:rPr lang="en-US" sz="1400" dirty="0"/>
                <a:t>u</a:t>
              </a:r>
              <a:r>
                <a:rPr lang="en-US" sz="1400" dirty="0" smtClean="0"/>
                <a:t>terine </a:t>
              </a:r>
            </a:p>
            <a:p>
              <a:r>
                <a:rPr lang="en-US" sz="1400" dirty="0" smtClean="0"/>
                <a:t>septum</a:t>
              </a:r>
              <a:endParaRPr lang="en-US" sz="1400" dirty="0"/>
            </a:p>
          </p:txBody>
        </p:sp>
        <p:sp>
          <p:nvSpPr>
            <p:cNvPr id="24" name="TextBox 23"/>
            <p:cNvSpPr txBox="1"/>
            <p:nvPr/>
          </p:nvSpPr>
          <p:spPr>
            <a:xfrm>
              <a:off x="3113222" y="3049387"/>
              <a:ext cx="1451852" cy="954107"/>
            </a:xfrm>
            <a:prstGeom prst="rect">
              <a:avLst/>
            </a:prstGeom>
            <a:noFill/>
          </p:spPr>
          <p:txBody>
            <a:bodyPr wrap="none" rtlCol="0">
              <a:spAutoFit/>
            </a:bodyPr>
            <a:lstStyle/>
            <a:p>
              <a:r>
                <a:rPr lang="en-US" sz="1400" dirty="0" err="1" smtClean="0"/>
                <a:t>ostium</a:t>
              </a:r>
              <a:r>
                <a:rPr lang="en-US" sz="1400" dirty="0" smtClean="0"/>
                <a:t> allowing </a:t>
              </a:r>
            </a:p>
            <a:p>
              <a:r>
                <a:rPr lang="en-US" sz="1400" dirty="0" smtClean="0"/>
                <a:t>communication </a:t>
              </a:r>
            </a:p>
            <a:p>
              <a:r>
                <a:rPr lang="en-US" sz="1400" dirty="0" smtClean="0"/>
                <a:t>between left </a:t>
              </a:r>
            </a:p>
            <a:p>
              <a:r>
                <a:rPr lang="en-US" sz="1400" dirty="0" smtClean="0"/>
                <a:t>and right sides</a:t>
              </a:r>
              <a:endParaRPr lang="en-US" sz="1400" dirty="0"/>
            </a:p>
          </p:txBody>
        </p:sp>
        <p:sp>
          <p:nvSpPr>
            <p:cNvPr id="26" name="TextBox 25"/>
            <p:cNvSpPr txBox="1"/>
            <p:nvPr/>
          </p:nvSpPr>
          <p:spPr>
            <a:xfrm>
              <a:off x="3265622" y="4116187"/>
              <a:ext cx="1295400" cy="738664"/>
            </a:xfrm>
            <a:prstGeom prst="rect">
              <a:avLst/>
            </a:prstGeom>
            <a:noFill/>
          </p:spPr>
          <p:txBody>
            <a:bodyPr wrap="square" rtlCol="0">
              <a:spAutoFit/>
            </a:bodyPr>
            <a:lstStyle/>
            <a:p>
              <a:r>
                <a:rPr lang="en-US" sz="1400" dirty="0"/>
                <a:t>b</a:t>
              </a:r>
              <a:r>
                <a:rPr lang="en-US" sz="1400" dirty="0" smtClean="0"/>
                <a:t>lind-ending left vaginal duplication</a:t>
              </a:r>
              <a:endParaRPr lang="en-US" sz="1400" dirty="0"/>
            </a:p>
          </p:txBody>
        </p:sp>
        <p:sp>
          <p:nvSpPr>
            <p:cNvPr id="28" name="TextBox 27"/>
            <p:cNvSpPr txBox="1"/>
            <p:nvPr/>
          </p:nvSpPr>
          <p:spPr>
            <a:xfrm>
              <a:off x="827222" y="4255430"/>
              <a:ext cx="762000" cy="738664"/>
            </a:xfrm>
            <a:prstGeom prst="rect">
              <a:avLst/>
            </a:prstGeom>
            <a:noFill/>
          </p:spPr>
          <p:txBody>
            <a:bodyPr wrap="square" rtlCol="0">
              <a:spAutoFit/>
            </a:bodyPr>
            <a:lstStyle/>
            <a:p>
              <a:pPr algn="r"/>
              <a:r>
                <a:rPr lang="en-US" sz="1400" dirty="0" smtClean="0"/>
                <a:t>patent right vagina</a:t>
              </a:r>
              <a:endParaRPr lang="en-US" sz="1400" dirty="0"/>
            </a:p>
          </p:txBody>
        </p:sp>
      </p:grpSp>
    </p:spTree>
    <p:extLst>
      <p:ext uri="{BB962C8B-B14F-4D97-AF65-F5344CB8AC3E}">
        <p14:creationId xmlns:p14="http://schemas.microsoft.com/office/powerpoint/2010/main" val="18060719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body" idx="4294967295"/>
          </p:nvPr>
        </p:nvSpPr>
        <p:spPr>
          <a:xfrm>
            <a:off x="457200" y="838200"/>
            <a:ext cx="8229600" cy="1524000"/>
          </a:xfrm>
          <a:noFill/>
        </p:spPr>
        <p:txBody>
          <a:bodyPr/>
          <a:lstStyle/>
          <a:p>
            <a:pPr marL="0" indent="0" eaLnBrk="1" hangingPunct="1">
              <a:buFontTx/>
              <a:buNone/>
            </a:pPr>
            <a:r>
              <a:rPr lang="en-US" sz="1600" b="1" dirty="0">
                <a:solidFill>
                  <a:srgbClr val="870401"/>
                </a:solidFill>
                <a:latin typeface="Arial" charset="0"/>
              </a:rPr>
              <a:t>MR imaging of the abdomen demonstrates agenesis of the left kidney.  Because the urinary and genital systems arise from a common ridge of mesoderm along the dorsal body wall, abnormalities of the </a:t>
            </a:r>
            <a:r>
              <a:rPr lang="en-US" sz="1600" b="1" dirty="0" err="1">
                <a:solidFill>
                  <a:srgbClr val="870401"/>
                </a:solidFill>
                <a:latin typeface="Arial" charset="0"/>
              </a:rPr>
              <a:t>mesonephric</a:t>
            </a:r>
            <a:r>
              <a:rPr lang="en-US" sz="1600" b="1" dirty="0">
                <a:solidFill>
                  <a:srgbClr val="870401"/>
                </a:solidFill>
                <a:latin typeface="Arial" charset="0"/>
              </a:rPr>
              <a:t> and </a:t>
            </a:r>
            <a:r>
              <a:rPr lang="en-US" sz="1600" b="1" dirty="0" err="1">
                <a:solidFill>
                  <a:srgbClr val="870401"/>
                </a:solidFill>
                <a:latin typeface="Arial" charset="0"/>
              </a:rPr>
              <a:t>paramesonephric</a:t>
            </a:r>
            <a:r>
              <a:rPr lang="en-US" sz="1600" b="1" dirty="0">
                <a:solidFill>
                  <a:srgbClr val="870401"/>
                </a:solidFill>
                <a:latin typeface="Arial" charset="0"/>
              </a:rPr>
              <a:t> systems can be associated with </a:t>
            </a:r>
            <a:r>
              <a:rPr lang="en-US" sz="1600" b="1" dirty="0" err="1" smtClean="0">
                <a:solidFill>
                  <a:srgbClr val="870401"/>
                </a:solidFill>
                <a:latin typeface="Arial" charset="0"/>
              </a:rPr>
              <a:t>ipsilateral</a:t>
            </a:r>
            <a:r>
              <a:rPr lang="en-US" sz="1600" b="1" dirty="0" smtClean="0">
                <a:solidFill>
                  <a:srgbClr val="870401"/>
                </a:solidFill>
                <a:latin typeface="Arial" charset="0"/>
              </a:rPr>
              <a:t> anomalies </a:t>
            </a:r>
            <a:r>
              <a:rPr lang="en-US" sz="1600" b="1" dirty="0">
                <a:solidFill>
                  <a:srgbClr val="870401"/>
                </a:solidFill>
                <a:latin typeface="Arial" charset="0"/>
              </a:rPr>
              <a:t>of the kidneys.  The most common of these is </a:t>
            </a:r>
            <a:r>
              <a:rPr lang="en-US" sz="1600" b="1" dirty="0" err="1" smtClean="0">
                <a:solidFill>
                  <a:srgbClr val="870401"/>
                </a:solidFill>
                <a:latin typeface="Arial" charset="0"/>
              </a:rPr>
              <a:t>ipsilateral</a:t>
            </a:r>
            <a:r>
              <a:rPr lang="en-US" sz="1600" b="1" dirty="0" smtClean="0">
                <a:solidFill>
                  <a:srgbClr val="870401"/>
                </a:solidFill>
                <a:latin typeface="Arial" charset="0"/>
              </a:rPr>
              <a:t> renal </a:t>
            </a:r>
            <a:r>
              <a:rPr lang="en-US" sz="1600" b="1" dirty="0">
                <a:solidFill>
                  <a:srgbClr val="870401"/>
                </a:solidFill>
                <a:latin typeface="Arial" charset="0"/>
              </a:rPr>
              <a:t>agenesis, which is seen in our patient.</a:t>
            </a:r>
          </a:p>
        </p:txBody>
      </p:sp>
      <p:grpSp>
        <p:nvGrpSpPr>
          <p:cNvPr id="49155" name="Group 3"/>
          <p:cNvGrpSpPr>
            <a:grpSpLocks/>
          </p:cNvGrpSpPr>
          <p:nvPr/>
        </p:nvGrpSpPr>
        <p:grpSpPr bwMode="auto">
          <a:xfrm>
            <a:off x="0" y="0"/>
            <a:ext cx="9144000" cy="6858000"/>
            <a:chOff x="0" y="0"/>
            <a:chExt cx="5760" cy="4320"/>
          </a:xfrm>
        </p:grpSpPr>
        <p:sp>
          <p:nvSpPr>
            <p:cNvPr id="49161" name="Rectangle 4"/>
            <p:cNvSpPr>
              <a:spLocks noChangeArrowheads="1"/>
            </p:cNvSpPr>
            <p:nvPr/>
          </p:nvSpPr>
          <p:spPr bwMode="auto">
            <a:xfrm>
              <a:off x="0" y="0"/>
              <a:ext cx="5760" cy="4320"/>
            </a:xfrm>
            <a:prstGeom prst="rect">
              <a:avLst/>
            </a:prstGeom>
            <a:noFill/>
            <a:ln w="635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9162" name="Rectangle 5"/>
            <p:cNvSpPr>
              <a:spLocks noChangeArrowheads="1"/>
            </p:cNvSpPr>
            <p:nvPr/>
          </p:nvSpPr>
          <p:spPr bwMode="auto">
            <a:xfrm>
              <a:off x="0" y="0"/>
              <a:ext cx="5760" cy="4320"/>
            </a:xfrm>
            <a:prstGeom prst="rect">
              <a:avLst/>
            </a:prstGeom>
            <a:noFill/>
            <a:ln w="88900" cmpd="dbl">
              <a:solidFill>
                <a:srgbClr val="E874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49156" name="Rectangle 7"/>
          <p:cNvSpPr>
            <a:spLocks noChangeArrowheads="1"/>
          </p:cNvSpPr>
          <p:nvPr/>
        </p:nvSpPr>
        <p:spPr bwMode="auto">
          <a:xfrm>
            <a:off x="2819400" y="152400"/>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2000" b="1"/>
              <a:t>Discussion</a:t>
            </a:r>
          </a:p>
        </p:txBody>
      </p:sp>
      <p:pic>
        <p:nvPicPr>
          <p:cNvPr id="49157" name="Picture 8" descr="icf_logo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5638800"/>
            <a:ext cx="40005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l="7500" t="1875" b="13126"/>
          <a:stretch>
            <a:fillRect/>
          </a:stretch>
        </p:blipFill>
        <p:spPr bwMode="auto">
          <a:xfrm>
            <a:off x="457200" y="2209800"/>
            <a:ext cx="4511675" cy="414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l="13126" t="24374" r="9375" b="21564"/>
          <a:stretch>
            <a:fillRect/>
          </a:stretch>
        </p:blipFill>
        <p:spPr bwMode="auto">
          <a:xfrm>
            <a:off x="5059363" y="2209800"/>
            <a:ext cx="3779837" cy="263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txBox="1">
            <a:spLocks noChangeArrowheads="1"/>
          </p:cNvSpPr>
          <p:nvPr/>
        </p:nvSpPr>
        <p:spPr bwMode="auto">
          <a:xfrm>
            <a:off x="5105400" y="4953000"/>
            <a:ext cx="3886200" cy="838200"/>
          </a:xfrm>
          <a:prstGeom prst="rect">
            <a:avLst/>
          </a:prstGeom>
          <a:noFill/>
          <a:ln w="9525">
            <a:noFill/>
            <a:miter lim="800000"/>
            <a:headEnd/>
            <a:tailEnd/>
          </a:ln>
        </p:spPr>
        <p:txBody>
          <a:bodyPr/>
          <a:lstStyle/>
          <a:p>
            <a:pPr>
              <a:spcBef>
                <a:spcPct val="20000"/>
              </a:spcBef>
              <a:defRPr/>
            </a:pPr>
            <a:r>
              <a:rPr lang="en-US" sz="1200" b="1" kern="0" dirty="0">
                <a:solidFill>
                  <a:srgbClr val="870401"/>
                </a:solidFill>
                <a:latin typeface="+mn-lt"/>
                <a:ea typeface="+mn-ea"/>
                <a:cs typeface="+mn-cs"/>
              </a:rPr>
              <a:t>Coronal </a:t>
            </a:r>
            <a:r>
              <a:rPr lang="en-US" sz="1200" b="1" i="1" kern="0" dirty="0">
                <a:solidFill>
                  <a:srgbClr val="870401"/>
                </a:solidFill>
                <a:latin typeface="+mn-lt"/>
                <a:ea typeface="+mn-ea"/>
                <a:cs typeface="+mn-cs"/>
              </a:rPr>
              <a:t>(left)</a:t>
            </a:r>
            <a:r>
              <a:rPr lang="en-US" sz="1200" b="1" kern="0" dirty="0">
                <a:solidFill>
                  <a:srgbClr val="870401"/>
                </a:solidFill>
                <a:latin typeface="+mn-lt"/>
                <a:ea typeface="+mn-ea"/>
                <a:cs typeface="+mn-cs"/>
              </a:rPr>
              <a:t> and axial </a:t>
            </a:r>
            <a:r>
              <a:rPr lang="en-US" sz="1200" b="1" i="1" kern="0" dirty="0">
                <a:solidFill>
                  <a:srgbClr val="870401"/>
                </a:solidFill>
                <a:latin typeface="+mn-lt"/>
                <a:ea typeface="+mn-ea"/>
                <a:cs typeface="+mn-cs"/>
              </a:rPr>
              <a:t>(top) </a:t>
            </a:r>
            <a:r>
              <a:rPr lang="en-US" sz="1200" b="1" kern="0" dirty="0">
                <a:solidFill>
                  <a:srgbClr val="870401"/>
                </a:solidFill>
                <a:latin typeface="+mn-lt"/>
                <a:ea typeface="+mn-ea"/>
                <a:cs typeface="+mn-cs"/>
              </a:rPr>
              <a:t>MR images through the abdomen of the index patient demonstrating left renal agenesis.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a:xfrm>
            <a:off x="228600" y="760443"/>
            <a:ext cx="8686800" cy="4524315"/>
          </a:xfrm>
          <a:noFill/>
        </p:spPr>
        <p:txBody>
          <a:bodyPr>
            <a:spAutoFit/>
          </a:bodyPr>
          <a:lstStyle/>
          <a:p>
            <a:pPr algn="l" eaLnBrk="1" hangingPunct="1"/>
            <a:r>
              <a:rPr lang="en-US" sz="1600" b="1" dirty="0" smtClean="0">
                <a:solidFill>
                  <a:srgbClr val="870401"/>
                </a:solidFill>
                <a:latin typeface="Arial" charset="0"/>
              </a:rPr>
              <a:t>Complete </a:t>
            </a:r>
            <a:r>
              <a:rPr lang="en-US" sz="1600" b="1" dirty="0" err="1" smtClean="0">
                <a:solidFill>
                  <a:srgbClr val="870401"/>
                </a:solidFill>
                <a:latin typeface="Arial" charset="0"/>
              </a:rPr>
              <a:t>septate</a:t>
            </a:r>
            <a:r>
              <a:rPr lang="en-US" sz="1600" b="1" dirty="0" smtClean="0">
                <a:solidFill>
                  <a:srgbClr val="870401"/>
                </a:solidFill>
                <a:latin typeface="Arial" charset="0"/>
              </a:rPr>
              <a:t> uterus with partial vaginal duplication and infected unilateral </a:t>
            </a:r>
            <a:r>
              <a:rPr lang="en-US" sz="1600" b="1" dirty="0" err="1" smtClean="0">
                <a:solidFill>
                  <a:srgbClr val="870401"/>
                </a:solidFill>
                <a:latin typeface="Arial" charset="0"/>
              </a:rPr>
              <a:t>hematocolpos</a:t>
            </a:r>
            <a:r>
              <a:rPr lang="en-US" sz="1600" b="1" dirty="0" smtClean="0">
                <a:solidFill>
                  <a:srgbClr val="870401"/>
                </a:solidFill>
                <a:latin typeface="Arial" charset="0"/>
              </a:rPr>
              <a:t>.</a:t>
            </a:r>
            <a:r>
              <a:rPr lang="en-US" sz="1600" b="1" dirty="0">
                <a:solidFill>
                  <a:srgbClr val="870401"/>
                </a:solidFill>
                <a:latin typeface="Arial" charset="0"/>
              </a:rPr>
              <a:t/>
            </a:r>
            <a:br>
              <a:rPr lang="en-US" sz="1600" b="1" dirty="0">
                <a:solidFill>
                  <a:srgbClr val="870401"/>
                </a:solidFill>
                <a:latin typeface="Arial" charset="0"/>
              </a:rPr>
            </a:br>
            <a:r>
              <a:rPr lang="en-US" sz="1600" b="1" dirty="0">
                <a:solidFill>
                  <a:srgbClr val="870401"/>
                </a:solidFill>
                <a:latin typeface="Arial" charset="0"/>
              </a:rPr>
              <a:t/>
            </a:r>
            <a:br>
              <a:rPr lang="en-US" sz="1600" b="1" dirty="0">
                <a:solidFill>
                  <a:srgbClr val="870401"/>
                </a:solidFill>
                <a:latin typeface="Arial" charset="0"/>
              </a:rPr>
            </a:br>
            <a:r>
              <a:rPr lang="en-US" sz="1600" b="1" dirty="0">
                <a:solidFill>
                  <a:srgbClr val="870401"/>
                </a:solidFill>
                <a:latin typeface="Arial" charset="0"/>
              </a:rPr>
              <a:t/>
            </a:r>
            <a:br>
              <a:rPr lang="en-US" sz="1600" b="1" dirty="0">
                <a:solidFill>
                  <a:srgbClr val="870401"/>
                </a:solidFill>
                <a:latin typeface="Arial" charset="0"/>
              </a:rPr>
            </a:br>
            <a:r>
              <a:rPr lang="en-US" sz="1600" b="1" dirty="0">
                <a:solidFill>
                  <a:srgbClr val="870401"/>
                </a:solidFill>
                <a:latin typeface="Arial" charset="0"/>
              </a:rPr>
              <a:t/>
            </a:r>
            <a:br>
              <a:rPr lang="en-US" sz="1600" b="1" dirty="0">
                <a:solidFill>
                  <a:srgbClr val="870401"/>
                </a:solidFill>
                <a:latin typeface="Arial" charset="0"/>
              </a:rPr>
            </a:br>
            <a:r>
              <a:rPr lang="en-US" sz="1600" b="1" dirty="0">
                <a:solidFill>
                  <a:srgbClr val="870401"/>
                </a:solidFill>
                <a:latin typeface="Arial" charset="0"/>
              </a:rPr>
              <a:t/>
            </a:r>
            <a:br>
              <a:rPr lang="en-US" sz="1600" b="1" dirty="0">
                <a:solidFill>
                  <a:srgbClr val="870401"/>
                </a:solidFill>
                <a:latin typeface="Arial" charset="0"/>
              </a:rPr>
            </a:br>
            <a:r>
              <a:rPr lang="en-US" sz="1600" b="1" dirty="0">
                <a:solidFill>
                  <a:srgbClr val="870401"/>
                </a:solidFill>
                <a:latin typeface="Arial" charset="0"/>
              </a:rPr>
              <a:t/>
            </a:r>
            <a:br>
              <a:rPr lang="en-US" sz="1600" b="1" dirty="0">
                <a:solidFill>
                  <a:srgbClr val="870401"/>
                </a:solidFill>
                <a:latin typeface="Arial" charset="0"/>
              </a:rPr>
            </a:br>
            <a:r>
              <a:rPr lang="en-US" sz="1600" b="1" dirty="0">
                <a:solidFill>
                  <a:srgbClr val="870401"/>
                </a:solidFill>
                <a:latin typeface="Arial" charset="0"/>
              </a:rPr>
              <a:t/>
            </a:r>
            <a:br>
              <a:rPr lang="en-US" sz="1600" b="1" dirty="0">
                <a:solidFill>
                  <a:srgbClr val="870401"/>
                </a:solidFill>
                <a:latin typeface="Arial" charset="0"/>
              </a:rPr>
            </a:br>
            <a:r>
              <a:rPr lang="en-US" sz="1600" b="1" dirty="0">
                <a:solidFill>
                  <a:srgbClr val="870401"/>
                </a:solidFill>
                <a:latin typeface="Arial" charset="0"/>
              </a:rPr>
              <a:t/>
            </a:r>
            <a:br>
              <a:rPr lang="en-US" sz="1600" b="1" dirty="0">
                <a:solidFill>
                  <a:srgbClr val="870401"/>
                </a:solidFill>
                <a:latin typeface="Arial" charset="0"/>
              </a:rPr>
            </a:br>
            <a:r>
              <a:rPr lang="en-US" sz="1600" b="1" dirty="0">
                <a:solidFill>
                  <a:srgbClr val="870401"/>
                </a:solidFill>
                <a:latin typeface="Arial" charset="0"/>
              </a:rPr>
              <a:t/>
            </a:r>
            <a:br>
              <a:rPr lang="en-US" sz="1600" b="1" dirty="0">
                <a:solidFill>
                  <a:srgbClr val="870401"/>
                </a:solidFill>
                <a:latin typeface="Arial" charset="0"/>
              </a:rPr>
            </a:br>
            <a:r>
              <a:rPr lang="en-US" sz="1600" b="1" dirty="0">
                <a:solidFill>
                  <a:srgbClr val="870401"/>
                </a:solidFill>
                <a:latin typeface="Arial" charset="0"/>
              </a:rPr>
              <a:t/>
            </a:r>
            <a:br>
              <a:rPr lang="en-US" sz="1600" b="1" dirty="0">
                <a:solidFill>
                  <a:srgbClr val="870401"/>
                </a:solidFill>
                <a:latin typeface="Arial" charset="0"/>
              </a:rPr>
            </a:br>
            <a:r>
              <a:rPr lang="en-US" sz="1600" b="1" dirty="0">
                <a:solidFill>
                  <a:srgbClr val="870401"/>
                </a:solidFill>
                <a:latin typeface="Arial" charset="0"/>
              </a:rPr>
              <a:t/>
            </a:r>
            <a:br>
              <a:rPr lang="en-US" sz="1600" b="1" dirty="0">
                <a:solidFill>
                  <a:srgbClr val="870401"/>
                </a:solidFill>
                <a:latin typeface="Arial" charset="0"/>
              </a:rPr>
            </a:br>
            <a:r>
              <a:rPr lang="en-US" sz="1600" b="1" dirty="0">
                <a:solidFill>
                  <a:srgbClr val="870401"/>
                </a:solidFill>
                <a:latin typeface="Arial" charset="0"/>
              </a:rPr>
              <a:t/>
            </a:r>
            <a:br>
              <a:rPr lang="en-US" sz="1600" b="1" dirty="0">
                <a:solidFill>
                  <a:srgbClr val="870401"/>
                </a:solidFill>
                <a:latin typeface="Arial" charset="0"/>
              </a:rPr>
            </a:br>
            <a:r>
              <a:rPr lang="en-US" sz="1600" b="1" dirty="0">
                <a:solidFill>
                  <a:srgbClr val="870401"/>
                </a:solidFill>
                <a:latin typeface="Arial" charset="0"/>
              </a:rPr>
              <a:t/>
            </a:r>
            <a:br>
              <a:rPr lang="en-US" sz="1600" b="1" dirty="0">
                <a:solidFill>
                  <a:srgbClr val="870401"/>
                </a:solidFill>
                <a:latin typeface="Arial" charset="0"/>
              </a:rPr>
            </a:br>
            <a:r>
              <a:rPr lang="en-US" sz="1600" b="1" dirty="0">
                <a:solidFill>
                  <a:srgbClr val="870401"/>
                </a:solidFill>
                <a:latin typeface="Arial" charset="0"/>
              </a:rPr>
              <a:t/>
            </a:r>
            <a:br>
              <a:rPr lang="en-US" sz="1600" b="1" dirty="0">
                <a:solidFill>
                  <a:srgbClr val="870401"/>
                </a:solidFill>
                <a:latin typeface="Arial" charset="0"/>
              </a:rPr>
            </a:br>
            <a:r>
              <a:rPr lang="en-US" sz="1600" b="1" dirty="0">
                <a:solidFill>
                  <a:srgbClr val="870401"/>
                </a:solidFill>
                <a:latin typeface="Arial" charset="0"/>
              </a:rPr>
              <a:t/>
            </a:r>
            <a:br>
              <a:rPr lang="en-US" sz="1600" b="1" dirty="0">
                <a:solidFill>
                  <a:srgbClr val="870401"/>
                </a:solidFill>
                <a:latin typeface="Arial" charset="0"/>
              </a:rPr>
            </a:br>
            <a:r>
              <a:rPr lang="en-US" sz="1600" b="1" dirty="0">
                <a:solidFill>
                  <a:srgbClr val="870401"/>
                </a:solidFill>
                <a:latin typeface="Arial" charset="0"/>
              </a:rPr>
              <a:t/>
            </a:r>
            <a:br>
              <a:rPr lang="en-US" sz="1600" b="1" dirty="0">
                <a:solidFill>
                  <a:srgbClr val="870401"/>
                </a:solidFill>
                <a:latin typeface="Arial" charset="0"/>
              </a:rPr>
            </a:br>
            <a:endParaRPr lang="en-US" sz="1600" b="1" dirty="0">
              <a:solidFill>
                <a:srgbClr val="870401"/>
              </a:solidFill>
              <a:latin typeface="Arial" charset="0"/>
            </a:endParaRPr>
          </a:p>
        </p:txBody>
      </p:sp>
      <p:grpSp>
        <p:nvGrpSpPr>
          <p:cNvPr id="51203" name="Group 3"/>
          <p:cNvGrpSpPr>
            <a:grpSpLocks/>
          </p:cNvGrpSpPr>
          <p:nvPr/>
        </p:nvGrpSpPr>
        <p:grpSpPr bwMode="auto">
          <a:xfrm>
            <a:off x="0" y="0"/>
            <a:ext cx="9144000" cy="6858000"/>
            <a:chOff x="0" y="0"/>
            <a:chExt cx="5760" cy="4320"/>
          </a:xfrm>
        </p:grpSpPr>
        <p:sp>
          <p:nvSpPr>
            <p:cNvPr id="51206" name="Rectangle 4"/>
            <p:cNvSpPr>
              <a:spLocks noChangeArrowheads="1"/>
            </p:cNvSpPr>
            <p:nvPr/>
          </p:nvSpPr>
          <p:spPr bwMode="auto">
            <a:xfrm>
              <a:off x="0" y="0"/>
              <a:ext cx="5760" cy="4320"/>
            </a:xfrm>
            <a:prstGeom prst="rect">
              <a:avLst/>
            </a:prstGeom>
            <a:noFill/>
            <a:ln w="635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07" name="Rectangle 5"/>
            <p:cNvSpPr>
              <a:spLocks noChangeArrowheads="1"/>
            </p:cNvSpPr>
            <p:nvPr/>
          </p:nvSpPr>
          <p:spPr bwMode="auto">
            <a:xfrm>
              <a:off x="0" y="0"/>
              <a:ext cx="5760" cy="4320"/>
            </a:xfrm>
            <a:prstGeom prst="rect">
              <a:avLst/>
            </a:prstGeom>
            <a:noFill/>
            <a:ln w="88900" cmpd="dbl">
              <a:solidFill>
                <a:srgbClr val="E874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51204" name="Rectangle 7"/>
          <p:cNvSpPr>
            <a:spLocks noChangeArrowheads="1"/>
          </p:cNvSpPr>
          <p:nvPr/>
        </p:nvSpPr>
        <p:spPr bwMode="auto">
          <a:xfrm>
            <a:off x="3124200" y="381000"/>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2000" b="1"/>
              <a:t>Diagnosis</a:t>
            </a:r>
          </a:p>
        </p:txBody>
      </p:sp>
      <p:pic>
        <p:nvPicPr>
          <p:cNvPr id="51205" name="Picture 8" descr="icf_logo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5638800"/>
            <a:ext cx="40005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grpSp>
        <p:nvGrpSpPr>
          <p:cNvPr id="53250" name="Group 3"/>
          <p:cNvGrpSpPr>
            <a:grpSpLocks/>
          </p:cNvGrpSpPr>
          <p:nvPr/>
        </p:nvGrpSpPr>
        <p:grpSpPr bwMode="auto">
          <a:xfrm>
            <a:off x="0" y="0"/>
            <a:ext cx="9144000" cy="6858000"/>
            <a:chOff x="0" y="0"/>
            <a:chExt cx="5760" cy="4320"/>
          </a:xfrm>
        </p:grpSpPr>
        <p:sp>
          <p:nvSpPr>
            <p:cNvPr id="53254" name="Rectangle 4"/>
            <p:cNvSpPr>
              <a:spLocks noChangeArrowheads="1"/>
            </p:cNvSpPr>
            <p:nvPr/>
          </p:nvSpPr>
          <p:spPr bwMode="auto">
            <a:xfrm>
              <a:off x="0" y="0"/>
              <a:ext cx="5760" cy="4320"/>
            </a:xfrm>
            <a:prstGeom prst="rect">
              <a:avLst/>
            </a:prstGeom>
            <a:noFill/>
            <a:ln w="635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3255" name="Rectangle 5"/>
            <p:cNvSpPr>
              <a:spLocks noChangeArrowheads="1"/>
            </p:cNvSpPr>
            <p:nvPr/>
          </p:nvSpPr>
          <p:spPr bwMode="auto">
            <a:xfrm>
              <a:off x="0" y="0"/>
              <a:ext cx="5760" cy="4320"/>
            </a:xfrm>
            <a:prstGeom prst="rect">
              <a:avLst/>
            </a:prstGeom>
            <a:noFill/>
            <a:ln w="88900" cmpd="dbl">
              <a:solidFill>
                <a:srgbClr val="E874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53251" name="Rectangle 6"/>
          <p:cNvSpPr>
            <a:spLocks noChangeArrowheads="1"/>
          </p:cNvSpPr>
          <p:nvPr/>
        </p:nvSpPr>
        <p:spPr bwMode="auto">
          <a:xfrm>
            <a:off x="3124200" y="381000"/>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2000" b="1"/>
              <a:t>References</a:t>
            </a:r>
          </a:p>
        </p:txBody>
      </p:sp>
      <p:pic>
        <p:nvPicPr>
          <p:cNvPr id="53252" name="Picture 7" descr="icf_logo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5638800"/>
            <a:ext cx="40005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3" name="Rectangle 2"/>
          <p:cNvSpPr txBox="1">
            <a:spLocks noChangeArrowheads="1"/>
          </p:cNvSpPr>
          <p:nvPr/>
        </p:nvSpPr>
        <p:spPr bwMode="auto">
          <a:xfrm>
            <a:off x="530225" y="765175"/>
            <a:ext cx="82296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4572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1200"/>
              </a:spcAft>
              <a:buFontTx/>
              <a:buAutoNum type="arabicPeriod"/>
            </a:pPr>
            <a:r>
              <a:rPr lang="en-US" sz="1600" b="1" dirty="0" err="1">
                <a:solidFill>
                  <a:srgbClr val="870401"/>
                </a:solidFill>
              </a:rPr>
              <a:t>Troiano</a:t>
            </a:r>
            <a:r>
              <a:rPr lang="en-US" sz="1600" b="1" dirty="0">
                <a:solidFill>
                  <a:srgbClr val="870401"/>
                </a:solidFill>
              </a:rPr>
              <a:t> RN, McCarthy SM.  </a:t>
            </a:r>
            <a:r>
              <a:rPr lang="en-US" sz="1600" b="1" dirty="0" err="1">
                <a:solidFill>
                  <a:srgbClr val="870401"/>
                </a:solidFill>
              </a:rPr>
              <a:t>Müllerian</a:t>
            </a:r>
            <a:r>
              <a:rPr lang="en-US" sz="1600" b="1" dirty="0">
                <a:solidFill>
                  <a:srgbClr val="870401"/>
                </a:solidFill>
              </a:rPr>
              <a:t> duct anomalies:  imaging and clinical issues.  </a:t>
            </a:r>
            <a:r>
              <a:rPr lang="en-US" sz="1600" b="1" i="1" dirty="0">
                <a:solidFill>
                  <a:srgbClr val="870401"/>
                </a:solidFill>
              </a:rPr>
              <a:t>Radiology </a:t>
            </a:r>
            <a:r>
              <a:rPr lang="en-US" sz="1600" b="1" dirty="0">
                <a:solidFill>
                  <a:srgbClr val="870401"/>
                </a:solidFill>
              </a:rPr>
              <a:t>2004;233:  19 – 34.  </a:t>
            </a:r>
          </a:p>
          <a:p>
            <a:pPr eaLnBrk="1" hangingPunct="1">
              <a:spcAft>
                <a:spcPts val="1200"/>
              </a:spcAft>
              <a:buFontTx/>
              <a:buAutoNum type="arabicPeriod"/>
            </a:pPr>
            <a:r>
              <a:rPr lang="en-US" sz="1600" b="1" dirty="0">
                <a:solidFill>
                  <a:srgbClr val="870401"/>
                </a:solidFill>
              </a:rPr>
              <a:t>Syed I, Lin EC.  Imaging in </a:t>
            </a:r>
            <a:r>
              <a:rPr lang="en-US" sz="1600" b="1" dirty="0" err="1">
                <a:solidFill>
                  <a:srgbClr val="870401"/>
                </a:solidFill>
              </a:rPr>
              <a:t>Mullerian</a:t>
            </a:r>
            <a:r>
              <a:rPr lang="en-US" sz="1600" b="1" dirty="0">
                <a:solidFill>
                  <a:srgbClr val="870401"/>
                </a:solidFill>
              </a:rPr>
              <a:t> duct abnormalities.  </a:t>
            </a:r>
            <a:r>
              <a:rPr lang="en-US" sz="1600" b="1" i="1" dirty="0" err="1">
                <a:solidFill>
                  <a:srgbClr val="870401"/>
                </a:solidFill>
              </a:rPr>
              <a:t>Emedicine</a:t>
            </a:r>
            <a:r>
              <a:rPr lang="en-US" sz="1600" b="1" i="1" dirty="0">
                <a:solidFill>
                  <a:srgbClr val="870401"/>
                </a:solidFill>
              </a:rPr>
              <a:t> </a:t>
            </a:r>
            <a:r>
              <a:rPr lang="en-US" sz="1600" b="1" dirty="0">
                <a:solidFill>
                  <a:srgbClr val="870401"/>
                </a:solidFill>
              </a:rPr>
              <a:t>2011. </a:t>
            </a:r>
            <a:endParaRPr lang="en-US" sz="1600" b="1" dirty="0" smtClean="0">
              <a:solidFill>
                <a:srgbClr val="870401"/>
              </a:solidFill>
            </a:endParaRPr>
          </a:p>
          <a:p>
            <a:pPr eaLnBrk="1" hangingPunct="1">
              <a:spcAft>
                <a:spcPts val="1200"/>
              </a:spcAft>
              <a:buFontTx/>
              <a:buAutoNum type="arabicPeriod"/>
            </a:pPr>
            <a:r>
              <a:rPr lang="en-US" sz="1600" b="1" dirty="0" smtClean="0">
                <a:solidFill>
                  <a:srgbClr val="870401"/>
                </a:solidFill>
              </a:rPr>
              <a:t>Yoder IC, </a:t>
            </a:r>
            <a:r>
              <a:rPr lang="en-US" sz="1600" b="1" dirty="0" err="1" smtClean="0">
                <a:solidFill>
                  <a:srgbClr val="870401"/>
                </a:solidFill>
              </a:rPr>
              <a:t>Pfister</a:t>
            </a:r>
            <a:r>
              <a:rPr lang="en-US" sz="1600" b="1" dirty="0" smtClean="0">
                <a:solidFill>
                  <a:srgbClr val="870401"/>
                </a:solidFill>
              </a:rPr>
              <a:t> RC.  Unilateral </a:t>
            </a:r>
            <a:r>
              <a:rPr lang="en-US" sz="1600" b="1" dirty="0" err="1">
                <a:solidFill>
                  <a:srgbClr val="870401"/>
                </a:solidFill>
              </a:rPr>
              <a:t>h</a:t>
            </a:r>
            <a:r>
              <a:rPr lang="en-US" sz="1600" b="1" dirty="0" err="1" smtClean="0">
                <a:solidFill>
                  <a:srgbClr val="870401"/>
                </a:solidFill>
              </a:rPr>
              <a:t>ematocolpos</a:t>
            </a:r>
            <a:r>
              <a:rPr lang="en-US" sz="1600" b="1" dirty="0" smtClean="0">
                <a:solidFill>
                  <a:srgbClr val="870401"/>
                </a:solidFill>
              </a:rPr>
              <a:t> and </a:t>
            </a:r>
            <a:r>
              <a:rPr lang="en-US" sz="1600" b="1" dirty="0" err="1" smtClean="0">
                <a:solidFill>
                  <a:srgbClr val="870401"/>
                </a:solidFill>
              </a:rPr>
              <a:t>ipsilateral</a:t>
            </a:r>
            <a:r>
              <a:rPr lang="en-US" sz="1600" b="1" dirty="0" smtClean="0">
                <a:solidFill>
                  <a:srgbClr val="870401"/>
                </a:solidFill>
              </a:rPr>
              <a:t> renal agenesis:  report of two cases and review of the literature.  </a:t>
            </a:r>
            <a:r>
              <a:rPr lang="de-DE" sz="1600" b="1" i="1" dirty="0" smtClean="0">
                <a:solidFill>
                  <a:srgbClr val="870401"/>
                </a:solidFill>
              </a:rPr>
              <a:t>American Journal of Roentgenology </a:t>
            </a:r>
            <a:r>
              <a:rPr lang="de-DE" sz="1600" b="1" dirty="0" smtClean="0">
                <a:solidFill>
                  <a:srgbClr val="870401"/>
                </a:solidFill>
              </a:rPr>
              <a:t>1976;127:  303 – 08.</a:t>
            </a:r>
            <a:endParaRPr lang="en-US" sz="1600" b="1" dirty="0">
              <a:solidFill>
                <a:srgbClr val="87040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18434" name="Group 4"/>
          <p:cNvGrpSpPr>
            <a:grpSpLocks/>
          </p:cNvGrpSpPr>
          <p:nvPr/>
        </p:nvGrpSpPr>
        <p:grpSpPr bwMode="auto">
          <a:xfrm>
            <a:off x="0" y="0"/>
            <a:ext cx="9144000" cy="6858000"/>
            <a:chOff x="0" y="0"/>
            <a:chExt cx="5760" cy="4320"/>
          </a:xfrm>
        </p:grpSpPr>
        <p:sp>
          <p:nvSpPr>
            <p:cNvPr id="18438" name="Rectangle 5"/>
            <p:cNvSpPr>
              <a:spLocks noChangeArrowheads="1"/>
            </p:cNvSpPr>
            <p:nvPr/>
          </p:nvSpPr>
          <p:spPr bwMode="auto">
            <a:xfrm>
              <a:off x="0" y="0"/>
              <a:ext cx="5760" cy="4320"/>
            </a:xfrm>
            <a:prstGeom prst="rect">
              <a:avLst/>
            </a:prstGeom>
            <a:noFill/>
            <a:ln w="635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39" name="Rectangle 6"/>
            <p:cNvSpPr>
              <a:spLocks noChangeArrowheads="1"/>
            </p:cNvSpPr>
            <p:nvPr/>
          </p:nvSpPr>
          <p:spPr bwMode="auto">
            <a:xfrm>
              <a:off x="0" y="0"/>
              <a:ext cx="5760" cy="4320"/>
            </a:xfrm>
            <a:prstGeom prst="rect">
              <a:avLst/>
            </a:prstGeom>
            <a:noFill/>
            <a:ln w="88900" cmpd="dbl">
              <a:solidFill>
                <a:srgbClr val="E874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8435" name="Text Box 7"/>
          <p:cNvSpPr txBox="1">
            <a:spLocks noChangeArrowheads="1"/>
          </p:cNvSpPr>
          <p:nvPr/>
        </p:nvSpPr>
        <p:spPr bwMode="auto">
          <a:xfrm>
            <a:off x="2895600" y="228600"/>
            <a:ext cx="34432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a:solidFill>
                  <a:schemeClr val="bg1"/>
                </a:solidFill>
              </a:rPr>
              <a:t>Radiological Presentations</a:t>
            </a:r>
          </a:p>
        </p:txBody>
      </p:sp>
      <p:pic>
        <p:nvPicPr>
          <p:cNvPr id="18436" name="Picture 1"/>
          <p:cNvPicPr>
            <a:picLocks noChangeAspect="1" noChangeArrowheads="1"/>
          </p:cNvPicPr>
          <p:nvPr/>
        </p:nvPicPr>
        <p:blipFill>
          <a:blip r:embed="rId3" cstate="email">
            <a:extLst>
              <a:ext uri="{28A0092B-C50C-407E-A947-70E740481C1C}">
                <a14:useLocalDpi xmlns:a14="http://schemas.microsoft.com/office/drawing/2010/main" val="0"/>
              </a:ext>
            </a:extLst>
          </a:blip>
          <a:srcRect l="4588" t="3098" r="3441"/>
          <a:stretch>
            <a:fillRect/>
          </a:stretch>
        </p:blipFill>
        <p:spPr bwMode="auto">
          <a:xfrm>
            <a:off x="1344613" y="685800"/>
            <a:ext cx="6442075"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Box 6"/>
          <p:cNvSpPr txBox="1">
            <a:spLocks noChangeArrowheads="1"/>
          </p:cNvSpPr>
          <p:nvPr/>
        </p:nvSpPr>
        <p:spPr bwMode="auto">
          <a:xfrm>
            <a:off x="1600200" y="6019800"/>
            <a:ext cx="59213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b="1">
                <a:solidFill>
                  <a:schemeClr val="bg1"/>
                </a:solidFill>
              </a:rPr>
              <a:t>Transverse transabdominal ultrasound image of the uterus.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0482" name="Group 4"/>
          <p:cNvGrpSpPr>
            <a:grpSpLocks/>
          </p:cNvGrpSpPr>
          <p:nvPr/>
        </p:nvGrpSpPr>
        <p:grpSpPr bwMode="auto">
          <a:xfrm>
            <a:off x="0" y="0"/>
            <a:ext cx="9144000" cy="6858000"/>
            <a:chOff x="0" y="0"/>
            <a:chExt cx="5760" cy="4320"/>
          </a:xfrm>
        </p:grpSpPr>
        <p:sp>
          <p:nvSpPr>
            <p:cNvPr id="20487" name="Rectangle 5"/>
            <p:cNvSpPr>
              <a:spLocks noChangeArrowheads="1"/>
            </p:cNvSpPr>
            <p:nvPr/>
          </p:nvSpPr>
          <p:spPr bwMode="auto">
            <a:xfrm>
              <a:off x="0" y="0"/>
              <a:ext cx="5760" cy="4320"/>
            </a:xfrm>
            <a:prstGeom prst="rect">
              <a:avLst/>
            </a:prstGeom>
            <a:noFill/>
            <a:ln w="635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488" name="Rectangle 6"/>
            <p:cNvSpPr>
              <a:spLocks noChangeArrowheads="1"/>
            </p:cNvSpPr>
            <p:nvPr/>
          </p:nvSpPr>
          <p:spPr bwMode="auto">
            <a:xfrm>
              <a:off x="0" y="0"/>
              <a:ext cx="5760" cy="4320"/>
            </a:xfrm>
            <a:prstGeom prst="rect">
              <a:avLst/>
            </a:prstGeom>
            <a:noFill/>
            <a:ln w="88900" cmpd="dbl">
              <a:solidFill>
                <a:srgbClr val="E874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20483" name="Text Box 7"/>
          <p:cNvSpPr txBox="1">
            <a:spLocks noChangeArrowheads="1"/>
          </p:cNvSpPr>
          <p:nvPr/>
        </p:nvSpPr>
        <p:spPr bwMode="auto">
          <a:xfrm>
            <a:off x="2895600" y="228600"/>
            <a:ext cx="34432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a:solidFill>
                  <a:schemeClr val="bg1"/>
                </a:solidFill>
              </a:rPr>
              <a:t>Radiological Presentations</a:t>
            </a:r>
          </a:p>
        </p:txBody>
      </p:sp>
      <p:pic>
        <p:nvPicPr>
          <p:cNvPr id="20484" name="Picture 6"/>
          <p:cNvPicPr>
            <a:picLocks noChangeAspect="1" noChangeArrowheads="1"/>
          </p:cNvPicPr>
          <p:nvPr/>
        </p:nvPicPr>
        <p:blipFill>
          <a:blip r:embed="rId3" cstate="email">
            <a:extLst>
              <a:ext uri="{28A0092B-C50C-407E-A947-70E740481C1C}">
                <a14:useLocalDpi xmlns:a14="http://schemas.microsoft.com/office/drawing/2010/main" val="0"/>
              </a:ext>
            </a:extLst>
          </a:blip>
          <a:srcRect l="6577" t="8890" r="6577" b="1482"/>
          <a:stretch>
            <a:fillRect/>
          </a:stretch>
        </p:blipFill>
        <p:spPr bwMode="auto">
          <a:xfrm>
            <a:off x="509588" y="914400"/>
            <a:ext cx="3294062"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8"/>
          <p:cNvPicPr>
            <a:picLocks noChangeAspect="1" noChangeArrowheads="1"/>
          </p:cNvPicPr>
          <p:nvPr/>
        </p:nvPicPr>
        <p:blipFill>
          <a:blip r:embed="rId4" cstate="email">
            <a:extLst>
              <a:ext uri="{28A0092B-C50C-407E-A947-70E740481C1C}">
                <a14:useLocalDpi xmlns:a14="http://schemas.microsoft.com/office/drawing/2010/main" val="0"/>
              </a:ext>
            </a:extLst>
          </a:blip>
          <a:srcRect l="9029" t="1614" r="7524"/>
          <a:stretch>
            <a:fillRect/>
          </a:stretch>
        </p:blipFill>
        <p:spPr bwMode="auto">
          <a:xfrm>
            <a:off x="4029075" y="914400"/>
            <a:ext cx="4657725" cy="512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TextBox 9"/>
          <p:cNvSpPr txBox="1">
            <a:spLocks noChangeArrowheads="1"/>
          </p:cNvSpPr>
          <p:nvPr/>
        </p:nvSpPr>
        <p:spPr bwMode="auto">
          <a:xfrm>
            <a:off x="484188" y="6019800"/>
            <a:ext cx="815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b="1" dirty="0">
                <a:solidFill>
                  <a:schemeClr val="bg1"/>
                </a:solidFill>
              </a:rPr>
              <a:t>Coronal reconstructed ultrasound image of the uterus, </a:t>
            </a:r>
            <a:r>
              <a:rPr lang="en-US" sz="1600" b="1" i="1" dirty="0">
                <a:solidFill>
                  <a:schemeClr val="bg1"/>
                </a:solidFill>
              </a:rPr>
              <a:t>left</a:t>
            </a:r>
            <a:r>
              <a:rPr lang="en-US" sz="1600" b="1" dirty="0">
                <a:solidFill>
                  <a:schemeClr val="bg1"/>
                </a:solidFill>
              </a:rPr>
              <a:t>, and transverse </a:t>
            </a:r>
            <a:r>
              <a:rPr lang="en-US" sz="1600" b="1" dirty="0" err="1">
                <a:solidFill>
                  <a:schemeClr val="bg1"/>
                </a:solidFill>
              </a:rPr>
              <a:t>transvaginal</a:t>
            </a:r>
            <a:r>
              <a:rPr lang="en-US" sz="1600" b="1" dirty="0">
                <a:solidFill>
                  <a:schemeClr val="bg1"/>
                </a:solidFill>
              </a:rPr>
              <a:t> ultrasound image of the uterine body, </a:t>
            </a:r>
            <a:r>
              <a:rPr lang="en-US" sz="1600" b="1" i="1" dirty="0">
                <a:solidFill>
                  <a:schemeClr val="bg1"/>
                </a:solidFill>
              </a:rPr>
              <a:t>right.</a:t>
            </a:r>
            <a:endParaRPr lang="en-US" sz="1600" b="1"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633" t="438"/>
          <a:stretch>
            <a:fillRect/>
          </a:stretch>
        </p:blipFill>
        <p:spPr bwMode="auto">
          <a:xfrm>
            <a:off x="518080" y="877296"/>
            <a:ext cx="8092520" cy="4685304"/>
          </a:xfrm>
          <a:prstGeom prst="rect">
            <a:avLst/>
          </a:prstGeom>
          <a:noFill/>
          <a:ln w="9525">
            <a:noFill/>
            <a:miter lim="800000"/>
            <a:headEnd/>
            <a:tailEnd/>
          </a:ln>
        </p:spPr>
      </p:pic>
      <p:grpSp>
        <p:nvGrpSpPr>
          <p:cNvPr id="22530" name="Group 4"/>
          <p:cNvGrpSpPr>
            <a:grpSpLocks/>
          </p:cNvGrpSpPr>
          <p:nvPr/>
        </p:nvGrpSpPr>
        <p:grpSpPr bwMode="auto">
          <a:xfrm>
            <a:off x="0" y="0"/>
            <a:ext cx="9144000" cy="6858000"/>
            <a:chOff x="0" y="0"/>
            <a:chExt cx="5760" cy="4320"/>
          </a:xfrm>
        </p:grpSpPr>
        <p:sp>
          <p:nvSpPr>
            <p:cNvPr id="22534" name="Rectangle 5"/>
            <p:cNvSpPr>
              <a:spLocks noChangeArrowheads="1"/>
            </p:cNvSpPr>
            <p:nvPr/>
          </p:nvSpPr>
          <p:spPr bwMode="auto">
            <a:xfrm>
              <a:off x="0" y="0"/>
              <a:ext cx="5760" cy="4320"/>
            </a:xfrm>
            <a:prstGeom prst="rect">
              <a:avLst/>
            </a:prstGeom>
            <a:noFill/>
            <a:ln w="635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535" name="Rectangle 6"/>
            <p:cNvSpPr>
              <a:spLocks noChangeArrowheads="1"/>
            </p:cNvSpPr>
            <p:nvPr/>
          </p:nvSpPr>
          <p:spPr bwMode="auto">
            <a:xfrm>
              <a:off x="0" y="0"/>
              <a:ext cx="5760" cy="4320"/>
            </a:xfrm>
            <a:prstGeom prst="rect">
              <a:avLst/>
            </a:prstGeom>
            <a:noFill/>
            <a:ln w="88900" cmpd="dbl">
              <a:solidFill>
                <a:srgbClr val="E874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22531" name="Text Box 7"/>
          <p:cNvSpPr txBox="1">
            <a:spLocks noChangeArrowheads="1"/>
          </p:cNvSpPr>
          <p:nvPr/>
        </p:nvSpPr>
        <p:spPr bwMode="auto">
          <a:xfrm>
            <a:off x="2895600" y="228600"/>
            <a:ext cx="34432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a:solidFill>
                  <a:schemeClr val="bg1"/>
                </a:solidFill>
              </a:rPr>
              <a:t>Radiological Presentations</a:t>
            </a:r>
          </a:p>
        </p:txBody>
      </p:sp>
      <p:sp>
        <p:nvSpPr>
          <p:cNvPr id="22533" name="TextBox 6"/>
          <p:cNvSpPr txBox="1">
            <a:spLocks noChangeArrowheads="1"/>
          </p:cNvSpPr>
          <p:nvPr/>
        </p:nvSpPr>
        <p:spPr bwMode="auto">
          <a:xfrm>
            <a:off x="2398272" y="6019800"/>
            <a:ext cx="432682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b="1" dirty="0" smtClean="0">
                <a:solidFill>
                  <a:schemeClr val="bg1"/>
                </a:solidFill>
              </a:rPr>
              <a:t>Longitudinal </a:t>
            </a:r>
            <a:r>
              <a:rPr lang="en-US" sz="1600" b="1" dirty="0" err="1" smtClean="0">
                <a:solidFill>
                  <a:schemeClr val="bg1"/>
                </a:solidFill>
              </a:rPr>
              <a:t>translabial</a:t>
            </a:r>
            <a:r>
              <a:rPr lang="en-US" sz="1600" b="1" dirty="0" smtClean="0">
                <a:solidFill>
                  <a:schemeClr val="bg1"/>
                </a:solidFill>
              </a:rPr>
              <a:t> ultrasound image.</a:t>
            </a:r>
            <a:endParaRPr lang="en-US" sz="1600" b="1" dirty="0">
              <a:solidFill>
                <a:schemeClr val="bg1"/>
              </a:solidFill>
            </a:endParaRPr>
          </a:p>
        </p:txBody>
      </p:sp>
      <p:sp>
        <p:nvSpPr>
          <p:cNvPr id="2" name="TextBox 1"/>
          <p:cNvSpPr txBox="1"/>
          <p:nvPr/>
        </p:nvSpPr>
        <p:spPr>
          <a:xfrm>
            <a:off x="3993066" y="5269468"/>
            <a:ext cx="1417134" cy="369332"/>
          </a:xfrm>
          <a:prstGeom prst="rect">
            <a:avLst/>
          </a:prstGeom>
          <a:solidFill>
            <a:schemeClr val="accent1"/>
          </a:solidFill>
        </p:spPr>
        <p:txBody>
          <a:bodyPr wrap="square" rtlCol="0">
            <a:spAutoFit/>
          </a:bodyPr>
          <a:lstStyle/>
          <a:p>
            <a:pPr algn="ctr"/>
            <a:r>
              <a:rPr lang="en-US" dirty="0" smtClean="0"/>
              <a:t>SUPERIOR</a:t>
            </a:r>
            <a:endParaRPr lang="en-US" dirty="0"/>
          </a:p>
        </p:txBody>
      </p:sp>
      <p:sp>
        <p:nvSpPr>
          <p:cNvPr id="11" name="TextBox 10"/>
          <p:cNvSpPr txBox="1"/>
          <p:nvPr/>
        </p:nvSpPr>
        <p:spPr>
          <a:xfrm>
            <a:off x="4038600" y="884437"/>
            <a:ext cx="1295400" cy="369332"/>
          </a:xfrm>
          <a:prstGeom prst="rect">
            <a:avLst/>
          </a:prstGeom>
          <a:solidFill>
            <a:schemeClr val="accent1"/>
          </a:solidFill>
        </p:spPr>
        <p:txBody>
          <a:bodyPr wrap="square" rtlCol="0">
            <a:spAutoFit/>
          </a:bodyPr>
          <a:lstStyle/>
          <a:p>
            <a:pPr algn="ctr"/>
            <a:r>
              <a:rPr lang="en-US" dirty="0" smtClean="0"/>
              <a:t>INFERIOR</a:t>
            </a:r>
            <a:endParaRPr lang="en-US" dirty="0"/>
          </a:p>
        </p:txBody>
      </p:sp>
      <p:sp>
        <p:nvSpPr>
          <p:cNvPr id="12" name="TextBox 11"/>
          <p:cNvSpPr txBox="1"/>
          <p:nvPr/>
        </p:nvSpPr>
        <p:spPr>
          <a:xfrm>
            <a:off x="533400" y="2831068"/>
            <a:ext cx="1435719" cy="369332"/>
          </a:xfrm>
          <a:prstGeom prst="rect">
            <a:avLst/>
          </a:prstGeom>
          <a:solidFill>
            <a:schemeClr val="accent1"/>
          </a:solidFill>
        </p:spPr>
        <p:txBody>
          <a:bodyPr wrap="square" rtlCol="0">
            <a:spAutoFit/>
          </a:bodyPr>
          <a:lstStyle/>
          <a:p>
            <a:pPr algn="ctr"/>
            <a:r>
              <a:rPr lang="en-US" dirty="0" smtClean="0"/>
              <a:t>ANTERIOR</a:t>
            </a:r>
            <a:endParaRPr lang="en-US" dirty="0"/>
          </a:p>
        </p:txBody>
      </p:sp>
      <p:sp>
        <p:nvSpPr>
          <p:cNvPr id="13" name="TextBox 12"/>
          <p:cNvSpPr txBox="1"/>
          <p:nvPr/>
        </p:nvSpPr>
        <p:spPr>
          <a:xfrm>
            <a:off x="7355545" y="2873660"/>
            <a:ext cx="1559855" cy="369332"/>
          </a:xfrm>
          <a:prstGeom prst="rect">
            <a:avLst/>
          </a:prstGeom>
          <a:solidFill>
            <a:schemeClr val="accent1"/>
          </a:solidFill>
        </p:spPr>
        <p:txBody>
          <a:bodyPr wrap="square" rtlCol="0">
            <a:spAutoFit/>
          </a:bodyPr>
          <a:lstStyle/>
          <a:p>
            <a:pPr algn="ctr"/>
            <a:r>
              <a:rPr lang="en-US" dirty="0" smtClean="0"/>
              <a:t>POSTERIOR</a:t>
            </a:r>
            <a:endParaRPr lang="en-US" dirty="0"/>
          </a:p>
        </p:txBody>
      </p:sp>
      <p:sp>
        <p:nvSpPr>
          <p:cNvPr id="14" name="TextBox 13"/>
          <p:cNvSpPr txBox="1"/>
          <p:nvPr/>
        </p:nvSpPr>
        <p:spPr>
          <a:xfrm>
            <a:off x="1905000" y="3897868"/>
            <a:ext cx="1340934" cy="369332"/>
          </a:xfrm>
          <a:prstGeom prst="rect">
            <a:avLst/>
          </a:prstGeom>
          <a:solidFill>
            <a:schemeClr val="accent1"/>
          </a:solidFill>
        </p:spPr>
        <p:txBody>
          <a:bodyPr wrap="square" rtlCol="0">
            <a:spAutoFit/>
          </a:bodyPr>
          <a:lstStyle/>
          <a:p>
            <a:pPr algn="ctr"/>
            <a:r>
              <a:rPr lang="en-US" dirty="0" smtClean="0"/>
              <a:t>BLADDER</a:t>
            </a:r>
            <a:endParaRPr lang="en-US" dirty="0"/>
          </a:p>
        </p:txBody>
      </p:sp>
      <p:sp>
        <p:nvSpPr>
          <p:cNvPr id="15" name="TextBox 14"/>
          <p:cNvSpPr txBox="1"/>
          <p:nvPr/>
        </p:nvSpPr>
        <p:spPr>
          <a:xfrm>
            <a:off x="7162800" y="1916668"/>
            <a:ext cx="1676400" cy="369332"/>
          </a:xfrm>
          <a:prstGeom prst="rect">
            <a:avLst/>
          </a:prstGeom>
          <a:solidFill>
            <a:schemeClr val="accent1"/>
          </a:solidFill>
        </p:spPr>
        <p:txBody>
          <a:bodyPr wrap="square" rtlCol="0">
            <a:spAutoFit/>
          </a:bodyPr>
          <a:lstStyle/>
          <a:p>
            <a:pPr algn="ctr"/>
            <a:r>
              <a:rPr lang="en-US" dirty="0" smtClean="0"/>
              <a:t>ANORECTUM</a:t>
            </a:r>
            <a:endParaRPr lang="en-US" dirty="0"/>
          </a:p>
        </p:txBody>
      </p:sp>
      <p:cxnSp>
        <p:nvCxnSpPr>
          <p:cNvPr id="4" name="Straight Arrow Connector 3"/>
          <p:cNvCxnSpPr>
            <a:stCxn id="15" idx="1"/>
          </p:cNvCxnSpPr>
          <p:nvPr/>
        </p:nvCxnSpPr>
        <p:spPr>
          <a:xfrm rot="10800000">
            <a:off x="6400800" y="2101334"/>
            <a:ext cx="7620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4578" name="Group 4"/>
          <p:cNvGrpSpPr>
            <a:grpSpLocks/>
          </p:cNvGrpSpPr>
          <p:nvPr/>
        </p:nvGrpSpPr>
        <p:grpSpPr bwMode="auto">
          <a:xfrm>
            <a:off x="0" y="0"/>
            <a:ext cx="9144000" cy="6858000"/>
            <a:chOff x="0" y="0"/>
            <a:chExt cx="5760" cy="4320"/>
          </a:xfrm>
        </p:grpSpPr>
        <p:sp>
          <p:nvSpPr>
            <p:cNvPr id="24582" name="Rectangle 5"/>
            <p:cNvSpPr>
              <a:spLocks noChangeArrowheads="1"/>
            </p:cNvSpPr>
            <p:nvPr/>
          </p:nvSpPr>
          <p:spPr bwMode="auto">
            <a:xfrm>
              <a:off x="0" y="0"/>
              <a:ext cx="5760" cy="4320"/>
            </a:xfrm>
            <a:prstGeom prst="rect">
              <a:avLst/>
            </a:prstGeom>
            <a:noFill/>
            <a:ln w="635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583" name="Rectangle 6"/>
            <p:cNvSpPr>
              <a:spLocks noChangeArrowheads="1"/>
            </p:cNvSpPr>
            <p:nvPr/>
          </p:nvSpPr>
          <p:spPr bwMode="auto">
            <a:xfrm>
              <a:off x="0" y="0"/>
              <a:ext cx="5760" cy="4320"/>
            </a:xfrm>
            <a:prstGeom prst="rect">
              <a:avLst/>
            </a:prstGeom>
            <a:noFill/>
            <a:ln w="88900" cmpd="dbl">
              <a:solidFill>
                <a:srgbClr val="E874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24579" name="Text Box 7"/>
          <p:cNvSpPr txBox="1">
            <a:spLocks noChangeArrowheads="1"/>
          </p:cNvSpPr>
          <p:nvPr/>
        </p:nvSpPr>
        <p:spPr bwMode="auto">
          <a:xfrm>
            <a:off x="2895600" y="228600"/>
            <a:ext cx="34432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a:solidFill>
                  <a:schemeClr val="bg1"/>
                </a:solidFill>
              </a:rPr>
              <a:t>Radiological Presentations</a:t>
            </a:r>
          </a:p>
        </p:txBody>
      </p:sp>
      <p:pic>
        <p:nvPicPr>
          <p:cNvPr id="24580" name="Picture 1"/>
          <p:cNvPicPr>
            <a:picLocks noChangeAspect="1" noChangeArrowheads="1"/>
          </p:cNvPicPr>
          <p:nvPr/>
        </p:nvPicPr>
        <p:blipFill>
          <a:blip r:embed="rId3" cstate="email">
            <a:extLst>
              <a:ext uri="{28A0092B-C50C-407E-A947-70E740481C1C}">
                <a14:useLocalDpi xmlns:a14="http://schemas.microsoft.com/office/drawing/2010/main" val="0"/>
              </a:ext>
            </a:extLst>
          </a:blip>
          <a:srcRect t="1411" b="8472"/>
          <a:stretch>
            <a:fillRect/>
          </a:stretch>
        </p:blipFill>
        <p:spPr bwMode="auto">
          <a:xfrm>
            <a:off x="822325" y="685800"/>
            <a:ext cx="7477125"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Box 6"/>
          <p:cNvSpPr txBox="1">
            <a:spLocks noChangeArrowheads="1"/>
          </p:cNvSpPr>
          <p:nvPr/>
        </p:nvSpPr>
        <p:spPr bwMode="auto">
          <a:xfrm>
            <a:off x="668338" y="6019800"/>
            <a:ext cx="77851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b="1">
                <a:solidFill>
                  <a:schemeClr val="bg1"/>
                </a:solidFill>
              </a:rPr>
              <a:t>Longitudinal transvaginal color Doppler ultrasound image at the vaginal level.</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4578" name="Group 4"/>
          <p:cNvGrpSpPr>
            <a:grpSpLocks/>
          </p:cNvGrpSpPr>
          <p:nvPr/>
        </p:nvGrpSpPr>
        <p:grpSpPr bwMode="auto">
          <a:xfrm>
            <a:off x="0" y="0"/>
            <a:ext cx="9144000" cy="6858000"/>
            <a:chOff x="0" y="0"/>
            <a:chExt cx="5760" cy="4320"/>
          </a:xfrm>
        </p:grpSpPr>
        <p:sp>
          <p:nvSpPr>
            <p:cNvPr id="24582" name="Rectangle 5"/>
            <p:cNvSpPr>
              <a:spLocks noChangeArrowheads="1"/>
            </p:cNvSpPr>
            <p:nvPr/>
          </p:nvSpPr>
          <p:spPr bwMode="auto">
            <a:xfrm>
              <a:off x="0" y="0"/>
              <a:ext cx="5760" cy="4320"/>
            </a:xfrm>
            <a:prstGeom prst="rect">
              <a:avLst/>
            </a:prstGeom>
            <a:noFill/>
            <a:ln w="635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583" name="Rectangle 6"/>
            <p:cNvSpPr>
              <a:spLocks noChangeArrowheads="1"/>
            </p:cNvSpPr>
            <p:nvPr/>
          </p:nvSpPr>
          <p:spPr bwMode="auto">
            <a:xfrm>
              <a:off x="0" y="0"/>
              <a:ext cx="5760" cy="4320"/>
            </a:xfrm>
            <a:prstGeom prst="rect">
              <a:avLst/>
            </a:prstGeom>
            <a:noFill/>
            <a:ln w="88900" cmpd="dbl">
              <a:solidFill>
                <a:srgbClr val="E874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24579" name="Text Box 7"/>
          <p:cNvSpPr txBox="1">
            <a:spLocks noChangeArrowheads="1"/>
          </p:cNvSpPr>
          <p:nvPr/>
        </p:nvSpPr>
        <p:spPr bwMode="auto">
          <a:xfrm>
            <a:off x="2895600" y="228600"/>
            <a:ext cx="34432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a:solidFill>
                  <a:schemeClr val="bg1"/>
                </a:solidFill>
              </a:rPr>
              <a:t>Radiological Presentations</a:t>
            </a:r>
          </a:p>
        </p:txBody>
      </p:sp>
      <p:sp>
        <p:nvSpPr>
          <p:cNvPr id="24581" name="TextBox 6"/>
          <p:cNvSpPr txBox="1">
            <a:spLocks noChangeArrowheads="1"/>
          </p:cNvSpPr>
          <p:nvPr/>
        </p:nvSpPr>
        <p:spPr bwMode="auto">
          <a:xfrm>
            <a:off x="228600" y="3377625"/>
            <a:ext cx="8534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b="1" i="1" dirty="0" smtClean="0">
                <a:solidFill>
                  <a:schemeClr val="bg1"/>
                </a:solidFill>
              </a:rPr>
              <a:t>Clockwise from top left:  </a:t>
            </a:r>
            <a:r>
              <a:rPr lang="en-US" sz="1600" b="1" dirty="0" smtClean="0">
                <a:solidFill>
                  <a:schemeClr val="bg1"/>
                </a:solidFill>
              </a:rPr>
              <a:t>Superior to inferior axial T2-weighted </a:t>
            </a:r>
            <a:r>
              <a:rPr lang="en-US" sz="1600" b="1" dirty="0">
                <a:solidFill>
                  <a:schemeClr val="bg1"/>
                </a:solidFill>
              </a:rPr>
              <a:t>images through the pelvis after a minor surgical procedure was performed in the </a:t>
            </a:r>
            <a:r>
              <a:rPr lang="en-US" sz="1600" b="1" dirty="0" smtClean="0">
                <a:solidFill>
                  <a:schemeClr val="bg1"/>
                </a:solidFill>
              </a:rPr>
              <a:t>emergency department.  </a:t>
            </a:r>
            <a:endParaRPr lang="en-US" sz="1600" b="1" dirty="0">
              <a:solidFill>
                <a:schemeClr val="bg1"/>
              </a:solidFill>
            </a:endParaRPr>
          </a:p>
        </p:txBody>
      </p:sp>
      <p:pic>
        <p:nvPicPr>
          <p:cNvPr id="8" name="Picture 2"/>
          <p:cNvPicPr>
            <a:picLocks noChangeAspect="1" noChangeArrowheads="1"/>
          </p:cNvPicPr>
          <p:nvPr/>
        </p:nvPicPr>
        <p:blipFill>
          <a:blip r:embed="rId3" cstate="print"/>
          <a:srcRect l="24375" t="22500" r="7500" b="18750"/>
          <a:stretch>
            <a:fillRect/>
          </a:stretch>
        </p:blipFill>
        <p:spPr bwMode="auto">
          <a:xfrm>
            <a:off x="209697" y="793699"/>
            <a:ext cx="2790751" cy="2406701"/>
          </a:xfrm>
          <a:prstGeom prst="rect">
            <a:avLst/>
          </a:prstGeom>
          <a:noFill/>
          <a:ln w="9525">
            <a:noFill/>
            <a:miter lim="800000"/>
            <a:headEnd/>
            <a:tailEnd/>
          </a:ln>
        </p:spPr>
      </p:pic>
      <p:pic>
        <p:nvPicPr>
          <p:cNvPr id="9" name="Picture 3"/>
          <p:cNvPicPr>
            <a:picLocks noChangeAspect="1" noChangeArrowheads="1"/>
          </p:cNvPicPr>
          <p:nvPr/>
        </p:nvPicPr>
        <p:blipFill>
          <a:blip r:embed="rId4" cstate="print"/>
          <a:srcRect l="22500" t="24375" r="9375" b="16875"/>
          <a:stretch>
            <a:fillRect/>
          </a:stretch>
        </p:blipFill>
        <p:spPr bwMode="auto">
          <a:xfrm>
            <a:off x="3181496" y="793699"/>
            <a:ext cx="2790752" cy="2406701"/>
          </a:xfrm>
          <a:prstGeom prst="rect">
            <a:avLst/>
          </a:prstGeom>
          <a:noFill/>
          <a:ln w="9525">
            <a:noFill/>
            <a:miter lim="800000"/>
            <a:headEnd/>
            <a:tailEnd/>
          </a:ln>
        </p:spPr>
      </p:pic>
      <p:pic>
        <p:nvPicPr>
          <p:cNvPr id="10" name="Picture 4"/>
          <p:cNvPicPr>
            <a:picLocks noChangeAspect="1" noChangeArrowheads="1"/>
          </p:cNvPicPr>
          <p:nvPr/>
        </p:nvPicPr>
        <p:blipFill>
          <a:blip r:embed="rId5" cstate="print"/>
          <a:srcRect l="20625" t="24375" r="11250" b="16875"/>
          <a:stretch>
            <a:fillRect/>
          </a:stretch>
        </p:blipFill>
        <p:spPr bwMode="auto">
          <a:xfrm>
            <a:off x="6124648" y="793699"/>
            <a:ext cx="2790752" cy="2406701"/>
          </a:xfrm>
          <a:prstGeom prst="rect">
            <a:avLst/>
          </a:prstGeom>
          <a:noFill/>
          <a:ln w="9525">
            <a:noFill/>
            <a:miter lim="800000"/>
            <a:headEnd/>
            <a:tailEnd/>
          </a:ln>
        </p:spPr>
      </p:pic>
      <p:pic>
        <p:nvPicPr>
          <p:cNvPr id="11" name="Picture 6"/>
          <p:cNvPicPr>
            <a:picLocks noChangeAspect="1" noChangeArrowheads="1"/>
          </p:cNvPicPr>
          <p:nvPr/>
        </p:nvPicPr>
        <p:blipFill>
          <a:blip r:embed="rId6" cstate="print"/>
          <a:srcRect l="16875" t="22500" r="15000" b="18750"/>
          <a:stretch>
            <a:fillRect/>
          </a:stretch>
        </p:blipFill>
        <p:spPr bwMode="auto">
          <a:xfrm>
            <a:off x="3182112" y="4114800"/>
            <a:ext cx="2790759" cy="2406714"/>
          </a:xfrm>
          <a:prstGeom prst="rect">
            <a:avLst/>
          </a:prstGeom>
          <a:noFill/>
          <a:ln w="9525">
            <a:noFill/>
            <a:miter lim="800000"/>
            <a:headEnd/>
            <a:tailEnd/>
          </a:ln>
        </p:spPr>
      </p:pic>
      <p:pic>
        <p:nvPicPr>
          <p:cNvPr id="12" name="Picture 7"/>
          <p:cNvPicPr>
            <a:picLocks noChangeAspect="1" noChangeArrowheads="1"/>
          </p:cNvPicPr>
          <p:nvPr/>
        </p:nvPicPr>
        <p:blipFill>
          <a:blip r:embed="rId7" cstate="print"/>
          <a:srcRect l="16875" t="16875" r="15000" b="24375"/>
          <a:stretch>
            <a:fillRect/>
          </a:stretch>
        </p:blipFill>
        <p:spPr bwMode="auto">
          <a:xfrm>
            <a:off x="210312" y="4114800"/>
            <a:ext cx="2790759" cy="2406714"/>
          </a:xfrm>
          <a:prstGeom prst="rect">
            <a:avLst/>
          </a:prstGeom>
          <a:noFill/>
          <a:ln w="9525">
            <a:noFill/>
            <a:miter lim="800000"/>
            <a:headEnd/>
            <a:tailEnd/>
          </a:ln>
        </p:spPr>
      </p:pic>
      <p:pic>
        <p:nvPicPr>
          <p:cNvPr id="13" name="Picture 8"/>
          <p:cNvPicPr>
            <a:picLocks noChangeAspect="1" noChangeArrowheads="1"/>
          </p:cNvPicPr>
          <p:nvPr/>
        </p:nvPicPr>
        <p:blipFill>
          <a:blip r:embed="rId8" cstate="print"/>
          <a:srcRect l="18750" t="20625" r="13125" b="20625"/>
          <a:stretch>
            <a:fillRect/>
          </a:stretch>
        </p:blipFill>
        <p:spPr bwMode="auto">
          <a:xfrm>
            <a:off x="6126480" y="4114800"/>
            <a:ext cx="2788624" cy="2404872"/>
          </a:xfrm>
          <a:prstGeom prst="rect">
            <a:avLst/>
          </a:prstGeom>
          <a:noFill/>
          <a:ln w="9525">
            <a:noFill/>
            <a:miter lim="800000"/>
            <a:headEnd/>
            <a:tailEnd/>
          </a:ln>
        </p:spPr>
      </p:pic>
    </p:spTree>
    <p:extLst>
      <p:ext uri="{BB962C8B-B14F-4D97-AF65-F5344CB8AC3E}">
        <p14:creationId xmlns:p14="http://schemas.microsoft.com/office/powerpoint/2010/main" val="13605665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4578" name="Group 4"/>
          <p:cNvGrpSpPr>
            <a:grpSpLocks/>
          </p:cNvGrpSpPr>
          <p:nvPr/>
        </p:nvGrpSpPr>
        <p:grpSpPr bwMode="auto">
          <a:xfrm>
            <a:off x="0" y="0"/>
            <a:ext cx="9144000" cy="6858000"/>
            <a:chOff x="0" y="0"/>
            <a:chExt cx="5760" cy="4320"/>
          </a:xfrm>
        </p:grpSpPr>
        <p:sp>
          <p:nvSpPr>
            <p:cNvPr id="24582" name="Rectangle 5"/>
            <p:cNvSpPr>
              <a:spLocks noChangeArrowheads="1"/>
            </p:cNvSpPr>
            <p:nvPr/>
          </p:nvSpPr>
          <p:spPr bwMode="auto">
            <a:xfrm>
              <a:off x="0" y="0"/>
              <a:ext cx="5760" cy="4320"/>
            </a:xfrm>
            <a:prstGeom prst="rect">
              <a:avLst/>
            </a:prstGeom>
            <a:noFill/>
            <a:ln w="635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583" name="Rectangle 6"/>
            <p:cNvSpPr>
              <a:spLocks noChangeArrowheads="1"/>
            </p:cNvSpPr>
            <p:nvPr/>
          </p:nvSpPr>
          <p:spPr bwMode="auto">
            <a:xfrm>
              <a:off x="0" y="0"/>
              <a:ext cx="5760" cy="4320"/>
            </a:xfrm>
            <a:prstGeom prst="rect">
              <a:avLst/>
            </a:prstGeom>
            <a:noFill/>
            <a:ln w="88900" cmpd="dbl">
              <a:solidFill>
                <a:srgbClr val="E874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24579" name="Text Box 7"/>
          <p:cNvSpPr txBox="1">
            <a:spLocks noChangeArrowheads="1"/>
          </p:cNvSpPr>
          <p:nvPr/>
        </p:nvSpPr>
        <p:spPr bwMode="auto">
          <a:xfrm>
            <a:off x="2895600" y="228600"/>
            <a:ext cx="34432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b="1">
                <a:solidFill>
                  <a:schemeClr val="bg1"/>
                </a:solidFill>
              </a:rPr>
              <a:t>Radiological Presentations</a:t>
            </a:r>
          </a:p>
        </p:txBody>
      </p:sp>
      <p:sp>
        <p:nvSpPr>
          <p:cNvPr id="24581" name="TextBox 6"/>
          <p:cNvSpPr txBox="1">
            <a:spLocks noChangeArrowheads="1"/>
          </p:cNvSpPr>
          <p:nvPr/>
        </p:nvSpPr>
        <p:spPr bwMode="auto">
          <a:xfrm>
            <a:off x="228600" y="3048000"/>
            <a:ext cx="8763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600" b="1" i="1" dirty="0" smtClean="0">
                <a:solidFill>
                  <a:srgbClr val="FFFFFF"/>
                </a:solidFill>
              </a:rPr>
              <a:t>Top:  </a:t>
            </a:r>
            <a:r>
              <a:rPr lang="en-US" sz="1600" b="1" dirty="0" smtClean="0">
                <a:solidFill>
                  <a:srgbClr val="FFFFFF"/>
                </a:solidFill>
              </a:rPr>
              <a:t>Anterior </a:t>
            </a:r>
            <a:r>
              <a:rPr lang="en-US" sz="1600" b="1" dirty="0">
                <a:solidFill>
                  <a:srgbClr val="FFFFFF"/>
                </a:solidFill>
              </a:rPr>
              <a:t>to posterior coronal </a:t>
            </a:r>
            <a:r>
              <a:rPr lang="en-US" sz="1600" b="1" dirty="0" smtClean="0">
                <a:solidFill>
                  <a:srgbClr val="FFFFFF"/>
                </a:solidFill>
              </a:rPr>
              <a:t>T2-weighted images.  </a:t>
            </a:r>
            <a:r>
              <a:rPr lang="en-US" sz="1600" b="1" i="1" dirty="0" smtClean="0">
                <a:solidFill>
                  <a:srgbClr val="FFFFFF"/>
                </a:solidFill>
              </a:rPr>
              <a:t>Bottom:  </a:t>
            </a:r>
            <a:r>
              <a:rPr lang="en-US" sz="1600" b="1" dirty="0" smtClean="0">
                <a:solidFill>
                  <a:srgbClr val="FFFFFF"/>
                </a:solidFill>
              </a:rPr>
              <a:t>Left </a:t>
            </a:r>
            <a:r>
              <a:rPr lang="en-US" sz="1600" b="1" dirty="0">
                <a:solidFill>
                  <a:srgbClr val="FFFFFF"/>
                </a:solidFill>
              </a:rPr>
              <a:t>parasagittal T2 and coronal </a:t>
            </a:r>
            <a:r>
              <a:rPr lang="en-US" sz="1600" b="1" dirty="0" err="1">
                <a:solidFill>
                  <a:srgbClr val="FFFFFF"/>
                </a:solidFill>
              </a:rPr>
              <a:t>postcontrast</a:t>
            </a:r>
            <a:r>
              <a:rPr lang="en-US" sz="1600" b="1" dirty="0">
                <a:solidFill>
                  <a:srgbClr val="FFFFFF"/>
                </a:solidFill>
              </a:rPr>
              <a:t> </a:t>
            </a:r>
            <a:r>
              <a:rPr lang="en-US" sz="1600" b="1" dirty="0" smtClean="0">
                <a:solidFill>
                  <a:srgbClr val="FFFFFF"/>
                </a:solidFill>
              </a:rPr>
              <a:t>T1-weighted images </a:t>
            </a:r>
            <a:r>
              <a:rPr lang="en-US" sz="1600" b="1" dirty="0">
                <a:solidFill>
                  <a:srgbClr val="FFFFFF"/>
                </a:solidFill>
              </a:rPr>
              <a:t>from the same MRI</a:t>
            </a:r>
            <a:r>
              <a:rPr lang="en-US" sz="1600" b="1" dirty="0" smtClean="0">
                <a:solidFill>
                  <a:srgbClr val="FFFFFF"/>
                </a:solidFill>
              </a:rPr>
              <a:t>.</a:t>
            </a:r>
            <a:endParaRPr lang="en-US" sz="1600" b="1" dirty="0">
              <a:solidFill>
                <a:srgbClr val="FFFFFF"/>
              </a:solidFill>
            </a:endParaRPr>
          </a:p>
          <a:p>
            <a:pPr algn="ctr" eaLnBrk="1" hangingPunct="1"/>
            <a:endParaRPr lang="en-US" sz="1600" b="1" dirty="0">
              <a:solidFill>
                <a:srgbClr val="FFFFFF"/>
              </a:solidFill>
            </a:endParaRPr>
          </a:p>
        </p:txBody>
      </p:sp>
      <p:pic>
        <p:nvPicPr>
          <p:cNvPr id="8" name="Picture 2"/>
          <p:cNvPicPr>
            <a:picLocks noChangeAspect="1" noChangeArrowheads="1"/>
          </p:cNvPicPr>
          <p:nvPr/>
        </p:nvPicPr>
        <p:blipFill>
          <a:blip r:embed="rId3" cstate="print"/>
          <a:srcRect l="18750" t="11250" r="24375" b="24375"/>
          <a:stretch>
            <a:fillRect/>
          </a:stretch>
        </p:blipFill>
        <p:spPr bwMode="auto">
          <a:xfrm>
            <a:off x="304800" y="795528"/>
            <a:ext cx="1969322" cy="2229010"/>
          </a:xfrm>
          <a:prstGeom prst="rect">
            <a:avLst/>
          </a:prstGeom>
          <a:noFill/>
          <a:ln w="9525">
            <a:noFill/>
            <a:miter lim="800000"/>
            <a:headEnd/>
            <a:tailEnd/>
          </a:ln>
        </p:spPr>
      </p:pic>
      <p:pic>
        <p:nvPicPr>
          <p:cNvPr id="9" name="Picture 3"/>
          <p:cNvPicPr>
            <a:picLocks noChangeAspect="1" noChangeArrowheads="1"/>
          </p:cNvPicPr>
          <p:nvPr/>
        </p:nvPicPr>
        <p:blipFill>
          <a:blip r:embed="rId4" cstate="print"/>
          <a:srcRect l="20625" t="7500" r="22500" b="28125"/>
          <a:stretch>
            <a:fillRect/>
          </a:stretch>
        </p:blipFill>
        <p:spPr bwMode="auto">
          <a:xfrm>
            <a:off x="2450278" y="795528"/>
            <a:ext cx="1969322" cy="2229010"/>
          </a:xfrm>
          <a:prstGeom prst="rect">
            <a:avLst/>
          </a:prstGeom>
          <a:noFill/>
          <a:ln w="9525">
            <a:noFill/>
            <a:miter lim="800000"/>
            <a:headEnd/>
            <a:tailEnd/>
          </a:ln>
        </p:spPr>
      </p:pic>
      <p:pic>
        <p:nvPicPr>
          <p:cNvPr id="10" name="Picture 4"/>
          <p:cNvPicPr>
            <a:picLocks noChangeAspect="1" noChangeArrowheads="1"/>
          </p:cNvPicPr>
          <p:nvPr/>
        </p:nvPicPr>
        <p:blipFill>
          <a:blip r:embed="rId5" cstate="print"/>
          <a:srcRect l="15000" t="13125" r="28125" b="22500"/>
          <a:stretch>
            <a:fillRect/>
          </a:stretch>
        </p:blipFill>
        <p:spPr bwMode="auto">
          <a:xfrm>
            <a:off x="4660078" y="795528"/>
            <a:ext cx="1969322" cy="2229010"/>
          </a:xfrm>
          <a:prstGeom prst="rect">
            <a:avLst/>
          </a:prstGeom>
          <a:noFill/>
          <a:ln w="9525">
            <a:noFill/>
            <a:miter lim="800000"/>
            <a:headEnd/>
            <a:tailEnd/>
          </a:ln>
        </p:spPr>
      </p:pic>
      <p:pic>
        <p:nvPicPr>
          <p:cNvPr id="11" name="Picture 5"/>
          <p:cNvPicPr>
            <a:picLocks noChangeAspect="1" noChangeArrowheads="1"/>
          </p:cNvPicPr>
          <p:nvPr/>
        </p:nvPicPr>
        <p:blipFill>
          <a:blip r:embed="rId6" cstate="print"/>
          <a:srcRect l="15000" t="20625" r="28125" b="15000"/>
          <a:stretch>
            <a:fillRect/>
          </a:stretch>
        </p:blipFill>
        <p:spPr bwMode="auto">
          <a:xfrm>
            <a:off x="6781800" y="795528"/>
            <a:ext cx="1971198" cy="2231136"/>
          </a:xfrm>
          <a:prstGeom prst="rect">
            <a:avLst/>
          </a:prstGeom>
          <a:noFill/>
          <a:ln w="9525">
            <a:noFill/>
            <a:miter lim="800000"/>
            <a:headEnd/>
            <a:tailEnd/>
          </a:ln>
        </p:spPr>
      </p:pic>
      <p:pic>
        <p:nvPicPr>
          <p:cNvPr id="12" name="Picture 7"/>
          <p:cNvPicPr>
            <a:picLocks noChangeAspect="1" noChangeArrowheads="1"/>
          </p:cNvPicPr>
          <p:nvPr/>
        </p:nvPicPr>
        <p:blipFill>
          <a:blip r:embed="rId7" cstate="print"/>
          <a:srcRect t="1875" b="16875"/>
          <a:stretch>
            <a:fillRect/>
          </a:stretch>
        </p:blipFill>
        <p:spPr bwMode="auto">
          <a:xfrm>
            <a:off x="859974" y="3730752"/>
            <a:ext cx="3483426" cy="2830286"/>
          </a:xfrm>
          <a:prstGeom prst="rect">
            <a:avLst/>
          </a:prstGeom>
          <a:noFill/>
          <a:ln w="9525">
            <a:noFill/>
            <a:miter lim="800000"/>
            <a:headEnd/>
            <a:tailEnd/>
          </a:ln>
        </p:spPr>
      </p:pic>
      <p:pic>
        <p:nvPicPr>
          <p:cNvPr id="13" name="Picture 8"/>
          <p:cNvPicPr>
            <a:picLocks noChangeAspect="1" noChangeArrowheads="1"/>
          </p:cNvPicPr>
          <p:nvPr/>
        </p:nvPicPr>
        <p:blipFill>
          <a:blip r:embed="rId8" cstate="print"/>
          <a:srcRect t="1875" b="22500"/>
          <a:stretch>
            <a:fillRect/>
          </a:stretch>
        </p:blipFill>
        <p:spPr bwMode="auto">
          <a:xfrm>
            <a:off x="4405121" y="3733800"/>
            <a:ext cx="3748279" cy="2834640"/>
          </a:xfrm>
          <a:prstGeom prst="rect">
            <a:avLst/>
          </a:prstGeom>
          <a:noFill/>
          <a:ln w="9525">
            <a:noFill/>
            <a:miter lim="800000"/>
            <a:headEnd/>
            <a:tailEnd/>
          </a:ln>
        </p:spPr>
      </p:pic>
    </p:spTree>
    <p:extLst>
      <p:ext uri="{BB962C8B-B14F-4D97-AF65-F5344CB8AC3E}">
        <p14:creationId xmlns:p14="http://schemas.microsoft.com/office/powerpoint/2010/main" val="24065684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609600" y="1981200"/>
            <a:ext cx="75184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buClr>
                <a:srgbClr val="E87400"/>
              </a:buClr>
              <a:buSzPct val="200000"/>
              <a:buFontTx/>
              <a:buChar char="•"/>
            </a:pPr>
            <a:r>
              <a:rPr lang="en-US" sz="1600" b="1" dirty="0">
                <a:solidFill>
                  <a:srgbClr val="9E1E00"/>
                </a:solidFill>
              </a:rPr>
              <a:t> </a:t>
            </a:r>
            <a:r>
              <a:rPr lang="en-US" sz="1600" b="1" dirty="0" err="1">
                <a:solidFill>
                  <a:srgbClr val="9E1E00"/>
                </a:solidFill>
              </a:rPr>
              <a:t>Endometritis</a:t>
            </a:r>
            <a:r>
              <a:rPr lang="en-US" sz="1600" b="1" dirty="0">
                <a:solidFill>
                  <a:srgbClr val="9E1E00"/>
                </a:solidFill>
              </a:rPr>
              <a:t> and abscess in setting of uterus </a:t>
            </a:r>
            <a:r>
              <a:rPr lang="en-US" sz="1600" b="1" dirty="0" err="1">
                <a:solidFill>
                  <a:srgbClr val="9E1E00"/>
                </a:solidFill>
              </a:rPr>
              <a:t>didelphys</a:t>
            </a:r>
            <a:endParaRPr lang="en-US" sz="1600" b="1" dirty="0">
              <a:solidFill>
                <a:srgbClr val="9E1E00"/>
              </a:solidFill>
            </a:endParaRPr>
          </a:p>
          <a:p>
            <a:pPr eaLnBrk="1" hangingPunct="1">
              <a:spcBef>
                <a:spcPct val="50000"/>
              </a:spcBef>
              <a:buClr>
                <a:srgbClr val="E87400"/>
              </a:buClr>
              <a:buSzPct val="200000"/>
              <a:buFontTx/>
              <a:buChar char="•"/>
            </a:pPr>
            <a:r>
              <a:rPr lang="en-US" sz="1600" b="1" dirty="0">
                <a:solidFill>
                  <a:srgbClr val="9E1E00"/>
                </a:solidFill>
              </a:rPr>
              <a:t> </a:t>
            </a:r>
            <a:r>
              <a:rPr lang="en-US" sz="1600" b="1" dirty="0" err="1">
                <a:solidFill>
                  <a:srgbClr val="9E1E00"/>
                </a:solidFill>
              </a:rPr>
              <a:t>Endometritis</a:t>
            </a:r>
            <a:r>
              <a:rPr lang="en-US" sz="1600" b="1" dirty="0">
                <a:solidFill>
                  <a:srgbClr val="9E1E00"/>
                </a:solidFill>
              </a:rPr>
              <a:t> and abscess in setting of </a:t>
            </a:r>
            <a:r>
              <a:rPr lang="en-US" sz="1600" b="1" dirty="0" err="1">
                <a:solidFill>
                  <a:srgbClr val="9E1E00"/>
                </a:solidFill>
              </a:rPr>
              <a:t>septate</a:t>
            </a:r>
            <a:r>
              <a:rPr lang="en-US" sz="1600" b="1" dirty="0">
                <a:solidFill>
                  <a:srgbClr val="9E1E00"/>
                </a:solidFill>
              </a:rPr>
              <a:t> uterus</a:t>
            </a:r>
          </a:p>
          <a:p>
            <a:pPr eaLnBrk="1" hangingPunct="1">
              <a:spcBef>
                <a:spcPct val="50000"/>
              </a:spcBef>
              <a:buClr>
                <a:srgbClr val="E87400"/>
              </a:buClr>
              <a:buSzPct val="200000"/>
              <a:buFontTx/>
              <a:buChar char="•"/>
            </a:pPr>
            <a:r>
              <a:rPr lang="en-US" sz="1600" b="1" dirty="0">
                <a:solidFill>
                  <a:srgbClr val="9E1E00"/>
                </a:solidFill>
              </a:rPr>
              <a:t> </a:t>
            </a:r>
            <a:r>
              <a:rPr lang="en-US" sz="1600" b="1" dirty="0" err="1">
                <a:solidFill>
                  <a:srgbClr val="9E1E00"/>
                </a:solidFill>
              </a:rPr>
              <a:t>Endometritis</a:t>
            </a:r>
            <a:r>
              <a:rPr lang="en-US" sz="1600" b="1" dirty="0">
                <a:solidFill>
                  <a:srgbClr val="9E1E00"/>
                </a:solidFill>
              </a:rPr>
              <a:t> and abscess in setting of </a:t>
            </a:r>
            <a:r>
              <a:rPr lang="en-US" sz="1600" b="1" dirty="0" err="1">
                <a:solidFill>
                  <a:srgbClr val="9E1E00"/>
                </a:solidFill>
              </a:rPr>
              <a:t>bicornuate</a:t>
            </a:r>
            <a:r>
              <a:rPr lang="en-US" sz="1600" b="1" dirty="0">
                <a:solidFill>
                  <a:srgbClr val="9E1E00"/>
                </a:solidFill>
              </a:rPr>
              <a:t> uterus</a:t>
            </a:r>
          </a:p>
          <a:p>
            <a:pPr eaLnBrk="1" hangingPunct="1">
              <a:spcBef>
                <a:spcPct val="50000"/>
              </a:spcBef>
              <a:buClr>
                <a:srgbClr val="E87400"/>
              </a:buClr>
              <a:buSzPct val="200000"/>
              <a:buFontTx/>
              <a:buChar char="•"/>
            </a:pPr>
            <a:r>
              <a:rPr lang="en-US" sz="1600" b="1" dirty="0">
                <a:solidFill>
                  <a:srgbClr val="9E1E00"/>
                </a:solidFill>
              </a:rPr>
              <a:t> </a:t>
            </a:r>
            <a:r>
              <a:rPr lang="en-US" sz="1600" b="1" dirty="0" err="1">
                <a:solidFill>
                  <a:srgbClr val="9E1E00"/>
                </a:solidFill>
              </a:rPr>
              <a:t>Hematocolpos</a:t>
            </a:r>
            <a:r>
              <a:rPr lang="en-US" sz="1600" b="1" dirty="0">
                <a:solidFill>
                  <a:srgbClr val="9E1E00"/>
                </a:solidFill>
              </a:rPr>
              <a:t> in setting of uterus </a:t>
            </a:r>
            <a:r>
              <a:rPr lang="en-US" sz="1600" b="1" dirty="0" err="1">
                <a:solidFill>
                  <a:srgbClr val="9E1E00"/>
                </a:solidFill>
              </a:rPr>
              <a:t>didelphys</a:t>
            </a:r>
            <a:endParaRPr lang="en-US" sz="1600" b="1" dirty="0">
              <a:solidFill>
                <a:srgbClr val="9E1E00"/>
              </a:solidFill>
            </a:endParaRPr>
          </a:p>
          <a:p>
            <a:pPr eaLnBrk="1" hangingPunct="1">
              <a:spcBef>
                <a:spcPct val="50000"/>
              </a:spcBef>
              <a:buClr>
                <a:srgbClr val="E87400"/>
              </a:buClr>
              <a:buSzPct val="200000"/>
              <a:buFontTx/>
              <a:buChar char="•"/>
            </a:pPr>
            <a:r>
              <a:rPr lang="en-US" sz="1600" b="1" dirty="0">
                <a:solidFill>
                  <a:srgbClr val="9E1E00"/>
                </a:solidFill>
              </a:rPr>
              <a:t> </a:t>
            </a:r>
            <a:r>
              <a:rPr lang="en-US" sz="1600" b="1" dirty="0" smtClean="0">
                <a:solidFill>
                  <a:srgbClr val="9E1E00"/>
                </a:solidFill>
              </a:rPr>
              <a:t>Infected </a:t>
            </a:r>
            <a:r>
              <a:rPr lang="en-US" sz="1600" b="1" dirty="0" err="1" smtClean="0">
                <a:solidFill>
                  <a:srgbClr val="9E1E00"/>
                </a:solidFill>
              </a:rPr>
              <a:t>hematocolpos</a:t>
            </a:r>
            <a:r>
              <a:rPr lang="en-US" sz="1600" b="1" dirty="0" smtClean="0">
                <a:solidFill>
                  <a:srgbClr val="9E1E00"/>
                </a:solidFill>
              </a:rPr>
              <a:t> </a:t>
            </a:r>
            <a:r>
              <a:rPr lang="en-US" sz="1600" b="1" dirty="0">
                <a:solidFill>
                  <a:srgbClr val="9E1E00"/>
                </a:solidFill>
              </a:rPr>
              <a:t>in setting of </a:t>
            </a:r>
            <a:r>
              <a:rPr lang="en-US" sz="1600" b="1" dirty="0" err="1">
                <a:solidFill>
                  <a:srgbClr val="9E1E00"/>
                </a:solidFill>
              </a:rPr>
              <a:t>septate</a:t>
            </a:r>
            <a:r>
              <a:rPr lang="en-US" sz="1600" b="1" dirty="0">
                <a:solidFill>
                  <a:srgbClr val="9E1E00"/>
                </a:solidFill>
              </a:rPr>
              <a:t> uterus with longitudinal vaginal septum</a:t>
            </a:r>
          </a:p>
          <a:p>
            <a:pPr eaLnBrk="1" hangingPunct="1">
              <a:spcBef>
                <a:spcPct val="50000"/>
              </a:spcBef>
              <a:buClr>
                <a:srgbClr val="E87400"/>
              </a:buClr>
              <a:buSzPct val="200000"/>
              <a:buFontTx/>
              <a:buChar char="•"/>
            </a:pPr>
            <a:r>
              <a:rPr lang="en-US" sz="1600" b="1" dirty="0">
                <a:solidFill>
                  <a:srgbClr val="9E1E00"/>
                </a:solidFill>
              </a:rPr>
              <a:t> </a:t>
            </a:r>
            <a:r>
              <a:rPr lang="en-US" sz="1600" b="1" dirty="0" smtClean="0">
                <a:solidFill>
                  <a:srgbClr val="9E1E00"/>
                </a:solidFill>
              </a:rPr>
              <a:t>Infected </a:t>
            </a:r>
            <a:r>
              <a:rPr lang="en-US" sz="1600" b="1" dirty="0" err="1" smtClean="0">
                <a:solidFill>
                  <a:srgbClr val="9E1E00"/>
                </a:solidFill>
              </a:rPr>
              <a:t>hematocolpos</a:t>
            </a:r>
            <a:r>
              <a:rPr lang="en-US" sz="1600" b="1" dirty="0" smtClean="0">
                <a:solidFill>
                  <a:srgbClr val="9E1E00"/>
                </a:solidFill>
              </a:rPr>
              <a:t> </a:t>
            </a:r>
            <a:r>
              <a:rPr lang="en-US" sz="1600" b="1" dirty="0">
                <a:solidFill>
                  <a:srgbClr val="9E1E00"/>
                </a:solidFill>
              </a:rPr>
              <a:t>in setting of </a:t>
            </a:r>
            <a:r>
              <a:rPr lang="en-US" sz="1600" b="1" dirty="0" err="1">
                <a:solidFill>
                  <a:srgbClr val="9E1E00"/>
                </a:solidFill>
              </a:rPr>
              <a:t>septate</a:t>
            </a:r>
            <a:r>
              <a:rPr lang="en-US" sz="1600" b="1" dirty="0">
                <a:solidFill>
                  <a:srgbClr val="9E1E00"/>
                </a:solidFill>
              </a:rPr>
              <a:t> uterus with vaginal duplication</a:t>
            </a:r>
          </a:p>
          <a:p>
            <a:pPr eaLnBrk="1" hangingPunct="1">
              <a:spcBef>
                <a:spcPct val="50000"/>
              </a:spcBef>
              <a:buClr>
                <a:srgbClr val="E87400"/>
              </a:buClr>
              <a:buSzPct val="200000"/>
            </a:pPr>
            <a:endParaRPr lang="en-US" sz="1600" b="1" dirty="0">
              <a:solidFill>
                <a:srgbClr val="9E1E00"/>
              </a:solidFill>
            </a:endParaRPr>
          </a:p>
          <a:p>
            <a:pPr eaLnBrk="1" hangingPunct="1">
              <a:spcBef>
                <a:spcPct val="50000"/>
              </a:spcBef>
              <a:buClr>
                <a:srgbClr val="E87400"/>
              </a:buClr>
              <a:buSzPct val="200000"/>
              <a:buFontTx/>
              <a:buChar char="•"/>
            </a:pPr>
            <a:endParaRPr lang="en-US" sz="1600" b="1" dirty="0">
              <a:solidFill>
                <a:srgbClr val="9E1E00"/>
              </a:solidFill>
            </a:endParaRPr>
          </a:p>
          <a:p>
            <a:pPr eaLnBrk="1" hangingPunct="1">
              <a:spcBef>
                <a:spcPct val="50000"/>
              </a:spcBef>
              <a:buClr>
                <a:srgbClr val="E87400"/>
              </a:buClr>
              <a:buSzPct val="200000"/>
              <a:buFontTx/>
              <a:buChar char="•"/>
            </a:pPr>
            <a:endParaRPr lang="en-US" sz="1600" b="1" dirty="0">
              <a:solidFill>
                <a:srgbClr val="9E1E00"/>
              </a:solidFill>
            </a:endParaRPr>
          </a:p>
          <a:p>
            <a:pPr eaLnBrk="1" hangingPunct="1">
              <a:spcBef>
                <a:spcPct val="50000"/>
              </a:spcBef>
              <a:buClr>
                <a:srgbClr val="E87400"/>
              </a:buClr>
              <a:buSzPct val="200000"/>
              <a:buFontTx/>
              <a:buChar char="•"/>
            </a:pPr>
            <a:endParaRPr lang="en-US" sz="1600" b="1" dirty="0">
              <a:solidFill>
                <a:srgbClr val="9E1E00"/>
              </a:solidFill>
            </a:endParaRPr>
          </a:p>
        </p:txBody>
      </p:sp>
      <p:sp>
        <p:nvSpPr>
          <p:cNvPr id="26627" name="Text Box 3"/>
          <p:cNvSpPr txBox="1">
            <a:spLocks noChangeArrowheads="1"/>
          </p:cNvSpPr>
          <p:nvPr/>
        </p:nvSpPr>
        <p:spPr bwMode="auto">
          <a:xfrm>
            <a:off x="508000" y="1028700"/>
            <a:ext cx="77216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600" b="1"/>
              <a:t>Which one of the following is your choice for the appropriate diagnosis? </a:t>
            </a:r>
            <a:r>
              <a:rPr lang="en-US" sz="1600" b="1">
                <a:solidFill>
                  <a:srgbClr val="E87400"/>
                </a:solidFill>
              </a:rPr>
              <a:t>After your selection, go to next page.</a:t>
            </a:r>
          </a:p>
        </p:txBody>
      </p:sp>
      <p:sp>
        <p:nvSpPr>
          <p:cNvPr id="26628" name="Rectangle 4"/>
          <p:cNvSpPr>
            <a:spLocks noChangeArrowheads="1"/>
          </p:cNvSpPr>
          <p:nvPr/>
        </p:nvSpPr>
        <p:spPr bwMode="auto">
          <a:xfrm>
            <a:off x="762000" y="2286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2000" b="1"/>
              <a:t>Test Your Diagnosis</a:t>
            </a:r>
          </a:p>
        </p:txBody>
      </p:sp>
      <p:grpSp>
        <p:nvGrpSpPr>
          <p:cNvPr id="26629" name="Group 6"/>
          <p:cNvGrpSpPr>
            <a:grpSpLocks/>
          </p:cNvGrpSpPr>
          <p:nvPr/>
        </p:nvGrpSpPr>
        <p:grpSpPr bwMode="auto">
          <a:xfrm>
            <a:off x="0" y="0"/>
            <a:ext cx="9144000" cy="6858000"/>
            <a:chOff x="0" y="0"/>
            <a:chExt cx="5760" cy="4320"/>
          </a:xfrm>
        </p:grpSpPr>
        <p:sp>
          <p:nvSpPr>
            <p:cNvPr id="26631" name="Rectangle 7"/>
            <p:cNvSpPr>
              <a:spLocks noChangeArrowheads="1"/>
            </p:cNvSpPr>
            <p:nvPr/>
          </p:nvSpPr>
          <p:spPr bwMode="auto">
            <a:xfrm>
              <a:off x="0" y="0"/>
              <a:ext cx="5760" cy="4320"/>
            </a:xfrm>
            <a:prstGeom prst="rect">
              <a:avLst/>
            </a:prstGeom>
            <a:noFill/>
            <a:ln w="635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6632" name="Rectangle 8"/>
            <p:cNvSpPr>
              <a:spLocks noChangeArrowheads="1"/>
            </p:cNvSpPr>
            <p:nvPr/>
          </p:nvSpPr>
          <p:spPr bwMode="auto">
            <a:xfrm>
              <a:off x="0" y="0"/>
              <a:ext cx="5760" cy="4320"/>
            </a:xfrm>
            <a:prstGeom prst="rect">
              <a:avLst/>
            </a:prstGeom>
            <a:noFill/>
            <a:ln w="88900" cmpd="dbl">
              <a:solidFill>
                <a:srgbClr val="E874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pic>
        <p:nvPicPr>
          <p:cNvPr id="26630" name="Picture 9" descr="icf_logo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5638800"/>
            <a:ext cx="40005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Instructions for completing case reports (03 October 2002)">
  <a:themeElements>
    <a:clrScheme name="Instructions for completing case reports (03 October 200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nstructions for completing case reports (03 October 200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nstructions for completing case reports (03 October 200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nstructions for completing case reports (03 October 200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nstructions for completing case reports (03 October 200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nstructions for completing case reports (03 October 200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nstructions for completing case reports (03 October 200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nstructions for completing case reports (03 October 200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nstructions for completing case reports (03 October 200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nstructions for completing case reports (03 October 200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nstructions for completing case reports (03 October 200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nstructions for completing case reports (03 October 200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nstructions for completing case reports (03 October 200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nstructions for completing case reports (03 October 200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3019</TotalTime>
  <Words>1506</Words>
  <Application>Microsoft Office PowerPoint</Application>
  <PresentationFormat>On-screen Show (4:3)</PresentationFormat>
  <Paragraphs>140</Paragraphs>
  <Slides>28</Slides>
  <Notes>28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Instructions for completing case reports (03 October 2002)</vt:lpstr>
      <vt:lpstr>PowerPoint Presentation</vt:lpstr>
      <vt:lpstr>Case History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Ultrasound (left) demonstrates a septate uterus with a septum (white arrow) which extends at least to the internal cervical os.  MRI (right) shows that the configuration is completely septate; the septum also bisects the cervical canal (red arrow).   </vt:lpstr>
      <vt:lpstr>Ultrasound (left) demonstrates a complex, tubular left paravaginal fluid collection (white arrow).  Peripheral hyperemia is apparent.  MR images (middle, right) were obtained after a Foley catheter had been placed into the fluid collection (white arrow) in the emergency department.  The Foley balloon (green arrow) is clearly seen.  The catheter (red arrow) passes through the vagina (blue arrow).  Enlarged pelvic lymph nodes (yellow arrow) are present.</vt:lpstr>
      <vt:lpstr>MR images demonstrate communication of the right hemicervix (red arrow) with the patient’s vagina (blue arrows).  The left hemicervix (purple arrow) communicates with the collection (white arrows).  The catheter balloon (green arrows) is again seen within the collection.  The collection is blind-ending inferiorly but communicates with the vagina through a narrow orifice.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Complete septate uterus with partial vaginal duplication and infected unilateral hematocolpos.                </vt:lpstr>
      <vt:lpstr>PowerPoint Presentation</vt:lpstr>
    </vt:vector>
  </TitlesOfParts>
  <Company>UTHHSC_Radiology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Verghese</dc:creator>
  <cp:lastModifiedBy>yjabir</cp:lastModifiedBy>
  <cp:revision>97</cp:revision>
  <dcterms:created xsi:type="dcterms:W3CDTF">2002-10-03T21:06:20Z</dcterms:created>
  <dcterms:modified xsi:type="dcterms:W3CDTF">2012-03-16T17:34:03Z</dcterms:modified>
</cp:coreProperties>
</file>