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6" r:id="rId3"/>
    <p:sldId id="270" r:id="rId4"/>
    <p:sldId id="260" r:id="rId5"/>
    <p:sldId id="269" r:id="rId6"/>
    <p:sldId id="261" r:id="rId7"/>
    <p:sldId id="262" r:id="rId8"/>
    <p:sldId id="263" r:id="rId9"/>
    <p:sldId id="271" r:id="rId10"/>
    <p:sldId id="268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r+hZeTs+gBlTw/hnnS+UlQ==" hashData="orY/Bz7o7Ko9pgJ2EhSzavnDB8I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040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0" autoAdjust="0"/>
    <p:restoredTop sz="86420" autoAdjust="0"/>
  </p:normalViewPr>
  <p:slideViewPr>
    <p:cSldViewPr>
      <p:cViewPr varScale="1">
        <p:scale>
          <a:sx n="67" d="100"/>
          <a:sy n="67" d="100"/>
        </p:scale>
        <p:origin x="-7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B75AB-DE5A-4B9F-BD20-B60914357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B08E9-E3F2-4355-A9D1-4C175752B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EC64D-1520-4908-9AD8-F1DFD2A10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58158-874F-4239-8FD2-E060C3897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CA969-7105-49A1-A211-F47CD0ED0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D7C0-0DC8-44D9-A6E3-4AACCA958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C237F-A1CA-47A1-A7C5-C9DF7A7B3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04816-B3B9-4766-867B-C87165CBA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48EE9-559B-4B82-BD22-D3AA020AB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F8465-0DF8-428B-929D-D3D295750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79655-6DBD-496E-A474-EE8AD6295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277F169-1AAE-48BA-B3F7-C7392B302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/>
              <a:t>Case Report # </a:t>
            </a:r>
            <a:r>
              <a:rPr lang="en-US" sz="2000" b="1" smtClean="0"/>
              <a:t>0874</a:t>
            </a:r>
            <a:endParaRPr lang="en-US" sz="2000" b="1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284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Submitted by: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2209800" y="1524000"/>
            <a:ext cx="574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870401"/>
                </a:solidFill>
              </a:rPr>
              <a:t>Justin Smith, </a:t>
            </a:r>
            <a:r>
              <a:rPr lang="en-US" sz="1600" b="1" dirty="0">
                <a:solidFill>
                  <a:srgbClr val="870401"/>
                </a:solidFill>
              </a:rPr>
              <a:t>M.D.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304800" y="2133600"/>
            <a:ext cx="299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Faculty reviewer:</a:t>
            </a: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2209800" y="2133600"/>
            <a:ext cx="662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 smtClean="0">
                <a:solidFill>
                  <a:srgbClr val="870401"/>
                </a:solidFill>
              </a:rPr>
              <a:t>Leo </a:t>
            </a:r>
            <a:r>
              <a:rPr lang="en-US" sz="1600" b="1" dirty="0" err="1" smtClean="0">
                <a:solidFill>
                  <a:srgbClr val="870401"/>
                </a:solidFill>
              </a:rPr>
              <a:t>Hochhauser</a:t>
            </a:r>
            <a:r>
              <a:rPr lang="en-US" sz="1600" b="1" dirty="0" smtClean="0">
                <a:solidFill>
                  <a:srgbClr val="870401"/>
                </a:solidFill>
              </a:rPr>
              <a:t>, </a:t>
            </a:r>
            <a:r>
              <a:rPr lang="en-US" sz="1600" b="1" dirty="0">
                <a:solidFill>
                  <a:srgbClr val="870401"/>
                </a:solidFill>
              </a:rPr>
              <a:t>M.D</a:t>
            </a: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304800" y="2743200"/>
            <a:ext cx="248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Date accepted:</a:t>
            </a:r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2209800" y="2743200"/>
            <a:ext cx="6705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rgbClr val="870401"/>
                </a:solidFill>
              </a:rPr>
              <a:t>February 2012</a:t>
            </a:r>
            <a:endParaRPr lang="en-US" sz="1600" b="1" dirty="0">
              <a:solidFill>
                <a:srgbClr val="870401"/>
              </a:solidFill>
            </a:endParaRPr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88900" cmpd="dbl">
            <a:solidFill>
              <a:srgbClr val="E874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203200" y="114300"/>
            <a:ext cx="203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8" name="Text Box 14"/>
          <p:cNvSpPr txBox="1">
            <a:spLocks noChangeArrowheads="1"/>
          </p:cNvSpPr>
          <p:nvPr/>
        </p:nvSpPr>
        <p:spPr bwMode="auto">
          <a:xfrm>
            <a:off x="0" y="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Radiological Category:</a:t>
            </a:r>
            <a:endParaRPr lang="en-US" sz="1200" b="1">
              <a:solidFill>
                <a:srgbClr val="EC2D00"/>
              </a:solidFill>
            </a:endParaRPr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4191000" y="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Principal Modality (1): 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Principal Modality (2):</a:t>
            </a:r>
            <a:endParaRPr lang="en-US" sz="1200" b="1">
              <a:solidFill>
                <a:srgbClr val="EC2D00"/>
              </a:solidFill>
            </a:endParaRPr>
          </a:p>
        </p:txBody>
      </p:sp>
      <p:sp>
        <p:nvSpPr>
          <p:cNvPr id="4112" name="Text Box 19"/>
          <p:cNvSpPr txBox="1">
            <a:spLocks noChangeArrowheads="1"/>
          </p:cNvSpPr>
          <p:nvPr/>
        </p:nvSpPr>
        <p:spPr bwMode="auto">
          <a:xfrm>
            <a:off x="1676400" y="0"/>
            <a:ext cx="1612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err="1" smtClean="0">
                <a:solidFill>
                  <a:srgbClr val="870401"/>
                </a:solidFill>
              </a:rPr>
              <a:t>Neuroradiology</a:t>
            </a:r>
            <a:endParaRPr lang="en-US" sz="1200" dirty="0">
              <a:solidFill>
                <a:srgbClr val="870401"/>
              </a:solidFill>
            </a:endParaRPr>
          </a:p>
        </p:txBody>
      </p:sp>
      <p:sp>
        <p:nvSpPr>
          <p:cNvPr id="4113" name="Text Box 20"/>
          <p:cNvSpPr txBox="1">
            <a:spLocks noChangeArrowheads="1"/>
          </p:cNvSpPr>
          <p:nvPr/>
        </p:nvSpPr>
        <p:spPr bwMode="auto">
          <a:xfrm>
            <a:off x="5867400" y="258763"/>
            <a:ext cx="312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rgbClr val="870401"/>
                </a:solidFill>
              </a:rPr>
              <a:t>none</a:t>
            </a:r>
            <a:endParaRPr lang="en-US" sz="1200" dirty="0">
              <a:solidFill>
                <a:srgbClr val="870401"/>
              </a:solidFill>
            </a:endParaRPr>
          </a:p>
        </p:txBody>
      </p:sp>
      <p:sp>
        <p:nvSpPr>
          <p:cNvPr id="4114" name="Text Box 21"/>
          <p:cNvSpPr txBox="1">
            <a:spLocks noChangeArrowheads="1"/>
          </p:cNvSpPr>
          <p:nvPr/>
        </p:nvSpPr>
        <p:spPr bwMode="auto">
          <a:xfrm>
            <a:off x="5867400" y="0"/>
            <a:ext cx="1612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rgbClr val="870401"/>
                </a:solidFill>
              </a:rPr>
              <a:t>MRI</a:t>
            </a:r>
            <a:endParaRPr lang="en-US" sz="1200" dirty="0">
              <a:solidFill>
                <a:srgbClr val="870401"/>
              </a:solidFill>
            </a:endParaRPr>
          </a:p>
        </p:txBody>
      </p:sp>
      <p:pic>
        <p:nvPicPr>
          <p:cNvPr id="4115" name="Picture 22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8200"/>
            <a:ext cx="8229600" cy="4648200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 b="1" dirty="0" smtClean="0">
                <a:solidFill>
                  <a:srgbClr val="870401"/>
                </a:solidFill>
              </a:rPr>
              <a:t>Dural Venous Sinus Thrombosis</a:t>
            </a:r>
          </a:p>
          <a:p>
            <a:pPr marL="0" indent="0" eaLnBrk="1" hangingPunct="1">
              <a:buFontTx/>
              <a:buChar char="-"/>
            </a:pPr>
            <a:r>
              <a:rPr lang="en-US" sz="1600" b="1" dirty="0" smtClean="0">
                <a:solidFill>
                  <a:srgbClr val="870401"/>
                </a:solidFill>
              </a:rPr>
              <a:t>DVST has been implicated as a causative factor for venous outflow obstruction and a secondary cause of IIH.  MR </a:t>
            </a:r>
            <a:r>
              <a:rPr lang="en-US" sz="1600" b="1" dirty="0" err="1" smtClean="0">
                <a:solidFill>
                  <a:srgbClr val="870401"/>
                </a:solidFill>
              </a:rPr>
              <a:t>venography</a:t>
            </a:r>
            <a:r>
              <a:rPr lang="en-US" sz="1600" b="1" dirty="0" smtClean="0">
                <a:solidFill>
                  <a:srgbClr val="870401"/>
                </a:solidFill>
              </a:rPr>
              <a:t> is more routinely being used in the evaluation of suspected cases of IIH.  Additionally there is ongoing debate as to the role of </a:t>
            </a:r>
            <a:r>
              <a:rPr lang="en-US" sz="1600" b="1" dirty="0" err="1" smtClean="0">
                <a:solidFill>
                  <a:srgbClr val="870401"/>
                </a:solidFill>
              </a:rPr>
              <a:t>dural</a:t>
            </a:r>
            <a:r>
              <a:rPr lang="en-US" sz="1600" b="1" dirty="0" smtClean="0">
                <a:solidFill>
                  <a:srgbClr val="870401"/>
                </a:solidFill>
              </a:rPr>
              <a:t> venous sinus </a:t>
            </a:r>
            <a:r>
              <a:rPr lang="en-US" sz="1600" b="1" dirty="0" err="1" smtClean="0">
                <a:solidFill>
                  <a:srgbClr val="870401"/>
                </a:solidFill>
              </a:rPr>
              <a:t>stenosis</a:t>
            </a:r>
            <a:r>
              <a:rPr lang="en-US" sz="1600" b="1" dirty="0" smtClean="0">
                <a:solidFill>
                  <a:srgbClr val="870401"/>
                </a:solidFill>
              </a:rPr>
              <a:t> (particularly </a:t>
            </a:r>
            <a:r>
              <a:rPr lang="en-US" sz="1600" b="1" dirty="0" err="1" smtClean="0">
                <a:solidFill>
                  <a:srgbClr val="870401"/>
                </a:solidFill>
              </a:rPr>
              <a:t>sagittal</a:t>
            </a:r>
            <a:r>
              <a:rPr lang="en-US" sz="1600" b="1" dirty="0" smtClean="0">
                <a:solidFill>
                  <a:srgbClr val="870401"/>
                </a:solidFill>
              </a:rPr>
              <a:t> sinus </a:t>
            </a:r>
            <a:r>
              <a:rPr lang="en-US" sz="1600" b="1" dirty="0" err="1" smtClean="0">
                <a:solidFill>
                  <a:srgbClr val="870401"/>
                </a:solidFill>
              </a:rPr>
              <a:t>stenosis</a:t>
            </a:r>
            <a:r>
              <a:rPr lang="en-US" sz="1600" b="1" dirty="0" smtClean="0">
                <a:solidFill>
                  <a:srgbClr val="870401"/>
                </a:solidFill>
              </a:rPr>
              <a:t>) as a causative versus secondary sign relating to IIH.  </a:t>
            </a:r>
          </a:p>
          <a:p>
            <a:pPr marL="0" indent="0" eaLnBrk="1" hangingPunct="1">
              <a:buFontTx/>
              <a:buChar char="-"/>
            </a:pPr>
            <a:r>
              <a:rPr lang="en-US" sz="1600" b="1" dirty="0" smtClean="0">
                <a:solidFill>
                  <a:srgbClr val="870401"/>
                </a:solidFill>
              </a:rPr>
              <a:t>MR findings may be similar to IIH with the obvious exception of either </a:t>
            </a:r>
            <a:r>
              <a:rPr lang="en-US" sz="1600" b="1" dirty="0" err="1" smtClean="0">
                <a:solidFill>
                  <a:srgbClr val="870401"/>
                </a:solidFill>
              </a:rPr>
              <a:t>stenosis</a:t>
            </a:r>
            <a:r>
              <a:rPr lang="en-US" sz="1600" b="1" dirty="0" smtClean="0">
                <a:solidFill>
                  <a:srgbClr val="870401"/>
                </a:solidFill>
              </a:rPr>
              <a:t> or thrombosis of the cerebral venous system.</a:t>
            </a:r>
          </a:p>
          <a:p>
            <a:pPr marL="0" indent="0" eaLnBrk="1" hangingPunct="1">
              <a:buFontTx/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/>
            <a:endParaRPr lang="en-US" sz="1600" b="1" dirty="0" smtClean="0">
              <a:solidFill>
                <a:srgbClr val="87040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4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2819400" y="152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Discussion</a:t>
            </a:r>
          </a:p>
        </p:txBody>
      </p:sp>
      <p:pic>
        <p:nvPicPr>
          <p:cNvPr id="10245" name="Picture 8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98525"/>
            <a:ext cx="8686800" cy="4248150"/>
          </a:xfrm>
          <a:noFill/>
        </p:spPr>
        <p:txBody>
          <a:bodyPr>
            <a:spAutoFit/>
          </a:bodyPr>
          <a:lstStyle/>
          <a:p>
            <a:pPr algn="l" eaLnBrk="1" hangingPunct="1"/>
            <a:r>
              <a:rPr lang="en-US" sz="1600" b="1" dirty="0" err="1" smtClean="0">
                <a:solidFill>
                  <a:srgbClr val="870401"/>
                </a:solidFill>
              </a:rPr>
              <a:t>Pseudotumor</a:t>
            </a:r>
            <a:r>
              <a:rPr lang="en-US" sz="1600" b="1" dirty="0" smtClean="0">
                <a:solidFill>
                  <a:srgbClr val="870401"/>
                </a:solidFill>
              </a:rPr>
              <a:t> </a:t>
            </a:r>
            <a:r>
              <a:rPr lang="en-US" sz="1600" b="1" dirty="0" err="1" smtClean="0">
                <a:solidFill>
                  <a:srgbClr val="870401"/>
                </a:solidFill>
              </a:rPr>
              <a:t>Cerebri</a:t>
            </a:r>
            <a:r>
              <a:rPr lang="en-US" sz="1600" b="1" dirty="0" smtClean="0">
                <a:solidFill>
                  <a:srgbClr val="870401"/>
                </a:solidFill>
              </a:rPr>
              <a:t> / Idiopathic Intracranial Hypertension</a:t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endParaRPr lang="en-US" sz="1600" b="1" dirty="0" smtClean="0">
              <a:solidFill>
                <a:srgbClr val="870401"/>
              </a:solidFill>
            </a:endParaRP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27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3124200" y="381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Diagnosis</a:t>
            </a:r>
          </a:p>
        </p:txBody>
      </p:sp>
      <p:pic>
        <p:nvPicPr>
          <p:cNvPr id="11269" name="Picture 8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52223"/>
            <a:ext cx="8686800" cy="7478970"/>
          </a:xfr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sz="1600" b="1" dirty="0" smtClean="0">
                <a:solidFill>
                  <a:srgbClr val="870401"/>
                </a:solidFill>
              </a:rPr>
              <a:t>Suzuki H et al.  MR imaging of idiopathic intracranial hypertension. AJNR Am J </a:t>
            </a:r>
            <a:r>
              <a:rPr lang="en-US" sz="1600" b="1" dirty="0" err="1" smtClean="0">
                <a:solidFill>
                  <a:srgbClr val="870401"/>
                </a:solidFill>
              </a:rPr>
              <a:t>Neuroradiol</a:t>
            </a:r>
            <a:r>
              <a:rPr lang="en-US" sz="1600" b="1" dirty="0" smtClean="0">
                <a:solidFill>
                  <a:srgbClr val="870401"/>
                </a:solidFill>
              </a:rPr>
              <a:t>. 22(1):196-9, 2001</a:t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err="1" smtClean="0">
                <a:solidFill>
                  <a:srgbClr val="870401"/>
                </a:solidFill>
              </a:rPr>
              <a:t>Degnan</a:t>
            </a:r>
            <a:r>
              <a:rPr lang="en-US" sz="1600" b="1" dirty="0" smtClean="0">
                <a:solidFill>
                  <a:srgbClr val="870401"/>
                </a:solidFill>
              </a:rPr>
              <a:t> AJ, Levy LM.  </a:t>
            </a:r>
            <a:r>
              <a:rPr lang="en-US" sz="1600" b="1" dirty="0" err="1" smtClean="0">
                <a:solidFill>
                  <a:srgbClr val="870401"/>
                </a:solidFill>
              </a:rPr>
              <a:t>Pseudotumor</a:t>
            </a:r>
            <a:r>
              <a:rPr lang="en-US" sz="1600" b="1" dirty="0" smtClean="0">
                <a:solidFill>
                  <a:srgbClr val="870401"/>
                </a:solidFill>
              </a:rPr>
              <a:t> </a:t>
            </a:r>
            <a:r>
              <a:rPr lang="en-US" sz="1600" b="1" dirty="0" err="1" smtClean="0">
                <a:solidFill>
                  <a:srgbClr val="870401"/>
                </a:solidFill>
              </a:rPr>
              <a:t>cerebri</a:t>
            </a:r>
            <a:r>
              <a:rPr lang="en-US" sz="1600" b="1" dirty="0" smtClean="0">
                <a:solidFill>
                  <a:srgbClr val="870401"/>
                </a:solidFill>
              </a:rPr>
              <a:t>: brief review of clinical syndrome and imaging findings.  </a:t>
            </a:r>
            <a:r>
              <a:rPr lang="en-US" sz="1600" b="1" dirty="0" smtClean="0">
                <a:solidFill>
                  <a:srgbClr val="870401"/>
                </a:solidFill>
                <a:latin typeface="+mj-lt"/>
                <a:ea typeface="+mj-ea"/>
                <a:cs typeface="+mj-cs"/>
              </a:rPr>
              <a:t>AJNR Am J </a:t>
            </a:r>
            <a:r>
              <a:rPr lang="en-US" sz="1600" b="1" dirty="0" err="1" smtClean="0">
                <a:solidFill>
                  <a:srgbClr val="870401"/>
                </a:solidFill>
                <a:latin typeface="+mj-lt"/>
                <a:ea typeface="+mj-ea"/>
                <a:cs typeface="+mj-cs"/>
              </a:rPr>
              <a:t>Neuroradiol</a:t>
            </a:r>
            <a:r>
              <a:rPr lang="en-US" sz="1600" b="1" dirty="0" smtClean="0">
                <a:solidFill>
                  <a:srgbClr val="870401"/>
                </a:solidFill>
                <a:latin typeface="+mj-lt"/>
                <a:ea typeface="+mj-ea"/>
                <a:cs typeface="+mj-cs"/>
              </a:rPr>
              <a:t>. 2011;32(11):1986-93 </a:t>
            </a:r>
            <a:br>
              <a:rPr lang="en-US" sz="1600" b="1" dirty="0" smtClean="0">
                <a:solidFill>
                  <a:srgbClr val="870401"/>
                </a:solidFill>
                <a:latin typeface="+mj-lt"/>
                <a:ea typeface="+mj-ea"/>
                <a:cs typeface="+mj-cs"/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err="1" smtClean="0">
                <a:solidFill>
                  <a:srgbClr val="870401"/>
                </a:solidFill>
              </a:rPr>
              <a:t>Faz</a:t>
            </a:r>
            <a:r>
              <a:rPr lang="en-US" sz="1600" b="1" dirty="0" smtClean="0">
                <a:solidFill>
                  <a:srgbClr val="870401"/>
                </a:solidFill>
              </a:rPr>
              <a:t> G, Butler I, Koenig M.  Incidence of </a:t>
            </a:r>
            <a:r>
              <a:rPr lang="en-US" sz="1600" b="1" dirty="0" err="1" smtClean="0">
                <a:solidFill>
                  <a:srgbClr val="870401"/>
                </a:solidFill>
              </a:rPr>
              <a:t>Papilledema</a:t>
            </a:r>
            <a:r>
              <a:rPr lang="en-US" sz="1600" b="1" dirty="0" smtClean="0">
                <a:solidFill>
                  <a:srgbClr val="870401"/>
                </a:solidFill>
              </a:rPr>
              <a:t> and Obesity in Children Diagnosed With Idiopathic “Benign” Intracranial Hypertension: Case Series and Review.  J Child Neurol. 2010 November; 25(11): 1389-1392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endParaRPr lang="en-US" sz="1600" b="1" dirty="0" smtClean="0">
              <a:solidFill>
                <a:srgbClr val="870401"/>
              </a:solidFill>
            </a:endParaRP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229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3124200" y="381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References</a:t>
            </a:r>
          </a:p>
        </p:txBody>
      </p:sp>
      <p:pic>
        <p:nvPicPr>
          <p:cNvPr id="12293" name="Picture 7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533400"/>
          </a:xfrm>
          <a:noFill/>
        </p:spPr>
        <p:txBody>
          <a:bodyPr/>
          <a:lstStyle/>
          <a:p>
            <a:pPr eaLnBrk="1" hangingPunct="1"/>
            <a:r>
              <a:rPr lang="en-US" sz="2000" b="1" smtClean="0"/>
              <a:t>Case History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229600" cy="42672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600" b="1" dirty="0" smtClean="0">
                <a:solidFill>
                  <a:srgbClr val="870401"/>
                </a:solidFill>
              </a:rPr>
              <a:t>22 year old female with 4 day history of blurry vision.</a:t>
            </a:r>
          </a:p>
          <a:p>
            <a:pPr eaLnBrk="1" hangingPunct="1"/>
            <a:endParaRPr lang="en-US" sz="1600" b="1" dirty="0" smtClean="0">
              <a:solidFill>
                <a:srgbClr val="870401"/>
              </a:solidFill>
            </a:endParaRPr>
          </a:p>
        </p:txBody>
      </p:sp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149" name="Picture 8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895600" y="228600"/>
            <a:ext cx="2932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T2 weighted MRI Brain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67000" y="762000"/>
            <a:ext cx="1466275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4114800" y="228600"/>
            <a:ext cx="7507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MRV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09800" y="990600"/>
            <a:ext cx="1338673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4191000" y="228600"/>
            <a:ext cx="7507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MRV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29000" y="609600"/>
            <a:ext cx="1638376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7518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r>
              <a:rPr lang="en-US" sz="1600" b="1" dirty="0">
                <a:solidFill>
                  <a:srgbClr val="9E1E00"/>
                </a:solidFill>
              </a:rPr>
              <a:t> </a:t>
            </a:r>
            <a:r>
              <a:rPr lang="en-US" sz="1600" b="1" dirty="0" err="1" smtClean="0">
                <a:solidFill>
                  <a:srgbClr val="9E1E00"/>
                </a:solidFill>
              </a:rPr>
              <a:t>Pseudotumor</a:t>
            </a:r>
            <a:r>
              <a:rPr lang="en-US" sz="1600" b="1" dirty="0" smtClean="0">
                <a:solidFill>
                  <a:srgbClr val="9E1E00"/>
                </a:solidFill>
              </a:rPr>
              <a:t> </a:t>
            </a:r>
            <a:r>
              <a:rPr lang="en-US" sz="1600" b="1" dirty="0" err="1" smtClean="0">
                <a:solidFill>
                  <a:srgbClr val="9E1E00"/>
                </a:solidFill>
              </a:rPr>
              <a:t>Cerebri</a:t>
            </a:r>
            <a:r>
              <a:rPr lang="en-US" sz="1600" b="1" dirty="0">
                <a:solidFill>
                  <a:srgbClr val="9E1E00"/>
                </a:solidFill>
              </a:rPr>
              <a:t> </a:t>
            </a:r>
            <a:r>
              <a:rPr lang="en-US" sz="1600" b="1" dirty="0" smtClean="0">
                <a:solidFill>
                  <a:srgbClr val="9E1E00"/>
                </a:solidFill>
              </a:rPr>
              <a:t>/ Idiopathic Intracranial Hypertension</a:t>
            </a:r>
            <a:endParaRPr lang="en-US" sz="1600" b="1" dirty="0">
              <a:solidFill>
                <a:srgbClr val="9E1E00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r>
              <a:rPr lang="en-US" sz="1600" b="1" dirty="0">
                <a:solidFill>
                  <a:srgbClr val="9E1E00"/>
                </a:solidFill>
              </a:rPr>
              <a:t> </a:t>
            </a:r>
            <a:r>
              <a:rPr lang="en-US" sz="1600" b="1" dirty="0" smtClean="0">
                <a:solidFill>
                  <a:srgbClr val="9E1E00"/>
                </a:solidFill>
              </a:rPr>
              <a:t>Dural Venous Sinus Thrombosis</a:t>
            </a:r>
            <a:endParaRPr lang="en-US" sz="1600" b="1" dirty="0">
              <a:solidFill>
                <a:srgbClr val="9E1E00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r>
              <a:rPr lang="en-US" sz="1600" b="1" dirty="0">
                <a:solidFill>
                  <a:srgbClr val="9E1E00"/>
                </a:solidFill>
              </a:rPr>
              <a:t> </a:t>
            </a:r>
            <a:r>
              <a:rPr lang="en-US" sz="1600" b="1" dirty="0" smtClean="0">
                <a:solidFill>
                  <a:srgbClr val="9E1E00"/>
                </a:solidFill>
              </a:rPr>
              <a:t>Idiopathic/Post-inflammatory optic nerve atrophy</a:t>
            </a:r>
            <a:endParaRPr lang="en-US" sz="1600" b="1" dirty="0">
              <a:solidFill>
                <a:srgbClr val="9E1E00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</a:pPr>
            <a:endParaRPr lang="en-US" sz="1600" b="1" dirty="0">
              <a:solidFill>
                <a:srgbClr val="9E1E00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endParaRPr lang="en-US" sz="1600" b="1" dirty="0">
              <a:solidFill>
                <a:srgbClr val="9E1E00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endParaRPr lang="en-US" sz="1600" b="1" dirty="0">
              <a:solidFill>
                <a:srgbClr val="9E1E00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endParaRPr lang="en-US" sz="1600" b="1" dirty="0">
              <a:solidFill>
                <a:srgbClr val="9E1E0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08000" y="1028700"/>
            <a:ext cx="7721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Which one of the following is your choice for the appropriate diagnosis? </a:t>
            </a:r>
            <a:r>
              <a:rPr lang="en-US" sz="1600" b="1">
                <a:solidFill>
                  <a:srgbClr val="E87400"/>
                </a:solidFill>
              </a:rPr>
              <a:t>After your selection, go to next page.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62000" y="228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/>
              <a:t>Test Your Diagnosis</a:t>
            </a:r>
          </a:p>
        </p:txBody>
      </p:sp>
      <p:grpSp>
        <p:nvGrpSpPr>
          <p:cNvPr id="8197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198" name="Picture 9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311130"/>
            <a:ext cx="8610600" cy="2800767"/>
          </a:xfr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sz="1600" b="1" dirty="0" smtClean="0">
                <a:solidFill>
                  <a:srgbClr val="870401"/>
                </a:solidFill>
              </a:rPr>
              <a:t>-Increased fluid surrounding the optic nerves/distention of subarachnoid space</a:t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>-Optic nerve papilla protruding into the globes</a:t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>-</a:t>
            </a:r>
            <a:r>
              <a:rPr lang="en-US" sz="1600" b="1" dirty="0" err="1" smtClean="0">
                <a:solidFill>
                  <a:srgbClr val="870401"/>
                </a:solidFill>
              </a:rPr>
              <a:t>Hypoplastic</a:t>
            </a:r>
            <a:r>
              <a:rPr lang="en-US" sz="1600" b="1" dirty="0" smtClean="0">
                <a:solidFill>
                  <a:srgbClr val="870401"/>
                </a:solidFill>
              </a:rPr>
              <a:t> left transverse sinus (no thrombosis)</a:t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>-Flattening of the sclera</a:t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r>
              <a:rPr lang="en-US" sz="1600" b="1" dirty="0" smtClean="0">
                <a:solidFill>
                  <a:srgbClr val="870401"/>
                </a:solidFill>
              </a:rPr>
              <a:t/>
            </a:r>
            <a:br>
              <a:rPr lang="en-US" sz="1600" b="1" dirty="0" smtClean="0">
                <a:solidFill>
                  <a:srgbClr val="870401"/>
                </a:solidFill>
              </a:rPr>
            </a:br>
            <a:endParaRPr lang="en-US" sz="1600" b="1" dirty="0" smtClean="0">
              <a:solidFill>
                <a:srgbClr val="870401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3810000"/>
            <a:ext cx="7518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r>
              <a:rPr lang="en-US" sz="1600" b="1" dirty="0">
                <a:solidFill>
                  <a:srgbClr val="870401"/>
                </a:solidFill>
              </a:rPr>
              <a:t> </a:t>
            </a:r>
            <a:r>
              <a:rPr lang="en-US" sz="1600" b="1" dirty="0" err="1" smtClean="0">
                <a:solidFill>
                  <a:srgbClr val="870401"/>
                </a:solidFill>
              </a:rPr>
              <a:t>Pseudotumor</a:t>
            </a:r>
            <a:r>
              <a:rPr lang="en-US" sz="1600" b="1" dirty="0" smtClean="0">
                <a:solidFill>
                  <a:srgbClr val="870401"/>
                </a:solidFill>
              </a:rPr>
              <a:t> </a:t>
            </a:r>
            <a:r>
              <a:rPr lang="en-US" sz="1600" b="1" dirty="0" err="1" smtClean="0">
                <a:solidFill>
                  <a:srgbClr val="870401"/>
                </a:solidFill>
              </a:rPr>
              <a:t>Cerebri</a:t>
            </a:r>
            <a:r>
              <a:rPr lang="en-US" sz="1600" b="1" dirty="0" smtClean="0">
                <a:solidFill>
                  <a:srgbClr val="870401"/>
                </a:solidFill>
              </a:rPr>
              <a:t> / Idiopathic Intracranial Hypertension</a:t>
            </a:r>
            <a:endParaRPr lang="en-US" sz="1600" b="1" dirty="0">
              <a:solidFill>
                <a:srgbClr val="870401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r>
              <a:rPr lang="en-US" sz="1600" b="1" dirty="0">
                <a:solidFill>
                  <a:srgbClr val="870401"/>
                </a:solidFill>
              </a:rPr>
              <a:t> </a:t>
            </a:r>
            <a:r>
              <a:rPr lang="en-US" sz="1600" b="1" dirty="0" smtClean="0">
                <a:solidFill>
                  <a:srgbClr val="870401"/>
                </a:solidFill>
              </a:rPr>
              <a:t>Dural Venous Sinus Thrombosis</a:t>
            </a:r>
            <a:endParaRPr lang="en-US" sz="1600" b="1" dirty="0">
              <a:solidFill>
                <a:srgbClr val="870401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  <a:buFontTx/>
              <a:buChar char="•"/>
            </a:pPr>
            <a:r>
              <a:rPr lang="en-US" sz="1600" b="1" dirty="0">
                <a:solidFill>
                  <a:srgbClr val="870401"/>
                </a:solidFill>
              </a:rPr>
              <a:t> </a:t>
            </a:r>
            <a:r>
              <a:rPr lang="en-US" sz="1600" b="1" dirty="0" smtClean="0">
                <a:solidFill>
                  <a:srgbClr val="9E1E00"/>
                </a:solidFill>
              </a:rPr>
              <a:t>Idiopathic / Post-inflammatory optic nerve atrophy</a:t>
            </a:r>
            <a:endParaRPr lang="en-US" sz="1600" b="1" dirty="0">
              <a:solidFill>
                <a:srgbClr val="870401"/>
              </a:solidFill>
            </a:endParaRPr>
          </a:p>
          <a:p>
            <a:pPr>
              <a:spcBef>
                <a:spcPct val="50000"/>
              </a:spcBef>
              <a:buClr>
                <a:srgbClr val="E87400"/>
              </a:buClr>
              <a:buSzPct val="200000"/>
            </a:pPr>
            <a:endParaRPr lang="en-US" sz="1600" b="1" dirty="0">
              <a:solidFill>
                <a:srgbClr val="870401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990600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Findings: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14400" y="3352800"/>
            <a:ext cx="173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Differentials: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22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2743200" y="228600"/>
            <a:ext cx="358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Findings and Differentials</a:t>
            </a:r>
          </a:p>
        </p:txBody>
      </p:sp>
      <p:pic>
        <p:nvPicPr>
          <p:cNvPr id="9224" name="Picture 11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8200"/>
            <a:ext cx="8229600" cy="4648200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 b="1" dirty="0" err="1" smtClean="0">
                <a:solidFill>
                  <a:srgbClr val="870401"/>
                </a:solidFill>
              </a:rPr>
              <a:t>Pseudotumor</a:t>
            </a:r>
            <a:r>
              <a:rPr lang="en-US" sz="1600" b="1" dirty="0" smtClean="0">
                <a:solidFill>
                  <a:srgbClr val="870401"/>
                </a:solidFill>
              </a:rPr>
              <a:t> </a:t>
            </a:r>
            <a:r>
              <a:rPr lang="en-US" sz="1600" b="1" dirty="0" err="1" smtClean="0">
                <a:solidFill>
                  <a:srgbClr val="870401"/>
                </a:solidFill>
              </a:rPr>
              <a:t>Cerebri</a:t>
            </a:r>
            <a:r>
              <a:rPr lang="en-US" sz="1600" b="1" dirty="0" smtClean="0">
                <a:solidFill>
                  <a:srgbClr val="870401"/>
                </a:solidFill>
              </a:rPr>
              <a:t> / IIH </a:t>
            </a:r>
          </a:p>
          <a:p>
            <a:pPr marL="0" indent="0" eaLnBrk="1" hangingPunct="1">
              <a:buFontTx/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sz="1600" b="1" dirty="0" smtClean="0">
                <a:solidFill>
                  <a:srgbClr val="870401"/>
                </a:solidFill>
              </a:rPr>
              <a:t>– IIH is a headache syndrome characterized by raised CSF pressure in the absence of an intracranial mass or ventricular dilatation.  CSF composition is normal and with the exception of universal </a:t>
            </a:r>
            <a:r>
              <a:rPr lang="en-US" sz="1600" b="1" dirty="0" err="1" smtClean="0">
                <a:solidFill>
                  <a:srgbClr val="870401"/>
                </a:solidFill>
              </a:rPr>
              <a:t>papilledema</a:t>
            </a:r>
            <a:r>
              <a:rPr lang="en-US" sz="1600" b="1" dirty="0" smtClean="0">
                <a:solidFill>
                  <a:srgbClr val="870401"/>
                </a:solidFill>
              </a:rPr>
              <a:t>, the neurologic exam is most often normal.</a:t>
            </a:r>
          </a:p>
          <a:p>
            <a:pPr marL="0" indent="0" eaLnBrk="1" hangingPunct="1">
              <a:buFontTx/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>
              <a:buFontTx/>
              <a:buChar char="-"/>
            </a:pPr>
            <a:r>
              <a:rPr lang="en-US" sz="1600" b="1" dirty="0" smtClean="0">
                <a:solidFill>
                  <a:srgbClr val="870401"/>
                </a:solidFill>
              </a:rPr>
              <a:t>Obese woman age 20-44 years with headache and </a:t>
            </a:r>
            <a:r>
              <a:rPr lang="en-US" sz="1600" b="1" dirty="0" err="1" smtClean="0">
                <a:solidFill>
                  <a:srgbClr val="870401"/>
                </a:solidFill>
              </a:rPr>
              <a:t>papilledema</a:t>
            </a:r>
            <a:r>
              <a:rPr lang="en-US" sz="1600" b="1" dirty="0" smtClean="0">
                <a:solidFill>
                  <a:srgbClr val="870401"/>
                </a:solidFill>
              </a:rPr>
              <a:t> is the most common presentation</a:t>
            </a:r>
          </a:p>
          <a:p>
            <a:pPr marL="0" indent="0" eaLnBrk="1" hangingPunct="1">
              <a:buFontTx/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sz="1600" b="1" dirty="0" smtClean="0">
                <a:solidFill>
                  <a:srgbClr val="870401"/>
                </a:solidFill>
              </a:rPr>
              <a:t>- Pediatric population:  A retrospective study of 27 patients by Dr. </a:t>
            </a:r>
            <a:r>
              <a:rPr lang="en-US" sz="1600" b="1" smtClean="0">
                <a:solidFill>
                  <a:srgbClr val="870401"/>
                </a:solidFill>
              </a:rPr>
              <a:t>Butler </a:t>
            </a:r>
            <a:r>
              <a:rPr lang="en-US" sz="1600" b="1" dirty="0" smtClean="0">
                <a:solidFill>
                  <a:srgbClr val="870401"/>
                </a:solidFill>
              </a:rPr>
              <a:t>of UTHSC revealed that presentation of IIH in children is more dependent on raised opening pressures, as </a:t>
            </a:r>
            <a:r>
              <a:rPr lang="en-US" sz="1600" b="1" dirty="0" err="1" smtClean="0">
                <a:solidFill>
                  <a:srgbClr val="870401"/>
                </a:solidFill>
              </a:rPr>
              <a:t>papilledema</a:t>
            </a:r>
            <a:r>
              <a:rPr lang="en-US" sz="1600" b="1" dirty="0" smtClean="0">
                <a:solidFill>
                  <a:srgbClr val="870401"/>
                </a:solidFill>
              </a:rPr>
              <a:t> was only present in 50% of children and obesity in only 30%.  </a:t>
            </a:r>
          </a:p>
          <a:p>
            <a:pPr marL="0" indent="0" eaLnBrk="1" hangingPunct="1"/>
            <a:endParaRPr lang="en-US" sz="1600" b="1" dirty="0" smtClean="0">
              <a:solidFill>
                <a:srgbClr val="870401"/>
              </a:solidFill>
            </a:endParaRP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4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2819400" y="152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Discussion</a:t>
            </a:r>
          </a:p>
        </p:txBody>
      </p:sp>
      <p:pic>
        <p:nvPicPr>
          <p:cNvPr id="10245" name="Picture 8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8200"/>
            <a:ext cx="8229600" cy="4648200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 b="1" dirty="0" err="1" smtClean="0">
                <a:solidFill>
                  <a:srgbClr val="870401"/>
                </a:solidFill>
              </a:rPr>
              <a:t>Pseudotumor</a:t>
            </a:r>
            <a:r>
              <a:rPr lang="en-US" sz="1600" b="1" dirty="0" smtClean="0">
                <a:solidFill>
                  <a:srgbClr val="870401"/>
                </a:solidFill>
              </a:rPr>
              <a:t> </a:t>
            </a:r>
            <a:r>
              <a:rPr lang="en-US" sz="1600" b="1" dirty="0" err="1" smtClean="0">
                <a:solidFill>
                  <a:srgbClr val="870401"/>
                </a:solidFill>
              </a:rPr>
              <a:t>Cerebri</a:t>
            </a:r>
            <a:r>
              <a:rPr lang="en-US" sz="1600" b="1" dirty="0" smtClean="0">
                <a:solidFill>
                  <a:srgbClr val="870401"/>
                </a:solidFill>
              </a:rPr>
              <a:t> / IIH (continued)</a:t>
            </a:r>
          </a:p>
          <a:p>
            <a:pPr marL="0" indent="0" eaLnBrk="1" hangingPunct="1">
              <a:buFontTx/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>
              <a:buNone/>
            </a:pPr>
            <a:r>
              <a:rPr lang="en-US" sz="1600" b="1" dirty="0" smtClean="0">
                <a:solidFill>
                  <a:srgbClr val="870401"/>
                </a:solidFill>
              </a:rPr>
              <a:t>-The key to MR imaging is to exclude other pathologic causes of increased intracranial pressure such as mass lesion, hydrocephalus and </a:t>
            </a:r>
            <a:r>
              <a:rPr lang="en-US" sz="1600" b="1" dirty="0" err="1" smtClean="0">
                <a:solidFill>
                  <a:srgbClr val="870401"/>
                </a:solidFill>
              </a:rPr>
              <a:t>dural</a:t>
            </a:r>
            <a:r>
              <a:rPr lang="en-US" sz="1600" b="1" dirty="0" smtClean="0">
                <a:solidFill>
                  <a:srgbClr val="870401"/>
                </a:solidFill>
              </a:rPr>
              <a:t> venous sinus thrombosis</a:t>
            </a:r>
          </a:p>
          <a:p>
            <a:pPr marL="0" indent="0" eaLnBrk="1" hangingPunct="1"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>
              <a:buFontTx/>
              <a:buChar char="-"/>
            </a:pPr>
            <a:r>
              <a:rPr lang="en-US" sz="1600" b="1" dirty="0" smtClean="0">
                <a:solidFill>
                  <a:srgbClr val="870401"/>
                </a:solidFill>
              </a:rPr>
              <a:t>Lateral </a:t>
            </a:r>
            <a:r>
              <a:rPr lang="en-US" sz="1600" b="1" dirty="0" err="1" smtClean="0">
                <a:solidFill>
                  <a:srgbClr val="870401"/>
                </a:solidFill>
              </a:rPr>
              <a:t>decubitus</a:t>
            </a:r>
            <a:r>
              <a:rPr lang="en-US" sz="1600" b="1" dirty="0" smtClean="0">
                <a:solidFill>
                  <a:srgbClr val="870401"/>
                </a:solidFill>
              </a:rPr>
              <a:t> position ICP by lumbar puncture are considered abnormal if above 200 mm H</a:t>
            </a:r>
            <a:r>
              <a:rPr lang="en-US" sz="1600" b="1" baseline="-25000" dirty="0" smtClean="0">
                <a:solidFill>
                  <a:srgbClr val="870401"/>
                </a:solidFill>
              </a:rPr>
              <a:t>2</a:t>
            </a:r>
            <a:r>
              <a:rPr lang="en-US" sz="1600" b="1" dirty="0" smtClean="0">
                <a:solidFill>
                  <a:srgbClr val="870401"/>
                </a:solidFill>
              </a:rPr>
              <a:t>O in normal-weight individuals and 250 mm H</a:t>
            </a:r>
            <a:r>
              <a:rPr lang="en-US" sz="1600" b="1" baseline="-25000" dirty="0" smtClean="0">
                <a:solidFill>
                  <a:srgbClr val="870401"/>
                </a:solidFill>
              </a:rPr>
              <a:t>2</a:t>
            </a:r>
            <a:r>
              <a:rPr lang="en-US" sz="1600" b="1" dirty="0" smtClean="0">
                <a:solidFill>
                  <a:srgbClr val="870401"/>
                </a:solidFill>
              </a:rPr>
              <a:t>O in obese individuals</a:t>
            </a:r>
          </a:p>
          <a:p>
            <a:pPr marL="0" indent="0" eaLnBrk="1" hangingPunct="1"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>
              <a:buFontTx/>
              <a:buChar char="-"/>
            </a:pPr>
            <a:r>
              <a:rPr lang="en-US" sz="1600" b="1" dirty="0" smtClean="0">
                <a:solidFill>
                  <a:srgbClr val="870401"/>
                </a:solidFill>
              </a:rPr>
              <a:t>Restoration of visual acuity and resolution of </a:t>
            </a:r>
            <a:r>
              <a:rPr lang="en-US" sz="1600" b="1" dirty="0" err="1" smtClean="0">
                <a:solidFill>
                  <a:srgbClr val="870401"/>
                </a:solidFill>
              </a:rPr>
              <a:t>papilledema</a:t>
            </a:r>
            <a:r>
              <a:rPr lang="en-US" sz="1600" b="1" dirty="0" smtClean="0">
                <a:solidFill>
                  <a:srgbClr val="870401"/>
                </a:solidFill>
              </a:rPr>
              <a:t> constitute the primary goals of management .  Treatment is usually conservative with weight loss and medications such as </a:t>
            </a:r>
            <a:r>
              <a:rPr lang="en-US" sz="1600" b="1" dirty="0" err="1" smtClean="0">
                <a:solidFill>
                  <a:srgbClr val="870401"/>
                </a:solidFill>
              </a:rPr>
              <a:t>acetazolamide</a:t>
            </a:r>
            <a:r>
              <a:rPr lang="en-US" sz="1600" b="1" dirty="0" smtClean="0">
                <a:solidFill>
                  <a:srgbClr val="870401"/>
                </a:solidFill>
              </a:rPr>
              <a:t> and occasionally corticosteroids.</a:t>
            </a:r>
          </a:p>
          <a:p>
            <a:pPr marL="0" indent="0" eaLnBrk="1" hangingPunct="1"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>
              <a:buFontTx/>
              <a:buChar char="-"/>
            </a:pPr>
            <a:r>
              <a:rPr lang="en-US" sz="1600" b="1" dirty="0" smtClean="0">
                <a:solidFill>
                  <a:srgbClr val="870401"/>
                </a:solidFill>
              </a:rPr>
              <a:t>Gastric bypass surgery was associated with remittance of symptoms in all but 1 of 19 adult patients with a history IIH in 1 study</a:t>
            </a:r>
          </a:p>
          <a:p>
            <a:pPr marL="0" indent="0" eaLnBrk="1" hangingPunct="1">
              <a:buFontTx/>
              <a:buNone/>
            </a:pPr>
            <a:endParaRPr lang="en-US" sz="1600" b="1" dirty="0" smtClean="0">
              <a:solidFill>
                <a:srgbClr val="870401"/>
              </a:solidFill>
            </a:endParaRPr>
          </a:p>
          <a:p>
            <a:pPr marL="0" indent="0" eaLnBrk="1" hangingPunct="1"/>
            <a:endParaRPr lang="en-US" sz="1600" b="1" dirty="0" smtClean="0">
              <a:solidFill>
                <a:srgbClr val="87040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4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88900" cmpd="dbl">
              <a:solidFill>
                <a:srgbClr val="E87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2819400" y="152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Discussion</a:t>
            </a:r>
          </a:p>
        </p:txBody>
      </p:sp>
      <p:pic>
        <p:nvPicPr>
          <p:cNvPr id="10245" name="Picture 8" descr="icf_log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638800"/>
            <a:ext cx="40005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tructions for completing case reports (03 October 2002)">
  <a:themeElements>
    <a:clrScheme name="Instructions for completing case reports (03 October 200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structions for completing case reports (03 October 200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structions for completing case reports (03 October 200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ructions for completing case reports (03 October 200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ructions for completing case reports (03 October 200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ructions for completing case reports (03 October 200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ructions for completing case reports (03 October 200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ructions for completing case reports (03 October 200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ructions for completing case reports (03 October 200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ructions for completing case reports (03 October 200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ructions for completing case reports (03 October 200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ructions for completing case reports (03 October 200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ructions for completing case reports (03 October 200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ructions for completing case reports (03 October 200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483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Instructions for completing case reports (03 October 2002)</vt:lpstr>
      <vt:lpstr>PowerPoint Presentation</vt:lpstr>
      <vt:lpstr>Case History</vt:lpstr>
      <vt:lpstr>PowerPoint Presentation</vt:lpstr>
      <vt:lpstr>PowerPoint Presentation</vt:lpstr>
      <vt:lpstr>PowerPoint Presentation</vt:lpstr>
      <vt:lpstr>PowerPoint Presentation</vt:lpstr>
      <vt:lpstr>-Increased fluid surrounding the optic nerves/distention of subarachnoid space -Optic nerve papilla protruding into the globes -Hypoplastic left transverse sinus (no thrombosis) -Flattening of the sclera       </vt:lpstr>
      <vt:lpstr>PowerPoint Presentation</vt:lpstr>
      <vt:lpstr>PowerPoint Presentation</vt:lpstr>
      <vt:lpstr>PowerPoint Presentation</vt:lpstr>
      <vt:lpstr>Pseudotumor Cerebri / Idiopathic Intracranial Hypertension                </vt:lpstr>
      <vt:lpstr>Suzuki H et al.  MR imaging of idiopathic intracranial hypertension. AJNR Am J Neuroradiol. 22(1):196-9, 2001  Degnan AJ, Levy LM.  Pseudotumor cerebri: brief review of clinical syndrome and imaging findings.  AJNR Am J Neuroradiol. 2011;32(11):1986-93   Faz G, Butler I, Koenig M.  Incidence of Papilledema and Obesity in Children Diagnosed With Idiopathic “Benign” Intracranial Hypertension: Case Series and Review.  J Child Neurol. 2010 November; 25(11): 1389-1392                      </vt:lpstr>
    </vt:vector>
  </TitlesOfParts>
  <Company>UTHHSC_Radiology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yjabir</cp:lastModifiedBy>
  <cp:revision>28</cp:revision>
  <dcterms:created xsi:type="dcterms:W3CDTF">2002-10-03T21:06:20Z</dcterms:created>
  <dcterms:modified xsi:type="dcterms:W3CDTF">2012-03-11T09:51:06Z</dcterms:modified>
</cp:coreProperties>
</file>