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8" r:id="rId5"/>
    <p:sldId id="269" r:id="rId6"/>
    <p:sldId id="270" r:id="rId7"/>
    <p:sldId id="271" r:id="rId8"/>
    <p:sldId id="261" r:id="rId9"/>
    <p:sldId id="262" r:id="rId10"/>
    <p:sldId id="263" r:id="rId11"/>
    <p:sldId id="273" r:id="rId12"/>
    <p:sldId id="275" r:id="rId13"/>
    <p:sldId id="264" r:id="rId14"/>
    <p:sldId id="267" r:id="rId15"/>
    <p:sldId id="276"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modifyVerifier cryptProviderType="rsaFull" cryptAlgorithmClass="hash" cryptAlgorithmType="typeAny" cryptAlgorithmSid="4" spinCount="100000" saltData="GOnXTgSSJZyadshlWaXQOQ==" hashData="lizIQRmP7RUufcQGxnZmDBW2Q14="/>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0401"/>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20" autoAdjust="0"/>
    <p:restoredTop sz="94790" autoAdjust="0"/>
  </p:normalViewPr>
  <p:slideViewPr>
    <p:cSldViewPr>
      <p:cViewPr>
        <p:scale>
          <a:sx n="111" d="100"/>
          <a:sy n="111"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2CEFD0-B5C7-4DC0-A7BC-AEFBDF83793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B6146-6124-4AAF-9DDF-835CB60035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9833E5-36CF-4419-9EF2-888D2FC4EC1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ECEA76-FDB2-4C15-B094-408081F01F7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E841EE-D8C6-4766-9EBC-73073880D3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914D4F-3757-420F-8781-F05D7A2690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DCC714-43C2-4AE1-9608-5454367A0A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A4B17F-3548-4E76-B154-DA7918A7181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927658-D255-45B2-A0EB-CF159FB46C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237228-5ED8-4C76-9336-3F5D5CCC412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F1C49D-A6BC-4C33-BB72-576BB0F0B41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7AD117D-8EBD-4811-956D-DB315AEDD7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685800"/>
            <a:ext cx="7772400" cy="609600"/>
          </a:xfrm>
          <a:prstGeom prst="rect">
            <a:avLst/>
          </a:prstGeom>
          <a:noFill/>
          <a:ln w="9525">
            <a:noFill/>
            <a:miter lim="800000"/>
            <a:headEnd/>
            <a:tailEnd/>
          </a:ln>
        </p:spPr>
        <p:txBody>
          <a:bodyPr anchor="ctr"/>
          <a:lstStyle/>
          <a:p>
            <a:pPr algn="ctr"/>
            <a:r>
              <a:rPr lang="en-US" sz="2000" b="1" smtClean="0"/>
              <a:t>Case Report # 0881</a:t>
            </a:r>
          </a:p>
          <a:p>
            <a:pPr algn="ctr"/>
            <a:r>
              <a:rPr lang="en-US" sz="2000" b="1" dirty="0" err="1" smtClean="0"/>
              <a:t>Dentigerous</a:t>
            </a:r>
            <a:r>
              <a:rPr lang="en-US" sz="2000" b="1" dirty="0" smtClean="0"/>
              <a:t> </a:t>
            </a:r>
            <a:r>
              <a:rPr lang="en-US" sz="2000" b="1" dirty="0"/>
              <a:t>Cyst</a:t>
            </a:r>
          </a:p>
        </p:txBody>
      </p:sp>
      <p:sp>
        <p:nvSpPr>
          <p:cNvPr id="13315" name="Text Box 4"/>
          <p:cNvSpPr txBox="1">
            <a:spLocks noChangeArrowheads="1"/>
          </p:cNvSpPr>
          <p:nvPr/>
        </p:nvSpPr>
        <p:spPr bwMode="auto">
          <a:xfrm>
            <a:off x="304800" y="1524000"/>
            <a:ext cx="2844800" cy="336550"/>
          </a:xfrm>
          <a:prstGeom prst="rect">
            <a:avLst/>
          </a:prstGeom>
          <a:noFill/>
          <a:ln w="9525">
            <a:noFill/>
            <a:miter lim="800000"/>
            <a:headEnd/>
            <a:tailEnd/>
          </a:ln>
        </p:spPr>
        <p:txBody>
          <a:bodyPr>
            <a:spAutoFit/>
          </a:bodyPr>
          <a:lstStyle/>
          <a:p>
            <a:pPr>
              <a:spcBef>
                <a:spcPct val="50000"/>
              </a:spcBef>
            </a:pPr>
            <a:r>
              <a:rPr lang="en-US" sz="1600" b="1"/>
              <a:t>Submitted by:</a:t>
            </a:r>
          </a:p>
        </p:txBody>
      </p:sp>
      <p:sp>
        <p:nvSpPr>
          <p:cNvPr id="13316" name="Text Box 5"/>
          <p:cNvSpPr txBox="1">
            <a:spLocks noChangeArrowheads="1"/>
          </p:cNvSpPr>
          <p:nvPr/>
        </p:nvSpPr>
        <p:spPr bwMode="auto">
          <a:xfrm>
            <a:off x="2209800" y="1524000"/>
            <a:ext cx="5740400" cy="336550"/>
          </a:xfrm>
          <a:prstGeom prst="rect">
            <a:avLst/>
          </a:prstGeom>
          <a:noFill/>
          <a:ln w="9525">
            <a:noFill/>
            <a:miter lim="800000"/>
            <a:headEnd/>
            <a:tailEnd/>
          </a:ln>
        </p:spPr>
        <p:txBody>
          <a:bodyPr>
            <a:spAutoFit/>
          </a:bodyPr>
          <a:lstStyle/>
          <a:p>
            <a:pPr>
              <a:spcBef>
                <a:spcPct val="50000"/>
              </a:spcBef>
            </a:pPr>
            <a:r>
              <a:rPr lang="en-US" sz="1600" b="1">
                <a:solidFill>
                  <a:srgbClr val="870401"/>
                </a:solidFill>
              </a:rPr>
              <a:t>Robert E. Klinglesmith, M.D., Psy.D.</a:t>
            </a:r>
          </a:p>
        </p:txBody>
      </p:sp>
      <p:sp>
        <p:nvSpPr>
          <p:cNvPr id="13317" name="Text Box 6"/>
          <p:cNvSpPr txBox="1">
            <a:spLocks noChangeArrowheads="1"/>
          </p:cNvSpPr>
          <p:nvPr/>
        </p:nvSpPr>
        <p:spPr bwMode="auto">
          <a:xfrm>
            <a:off x="304800" y="2133600"/>
            <a:ext cx="2997200" cy="336550"/>
          </a:xfrm>
          <a:prstGeom prst="rect">
            <a:avLst/>
          </a:prstGeom>
          <a:noFill/>
          <a:ln w="9525">
            <a:noFill/>
            <a:miter lim="800000"/>
            <a:headEnd/>
            <a:tailEnd/>
          </a:ln>
        </p:spPr>
        <p:txBody>
          <a:bodyPr>
            <a:spAutoFit/>
          </a:bodyPr>
          <a:lstStyle/>
          <a:p>
            <a:pPr>
              <a:spcBef>
                <a:spcPct val="50000"/>
              </a:spcBef>
            </a:pPr>
            <a:r>
              <a:rPr lang="en-US" sz="1600" b="1"/>
              <a:t>Faculty reviewer:</a:t>
            </a:r>
          </a:p>
        </p:txBody>
      </p:sp>
      <p:sp>
        <p:nvSpPr>
          <p:cNvPr id="13318" name="Text Box 7"/>
          <p:cNvSpPr txBox="1">
            <a:spLocks noChangeArrowheads="1"/>
          </p:cNvSpPr>
          <p:nvPr/>
        </p:nvSpPr>
        <p:spPr bwMode="auto">
          <a:xfrm>
            <a:off x="2209800" y="2133600"/>
            <a:ext cx="6629400" cy="338554"/>
          </a:xfrm>
          <a:prstGeom prst="rect">
            <a:avLst/>
          </a:prstGeom>
          <a:noFill/>
          <a:ln w="9525">
            <a:noFill/>
            <a:miter lim="800000"/>
            <a:headEnd/>
            <a:tailEnd/>
          </a:ln>
        </p:spPr>
        <p:txBody>
          <a:bodyPr>
            <a:spAutoFit/>
          </a:bodyPr>
          <a:lstStyle/>
          <a:p>
            <a:r>
              <a:rPr lang="en-US" sz="1600" b="1" dirty="0" smtClean="0">
                <a:solidFill>
                  <a:srgbClr val="870401"/>
                </a:solidFill>
              </a:rPr>
              <a:t>Lawrence H. Robinson, M.D</a:t>
            </a:r>
            <a:endParaRPr lang="en-US" sz="1600" b="1" dirty="0">
              <a:solidFill>
                <a:srgbClr val="870401"/>
              </a:solidFill>
            </a:endParaRPr>
          </a:p>
        </p:txBody>
      </p:sp>
      <p:sp>
        <p:nvSpPr>
          <p:cNvPr id="13319" name="Text Box 8"/>
          <p:cNvSpPr txBox="1">
            <a:spLocks noChangeArrowheads="1"/>
          </p:cNvSpPr>
          <p:nvPr/>
        </p:nvSpPr>
        <p:spPr bwMode="auto">
          <a:xfrm>
            <a:off x="304800" y="2743200"/>
            <a:ext cx="2489200" cy="336550"/>
          </a:xfrm>
          <a:prstGeom prst="rect">
            <a:avLst/>
          </a:prstGeom>
          <a:noFill/>
          <a:ln w="9525">
            <a:noFill/>
            <a:miter lim="800000"/>
            <a:headEnd/>
            <a:tailEnd/>
          </a:ln>
        </p:spPr>
        <p:txBody>
          <a:bodyPr>
            <a:spAutoFit/>
          </a:bodyPr>
          <a:lstStyle/>
          <a:p>
            <a:pPr>
              <a:spcBef>
                <a:spcPct val="50000"/>
              </a:spcBef>
            </a:pPr>
            <a:r>
              <a:rPr lang="en-US" sz="1600" b="1"/>
              <a:t>Date accepted:</a:t>
            </a:r>
          </a:p>
        </p:txBody>
      </p:sp>
      <p:sp>
        <p:nvSpPr>
          <p:cNvPr id="13320" name="Text Box 9"/>
          <p:cNvSpPr txBox="1">
            <a:spLocks noChangeArrowheads="1"/>
          </p:cNvSpPr>
          <p:nvPr/>
        </p:nvSpPr>
        <p:spPr bwMode="auto">
          <a:xfrm>
            <a:off x="2209800" y="2743200"/>
            <a:ext cx="6705600" cy="338138"/>
          </a:xfrm>
          <a:prstGeom prst="rect">
            <a:avLst/>
          </a:prstGeom>
          <a:noFill/>
          <a:ln w="9525">
            <a:noFill/>
            <a:miter lim="800000"/>
            <a:headEnd/>
            <a:tailEnd/>
          </a:ln>
        </p:spPr>
        <p:txBody>
          <a:bodyPr>
            <a:spAutoFit/>
          </a:bodyPr>
          <a:lstStyle/>
          <a:p>
            <a:pPr>
              <a:spcBef>
                <a:spcPct val="50000"/>
              </a:spcBef>
            </a:pPr>
            <a:r>
              <a:rPr lang="en-US" sz="1600" b="1" dirty="0" smtClean="0">
                <a:solidFill>
                  <a:srgbClr val="870401"/>
                </a:solidFill>
              </a:rPr>
              <a:t>November 08, </a:t>
            </a:r>
            <a:r>
              <a:rPr lang="en-US" sz="1600" b="1" dirty="0">
                <a:solidFill>
                  <a:srgbClr val="870401"/>
                </a:solidFill>
              </a:rPr>
              <a:t>2011</a:t>
            </a:r>
          </a:p>
        </p:txBody>
      </p:sp>
      <p:sp>
        <p:nvSpPr>
          <p:cNvPr id="13321" name="Rectangle 11"/>
          <p:cNvSpPr>
            <a:spLocks noChangeArrowheads="1"/>
          </p:cNvSpPr>
          <p:nvPr/>
        </p:nvSpPr>
        <p:spPr bwMode="auto">
          <a:xfrm>
            <a:off x="0" y="0"/>
            <a:ext cx="9144000" cy="6858000"/>
          </a:xfrm>
          <a:prstGeom prst="rect">
            <a:avLst/>
          </a:prstGeom>
          <a:noFill/>
          <a:ln w="63500">
            <a:solidFill>
              <a:schemeClr val="tx1"/>
            </a:solidFill>
            <a:miter lim="800000"/>
            <a:headEnd/>
            <a:tailEnd/>
          </a:ln>
        </p:spPr>
        <p:txBody>
          <a:bodyPr wrap="none" anchor="ctr"/>
          <a:lstStyle/>
          <a:p>
            <a:endParaRPr lang="en-US"/>
          </a:p>
        </p:txBody>
      </p:sp>
      <p:sp>
        <p:nvSpPr>
          <p:cNvPr id="13322" name="Rectangle 12"/>
          <p:cNvSpPr>
            <a:spLocks noChangeArrowheads="1"/>
          </p:cNvSpPr>
          <p:nvPr/>
        </p:nvSpPr>
        <p:spPr bwMode="auto">
          <a:xfrm>
            <a:off x="0" y="0"/>
            <a:ext cx="9144000" cy="6858000"/>
          </a:xfrm>
          <a:prstGeom prst="rect">
            <a:avLst/>
          </a:prstGeom>
          <a:noFill/>
          <a:ln w="88900" cmpd="dbl">
            <a:solidFill>
              <a:srgbClr val="E87400"/>
            </a:solidFill>
            <a:miter lim="800000"/>
            <a:headEnd/>
            <a:tailEnd/>
          </a:ln>
        </p:spPr>
        <p:txBody>
          <a:bodyPr wrap="none" anchor="ctr"/>
          <a:lstStyle/>
          <a:p>
            <a:endParaRPr lang="en-US"/>
          </a:p>
        </p:txBody>
      </p:sp>
      <p:sp>
        <p:nvSpPr>
          <p:cNvPr id="13323" name="Text Box 13"/>
          <p:cNvSpPr txBox="1">
            <a:spLocks noChangeArrowheads="1"/>
          </p:cNvSpPr>
          <p:nvPr/>
        </p:nvSpPr>
        <p:spPr bwMode="auto">
          <a:xfrm>
            <a:off x="203200" y="114300"/>
            <a:ext cx="2032000" cy="366713"/>
          </a:xfrm>
          <a:prstGeom prst="rect">
            <a:avLst/>
          </a:prstGeom>
          <a:noFill/>
          <a:ln w="9525">
            <a:noFill/>
            <a:miter lim="800000"/>
            <a:headEnd/>
            <a:tailEnd/>
          </a:ln>
        </p:spPr>
        <p:txBody>
          <a:bodyPr>
            <a:spAutoFit/>
          </a:bodyPr>
          <a:lstStyle/>
          <a:p>
            <a:pPr>
              <a:spcBef>
                <a:spcPct val="50000"/>
              </a:spcBef>
            </a:pPr>
            <a:endParaRPr lang="en-US"/>
          </a:p>
        </p:txBody>
      </p:sp>
      <p:sp>
        <p:nvSpPr>
          <p:cNvPr id="13324" name="Text Box 14"/>
          <p:cNvSpPr txBox="1">
            <a:spLocks noChangeArrowheads="1"/>
          </p:cNvSpPr>
          <p:nvPr/>
        </p:nvSpPr>
        <p:spPr bwMode="auto">
          <a:xfrm>
            <a:off x="0" y="0"/>
            <a:ext cx="1905000" cy="274638"/>
          </a:xfrm>
          <a:prstGeom prst="rect">
            <a:avLst/>
          </a:prstGeom>
          <a:noFill/>
          <a:ln w="9525">
            <a:noFill/>
            <a:miter lim="800000"/>
            <a:headEnd/>
            <a:tailEnd/>
          </a:ln>
        </p:spPr>
        <p:txBody>
          <a:bodyPr>
            <a:spAutoFit/>
          </a:bodyPr>
          <a:lstStyle/>
          <a:p>
            <a:pPr>
              <a:spcBef>
                <a:spcPct val="50000"/>
              </a:spcBef>
            </a:pPr>
            <a:r>
              <a:rPr lang="en-US" sz="1200" b="1"/>
              <a:t>Radiological Category:</a:t>
            </a:r>
            <a:endParaRPr lang="en-US" sz="1200" b="1">
              <a:solidFill>
                <a:srgbClr val="EC2D00"/>
              </a:solidFill>
            </a:endParaRPr>
          </a:p>
        </p:txBody>
      </p:sp>
      <p:sp>
        <p:nvSpPr>
          <p:cNvPr id="13325" name="Text Box 15"/>
          <p:cNvSpPr txBox="1">
            <a:spLocks noChangeArrowheads="1"/>
          </p:cNvSpPr>
          <p:nvPr/>
        </p:nvSpPr>
        <p:spPr bwMode="auto">
          <a:xfrm>
            <a:off x="4191000" y="0"/>
            <a:ext cx="1828800" cy="549275"/>
          </a:xfrm>
          <a:prstGeom prst="rect">
            <a:avLst/>
          </a:prstGeom>
          <a:noFill/>
          <a:ln w="9525">
            <a:noFill/>
            <a:miter lim="800000"/>
            <a:headEnd/>
            <a:tailEnd/>
          </a:ln>
        </p:spPr>
        <p:txBody>
          <a:bodyPr>
            <a:spAutoFit/>
          </a:bodyPr>
          <a:lstStyle/>
          <a:p>
            <a:pPr>
              <a:spcBef>
                <a:spcPct val="50000"/>
              </a:spcBef>
            </a:pPr>
            <a:r>
              <a:rPr lang="en-US" sz="1200" b="1"/>
              <a:t>Principal Modality (1): </a:t>
            </a:r>
          </a:p>
          <a:p>
            <a:pPr>
              <a:spcBef>
                <a:spcPct val="50000"/>
              </a:spcBef>
            </a:pPr>
            <a:r>
              <a:rPr lang="en-US" sz="1200" b="1"/>
              <a:t>Principal Modality (2):</a:t>
            </a:r>
            <a:endParaRPr lang="en-US" sz="1200" b="1">
              <a:solidFill>
                <a:srgbClr val="EC2D00"/>
              </a:solidFill>
            </a:endParaRPr>
          </a:p>
        </p:txBody>
      </p:sp>
      <p:sp>
        <p:nvSpPr>
          <p:cNvPr id="13326" name="Rectangle 17"/>
          <p:cNvSpPr>
            <a:spLocks noGrp="1" noChangeArrowheads="1"/>
          </p:cNvSpPr>
          <p:nvPr>
            <p:ph type="title" idx="4294967295"/>
          </p:nvPr>
        </p:nvSpPr>
        <p:spPr>
          <a:xfrm>
            <a:off x="381000" y="3657600"/>
            <a:ext cx="8229600" cy="1143000"/>
          </a:xfrm>
        </p:spPr>
        <p:txBody>
          <a:bodyPr/>
          <a:lstStyle/>
          <a:p>
            <a:pPr algn="l" eaLnBrk="1" hangingPunct="1"/>
            <a:endParaRPr lang="en-US" sz="1600" b="1" smtClean="0">
              <a:solidFill>
                <a:srgbClr val="870401"/>
              </a:solidFill>
            </a:endParaRPr>
          </a:p>
        </p:txBody>
      </p:sp>
      <p:sp>
        <p:nvSpPr>
          <p:cNvPr id="13327" name="Rectangle 18"/>
          <p:cNvSpPr>
            <a:spLocks noGrp="1" noChangeArrowheads="1"/>
          </p:cNvSpPr>
          <p:nvPr>
            <p:ph type="body" idx="4294967295"/>
          </p:nvPr>
        </p:nvSpPr>
        <p:spPr>
          <a:xfrm>
            <a:off x="381000" y="4724400"/>
            <a:ext cx="8229600" cy="914400"/>
          </a:xfrm>
        </p:spPr>
        <p:txBody>
          <a:bodyPr/>
          <a:lstStyle/>
          <a:p>
            <a:pPr marL="0" indent="0" eaLnBrk="1" hangingPunct="1">
              <a:buFontTx/>
              <a:buNone/>
            </a:pPr>
            <a:endParaRPr lang="en-US" sz="1600" b="1" smtClean="0">
              <a:solidFill>
                <a:srgbClr val="870401"/>
              </a:solidFill>
            </a:endParaRPr>
          </a:p>
        </p:txBody>
      </p:sp>
      <p:sp>
        <p:nvSpPr>
          <p:cNvPr id="13328" name="Text Box 19"/>
          <p:cNvSpPr txBox="1">
            <a:spLocks noChangeArrowheads="1"/>
          </p:cNvSpPr>
          <p:nvPr/>
        </p:nvSpPr>
        <p:spPr bwMode="auto">
          <a:xfrm>
            <a:off x="1676400" y="0"/>
            <a:ext cx="1612900" cy="274638"/>
          </a:xfrm>
          <a:prstGeom prst="rect">
            <a:avLst/>
          </a:prstGeom>
          <a:noFill/>
          <a:ln w="9525">
            <a:noFill/>
            <a:miter lim="800000"/>
            <a:headEnd/>
            <a:tailEnd/>
          </a:ln>
        </p:spPr>
        <p:txBody>
          <a:bodyPr>
            <a:spAutoFit/>
          </a:bodyPr>
          <a:lstStyle/>
          <a:p>
            <a:pPr>
              <a:spcBef>
                <a:spcPct val="50000"/>
              </a:spcBef>
            </a:pPr>
            <a:r>
              <a:rPr lang="en-US" sz="1200" b="1">
                <a:solidFill>
                  <a:srgbClr val="870401"/>
                </a:solidFill>
              </a:rPr>
              <a:t>Pediatrics</a:t>
            </a:r>
            <a:endParaRPr lang="en-US" sz="1200">
              <a:solidFill>
                <a:srgbClr val="870401"/>
              </a:solidFill>
            </a:endParaRPr>
          </a:p>
        </p:txBody>
      </p:sp>
      <p:sp>
        <p:nvSpPr>
          <p:cNvPr id="13329" name="Text Box 21"/>
          <p:cNvSpPr txBox="1">
            <a:spLocks noChangeArrowheads="1"/>
          </p:cNvSpPr>
          <p:nvPr/>
        </p:nvSpPr>
        <p:spPr bwMode="auto">
          <a:xfrm>
            <a:off x="5867400" y="0"/>
            <a:ext cx="1612900" cy="274638"/>
          </a:xfrm>
          <a:prstGeom prst="rect">
            <a:avLst/>
          </a:prstGeom>
          <a:noFill/>
          <a:ln w="9525">
            <a:noFill/>
            <a:miter lim="800000"/>
            <a:headEnd/>
            <a:tailEnd/>
          </a:ln>
        </p:spPr>
        <p:txBody>
          <a:bodyPr>
            <a:spAutoFit/>
          </a:bodyPr>
          <a:lstStyle/>
          <a:p>
            <a:pPr>
              <a:spcBef>
                <a:spcPct val="50000"/>
              </a:spcBef>
            </a:pPr>
            <a:r>
              <a:rPr lang="en-US" sz="1200" b="1">
                <a:solidFill>
                  <a:srgbClr val="870401"/>
                </a:solidFill>
              </a:rPr>
              <a:t>CT</a:t>
            </a:r>
            <a:endParaRPr lang="en-US" sz="1200">
              <a:solidFill>
                <a:srgbClr val="870401"/>
              </a:solidFill>
            </a:endParaRPr>
          </a:p>
        </p:txBody>
      </p:sp>
      <p:pic>
        <p:nvPicPr>
          <p:cNvPr id="13330" name="Picture 22" descr="icf_logo4"/>
          <p:cNvPicPr>
            <a:picLocks noChangeAspect="1" noChangeArrowheads="1"/>
          </p:cNvPicPr>
          <p:nvPr/>
        </p:nvPicPr>
        <p:blipFill>
          <a:blip r:embed="rId2"/>
          <a:srcRect/>
          <a:stretch>
            <a:fillRect/>
          </a:stretch>
        </p:blipFill>
        <p:spPr bwMode="auto">
          <a:xfrm>
            <a:off x="5029200" y="5638800"/>
            <a:ext cx="4000500" cy="1104900"/>
          </a:xfrm>
          <a:prstGeom prst="rect">
            <a:avLst/>
          </a:prstGeom>
          <a:noFill/>
          <a:ln w="9525">
            <a:noFill/>
            <a:miter lim="800000"/>
            <a:headEnd/>
            <a:tailEnd/>
          </a:ln>
        </p:spPr>
      </p:pic>
      <p:sp>
        <p:nvSpPr>
          <p:cNvPr id="13331" name="Text Box 21"/>
          <p:cNvSpPr txBox="1">
            <a:spLocks noChangeArrowheads="1"/>
          </p:cNvSpPr>
          <p:nvPr/>
        </p:nvSpPr>
        <p:spPr bwMode="auto">
          <a:xfrm>
            <a:off x="5876925" y="296863"/>
            <a:ext cx="2276475" cy="277812"/>
          </a:xfrm>
          <a:prstGeom prst="rect">
            <a:avLst/>
          </a:prstGeom>
          <a:noFill/>
          <a:ln w="9525">
            <a:noFill/>
            <a:miter lim="800000"/>
            <a:headEnd/>
            <a:tailEnd/>
          </a:ln>
        </p:spPr>
        <p:txBody>
          <a:bodyPr>
            <a:spAutoFit/>
          </a:bodyPr>
          <a:lstStyle/>
          <a:p>
            <a:pPr>
              <a:spcBef>
                <a:spcPct val="50000"/>
              </a:spcBef>
            </a:pPr>
            <a:r>
              <a:rPr lang="en-US" sz="1200" b="1">
                <a:solidFill>
                  <a:srgbClr val="870401"/>
                </a:solidFill>
              </a:rPr>
              <a:t>General Radiography</a:t>
            </a:r>
            <a:endParaRPr lang="en-US" sz="1200">
              <a:solidFill>
                <a:srgbClr val="87040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a:xfrm>
            <a:off x="457200" y="838200"/>
            <a:ext cx="8229600" cy="4648200"/>
          </a:xfrm>
        </p:spPr>
        <p:txBody>
          <a:bodyPr/>
          <a:lstStyle/>
          <a:p>
            <a:pPr marL="0" indent="0" eaLnBrk="1" hangingPunct="1"/>
            <a:r>
              <a:rPr lang="en-US" sz="1600" b="1" smtClean="0">
                <a:solidFill>
                  <a:srgbClr val="870401"/>
                </a:solidFill>
              </a:rPr>
              <a:t>Ameloblastomas are histologically benign but locally aggressive. They have an extremely high rate of recurrence.  Etiologies include trauma, tooth extraction and in some series, an increased prevalance of HPV found in peripheral lesions [1]. </a:t>
            </a:r>
          </a:p>
          <a:p>
            <a:pPr marL="0" indent="0" eaLnBrk="1" hangingPunct="1">
              <a:buFontTx/>
              <a:buNone/>
            </a:pPr>
            <a:r>
              <a:rPr lang="en-US" sz="1600" b="1" smtClean="0">
                <a:solidFill>
                  <a:srgbClr val="870401"/>
                </a:solidFill>
              </a:rPr>
              <a:t>     Ameloblastoma is usually unilocular that occasionally includes an enhancing mural nodule within the cyst. An associated, enchancing soft tissue mass is nearly always noted on contrast enhanced CT [2].</a:t>
            </a:r>
          </a:p>
          <a:p>
            <a:pPr marL="0" indent="0" eaLnBrk="1" hangingPunct="1">
              <a:buFontTx/>
              <a:buNone/>
            </a:pPr>
            <a:endParaRPr lang="en-US" sz="1600" b="1" smtClean="0">
              <a:solidFill>
                <a:srgbClr val="870401"/>
              </a:solidFill>
            </a:endParaRPr>
          </a:p>
          <a:p>
            <a:pPr marL="0" indent="0" eaLnBrk="1" hangingPunct="1"/>
            <a:r>
              <a:rPr lang="en-US" sz="1600" b="1" smtClean="0">
                <a:solidFill>
                  <a:srgbClr val="870401"/>
                </a:solidFill>
              </a:rPr>
              <a:t>A dentigerous cyst surrounds the crown of an unerupted tooth. Treatment is excision [3]. Incomplete excision can result in re-occurance and potential neoplastic transformation to an ameloblastoma or squamous cell carcinoma. </a:t>
            </a:r>
          </a:p>
          <a:p>
            <a:pPr marL="0" indent="0" eaLnBrk="1" hangingPunct="1">
              <a:buFontTx/>
              <a:buNone/>
            </a:pPr>
            <a:r>
              <a:rPr lang="en-US" sz="1600" b="1" smtClean="0">
                <a:solidFill>
                  <a:srgbClr val="870401"/>
                </a:solidFill>
              </a:rPr>
              <a:t>     These present on imaging as unilocular cystic structures near an impacted third molar tooth. Contrast enhanced CT will show no enhancement of the tissue within or around the cyst [2].</a:t>
            </a:r>
          </a:p>
        </p:txBody>
      </p:sp>
      <p:grpSp>
        <p:nvGrpSpPr>
          <p:cNvPr id="22531" name="Group 3"/>
          <p:cNvGrpSpPr>
            <a:grpSpLocks/>
          </p:cNvGrpSpPr>
          <p:nvPr/>
        </p:nvGrpSpPr>
        <p:grpSpPr bwMode="auto">
          <a:xfrm>
            <a:off x="0" y="0"/>
            <a:ext cx="9144000" cy="6858000"/>
            <a:chOff x="0" y="0"/>
            <a:chExt cx="5760" cy="4320"/>
          </a:xfrm>
        </p:grpSpPr>
        <p:sp>
          <p:nvSpPr>
            <p:cNvPr id="22534"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22535"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22532" name="Rectangle 7"/>
          <p:cNvSpPr>
            <a:spLocks noChangeArrowheads="1"/>
          </p:cNvSpPr>
          <p:nvPr/>
        </p:nvSpPr>
        <p:spPr bwMode="auto">
          <a:xfrm>
            <a:off x="2819400" y="152400"/>
            <a:ext cx="2895600" cy="476250"/>
          </a:xfrm>
          <a:prstGeom prst="rect">
            <a:avLst/>
          </a:prstGeom>
          <a:noFill/>
          <a:ln w="9525">
            <a:noFill/>
            <a:miter lim="800000"/>
            <a:headEnd/>
            <a:tailEnd/>
          </a:ln>
        </p:spPr>
        <p:txBody>
          <a:bodyPr/>
          <a:lstStyle/>
          <a:p>
            <a:pPr algn="ctr"/>
            <a:r>
              <a:rPr lang="en-US" sz="2000" b="1"/>
              <a:t>Discussion</a:t>
            </a:r>
          </a:p>
        </p:txBody>
      </p:sp>
      <p:pic>
        <p:nvPicPr>
          <p:cNvPr id="22533" name="Picture 8" descr="icf_logo4"/>
          <p:cNvPicPr>
            <a:picLocks noChangeAspect="1" noChangeArrowheads="1"/>
          </p:cNvPicPr>
          <p:nvPr/>
        </p:nvPicPr>
        <p:blipFill>
          <a:blip r:embed="rId2"/>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body" idx="4294967295"/>
          </p:nvPr>
        </p:nvSpPr>
        <p:spPr>
          <a:xfrm>
            <a:off x="457200" y="838200"/>
            <a:ext cx="8229600" cy="4648200"/>
          </a:xfrm>
        </p:spPr>
        <p:txBody>
          <a:bodyPr/>
          <a:lstStyle/>
          <a:p>
            <a:pPr marL="0" indent="0" eaLnBrk="1" hangingPunct="1"/>
            <a:r>
              <a:rPr lang="en-US" sz="1600" b="1" smtClean="0">
                <a:solidFill>
                  <a:srgbClr val="870401"/>
                </a:solidFill>
              </a:rPr>
              <a:t>The odontogenic keratocyst, unlike the dentigerous cyst, is locally aggressive. They may produce uni- or mulitlocular cystic structures and are more common in males. High rates of recurrance are seen in case of incomplete excision.  Multiple odontogenic keratocysts are associated with Gorlin (Basal cell nevus) syndrome [3].</a:t>
            </a:r>
            <a:endParaRPr lang="en-US" sz="1600" b="1" smtClean="0"/>
          </a:p>
          <a:p>
            <a:pPr marL="0" indent="0" eaLnBrk="1" hangingPunct="1">
              <a:buFontTx/>
              <a:buNone/>
            </a:pPr>
            <a:r>
              <a:rPr lang="en-US" sz="1600" b="1" smtClean="0">
                <a:solidFill>
                  <a:srgbClr val="870401"/>
                </a:solidFill>
              </a:rPr>
              <a:t>      At imaging, the odontogenic keratocyst is a lucent osseous lesion with round or oval shape.  The margins are frequently scalloped and distinct. Up to 40% are associated with an unerupted tooth. These features are shared with dentigerous cysts, requiring pathologic diagnosis.[4]. Recurrence is avoided with total excision. Enucleation is insufficient.</a:t>
            </a:r>
          </a:p>
          <a:p>
            <a:pPr marL="0" indent="0" eaLnBrk="1" hangingPunct="1">
              <a:buFontTx/>
              <a:buNone/>
            </a:pPr>
            <a:endParaRPr lang="en-US" sz="1600" b="1" smtClean="0">
              <a:solidFill>
                <a:srgbClr val="870401"/>
              </a:solidFill>
            </a:endParaRPr>
          </a:p>
          <a:p>
            <a:pPr marL="0" indent="0" eaLnBrk="1" hangingPunct="1"/>
            <a:r>
              <a:rPr lang="en-US" sz="1600" b="1" smtClean="0">
                <a:solidFill>
                  <a:srgbClr val="870401"/>
                </a:solidFill>
              </a:rPr>
              <a:t>An aneurysmal bone cyst is most commonly a multilocular, multiseptated cyst within the madible [2]. Fluid/fluid levels and periosteal reactions are also frequently seen [5]. The lytic lesion is also expansile, most common in the posterior spine and in patients under the age of 30. [6]</a:t>
            </a:r>
          </a:p>
        </p:txBody>
      </p:sp>
      <p:grpSp>
        <p:nvGrpSpPr>
          <p:cNvPr id="23555" name="Group 3"/>
          <p:cNvGrpSpPr>
            <a:grpSpLocks/>
          </p:cNvGrpSpPr>
          <p:nvPr/>
        </p:nvGrpSpPr>
        <p:grpSpPr bwMode="auto">
          <a:xfrm>
            <a:off x="0" y="0"/>
            <a:ext cx="9144000" cy="6858000"/>
            <a:chOff x="0" y="0"/>
            <a:chExt cx="5760" cy="4320"/>
          </a:xfrm>
        </p:grpSpPr>
        <p:sp>
          <p:nvSpPr>
            <p:cNvPr id="23558"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23559"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23556" name="Rectangle 7"/>
          <p:cNvSpPr>
            <a:spLocks noChangeArrowheads="1"/>
          </p:cNvSpPr>
          <p:nvPr/>
        </p:nvSpPr>
        <p:spPr bwMode="auto">
          <a:xfrm>
            <a:off x="2819400" y="152400"/>
            <a:ext cx="2895600" cy="476250"/>
          </a:xfrm>
          <a:prstGeom prst="rect">
            <a:avLst/>
          </a:prstGeom>
          <a:noFill/>
          <a:ln w="9525">
            <a:noFill/>
            <a:miter lim="800000"/>
            <a:headEnd/>
            <a:tailEnd/>
          </a:ln>
        </p:spPr>
        <p:txBody>
          <a:bodyPr/>
          <a:lstStyle/>
          <a:p>
            <a:pPr algn="ctr"/>
            <a:r>
              <a:rPr lang="en-US" sz="2000" b="1"/>
              <a:t>Discussion</a:t>
            </a:r>
          </a:p>
        </p:txBody>
      </p:sp>
      <p:pic>
        <p:nvPicPr>
          <p:cNvPr id="23557" name="Picture 8" descr="icf_logo4"/>
          <p:cNvPicPr>
            <a:picLocks noChangeAspect="1" noChangeArrowheads="1"/>
          </p:cNvPicPr>
          <p:nvPr/>
        </p:nvPicPr>
        <p:blipFill>
          <a:blip r:embed="rId2"/>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body" idx="4294967295"/>
          </p:nvPr>
        </p:nvSpPr>
        <p:spPr>
          <a:xfrm>
            <a:off x="457200" y="838200"/>
            <a:ext cx="8229600" cy="4648200"/>
          </a:xfrm>
        </p:spPr>
        <p:txBody>
          <a:bodyPr/>
          <a:lstStyle/>
          <a:p>
            <a:pPr marL="0" indent="0" eaLnBrk="1" hangingPunct="1"/>
            <a:r>
              <a:rPr lang="en-US" sz="1600" b="1" smtClean="0">
                <a:solidFill>
                  <a:srgbClr val="870401"/>
                </a:solidFill>
              </a:rPr>
              <a:t>The ameloblastoma may be associated with an unerupted tooth.  However, there is no evidence of mural nodules or soft tissue masses.  The examination is not contrast enhanced, but the lack of masses make the absence of this finding irrelevant.</a:t>
            </a:r>
          </a:p>
          <a:p>
            <a:pPr marL="0" indent="0" eaLnBrk="1" hangingPunct="1"/>
            <a:endParaRPr lang="en-US" sz="1600" b="1" smtClean="0">
              <a:solidFill>
                <a:srgbClr val="870401"/>
              </a:solidFill>
            </a:endParaRPr>
          </a:p>
          <a:p>
            <a:pPr marL="0" indent="0" eaLnBrk="1" hangingPunct="1"/>
            <a:r>
              <a:rPr lang="en-US" sz="1600" b="1" smtClean="0">
                <a:solidFill>
                  <a:srgbClr val="870401"/>
                </a:solidFill>
              </a:rPr>
              <a:t>Although associated with an unerupted tooth, the current cases do not demonstrate the scalloped margins expected in an odontogenic keratocyst.</a:t>
            </a:r>
          </a:p>
          <a:p>
            <a:pPr marL="0" indent="0" eaLnBrk="1" hangingPunct="1"/>
            <a:endParaRPr lang="en-US" sz="1600" b="1" smtClean="0">
              <a:solidFill>
                <a:srgbClr val="870401"/>
              </a:solidFill>
            </a:endParaRPr>
          </a:p>
          <a:p>
            <a:pPr marL="0" indent="0" eaLnBrk="1" hangingPunct="1"/>
            <a:r>
              <a:rPr lang="en-US" sz="1600" b="1" smtClean="0">
                <a:solidFill>
                  <a:srgbClr val="870401"/>
                </a:solidFill>
              </a:rPr>
              <a:t>The lesion is lucent, but not expansile. No septations or fluid/fluid levels are seen, making aneurysmal bone cyst incorrect.</a:t>
            </a:r>
          </a:p>
          <a:p>
            <a:pPr marL="0" indent="0" eaLnBrk="1" hangingPunct="1"/>
            <a:endParaRPr lang="en-US" sz="1600" b="1" smtClean="0">
              <a:solidFill>
                <a:srgbClr val="870401"/>
              </a:solidFill>
            </a:endParaRPr>
          </a:p>
          <a:p>
            <a:pPr marL="0" indent="0" eaLnBrk="1" hangingPunct="1"/>
            <a:r>
              <a:rPr lang="en-US" sz="1600" b="1" smtClean="0">
                <a:solidFill>
                  <a:srgbClr val="870401"/>
                </a:solidFill>
              </a:rPr>
              <a:t>A dentigerous cyst involves the crown of an unerupted tooth and is typically unilocular, as demonstrate in the current cases.</a:t>
            </a:r>
          </a:p>
        </p:txBody>
      </p:sp>
      <p:grpSp>
        <p:nvGrpSpPr>
          <p:cNvPr id="24579" name="Group 3"/>
          <p:cNvGrpSpPr>
            <a:grpSpLocks/>
          </p:cNvGrpSpPr>
          <p:nvPr/>
        </p:nvGrpSpPr>
        <p:grpSpPr bwMode="auto">
          <a:xfrm>
            <a:off x="0" y="0"/>
            <a:ext cx="9144000" cy="6858000"/>
            <a:chOff x="0" y="0"/>
            <a:chExt cx="5760" cy="4320"/>
          </a:xfrm>
        </p:grpSpPr>
        <p:sp>
          <p:nvSpPr>
            <p:cNvPr id="2458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2458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24580" name="Rectangle 7"/>
          <p:cNvSpPr>
            <a:spLocks noChangeArrowheads="1"/>
          </p:cNvSpPr>
          <p:nvPr/>
        </p:nvSpPr>
        <p:spPr bwMode="auto">
          <a:xfrm>
            <a:off x="2819400" y="152400"/>
            <a:ext cx="2895600" cy="476250"/>
          </a:xfrm>
          <a:prstGeom prst="rect">
            <a:avLst/>
          </a:prstGeom>
          <a:noFill/>
          <a:ln w="9525">
            <a:noFill/>
            <a:miter lim="800000"/>
            <a:headEnd/>
            <a:tailEnd/>
          </a:ln>
        </p:spPr>
        <p:txBody>
          <a:bodyPr/>
          <a:lstStyle/>
          <a:p>
            <a:pPr algn="ctr"/>
            <a:r>
              <a:rPr lang="en-US" sz="2000" b="1"/>
              <a:t>Discussion</a:t>
            </a:r>
          </a:p>
        </p:txBody>
      </p:sp>
      <p:pic>
        <p:nvPicPr>
          <p:cNvPr id="24581" name="Picture 8" descr="icf_logo4"/>
          <p:cNvPicPr>
            <a:picLocks noChangeAspect="1" noChangeArrowheads="1"/>
          </p:cNvPicPr>
          <p:nvPr/>
        </p:nvPicPr>
        <p:blipFill>
          <a:blip r:embed="rId2"/>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228600" y="898525"/>
            <a:ext cx="8686800" cy="4248150"/>
          </a:xfrm>
        </p:spPr>
        <p:txBody>
          <a:bodyPr>
            <a:spAutoFit/>
          </a:bodyPr>
          <a:lstStyle/>
          <a:p>
            <a:pPr algn="l" eaLnBrk="1" hangingPunct="1"/>
            <a:r>
              <a:rPr lang="en-US" sz="1600" b="1" smtClean="0">
                <a:solidFill>
                  <a:srgbClr val="870401"/>
                </a:solidFill>
              </a:rPr>
              <a:t>Diagnosis: Dentigerous cyst</a:t>
            </a:r>
            <a:br>
              <a:rPr lang="en-US" sz="1600" b="1" smtClean="0">
                <a:solidFill>
                  <a:srgbClr val="870401"/>
                </a:solidFill>
              </a:rPr>
            </a:br>
            <a:r>
              <a:rPr lang="en-US" sz="1600" b="1" smtClean="0">
                <a:solidFill>
                  <a:srgbClr val="870401"/>
                </a:solidFill>
              </a:rPr>
              <a:t/>
            </a:r>
            <a:br>
              <a:rPr lang="en-US" sz="1600" b="1" smtClean="0">
                <a:solidFill>
                  <a:srgbClr val="870401"/>
                </a:solidFill>
              </a:rPr>
            </a:br>
            <a:r>
              <a:rPr lang="en-US" sz="1600" b="1" smtClean="0">
                <a:solidFill>
                  <a:srgbClr val="870401"/>
                </a:solidFill>
              </a:rPr>
              <a:t/>
            </a:r>
            <a:br>
              <a:rPr lang="en-US" sz="1600" b="1" smtClean="0">
                <a:solidFill>
                  <a:srgbClr val="870401"/>
                </a:solidFill>
              </a:rPr>
            </a:br>
            <a:r>
              <a:rPr lang="en-US" sz="1600" b="1" smtClean="0">
                <a:solidFill>
                  <a:srgbClr val="870401"/>
                </a:solidFill>
              </a:rPr>
              <a:t/>
            </a:r>
            <a:br>
              <a:rPr lang="en-US" sz="1600" b="1" smtClean="0">
                <a:solidFill>
                  <a:srgbClr val="870401"/>
                </a:solidFill>
              </a:rPr>
            </a:br>
            <a:r>
              <a:rPr lang="en-US" sz="1600" b="1" smtClean="0">
                <a:solidFill>
                  <a:srgbClr val="870401"/>
                </a:solidFill>
              </a:rPr>
              <a:t/>
            </a:r>
            <a:br>
              <a:rPr lang="en-US" sz="1600" b="1" smtClean="0">
                <a:solidFill>
                  <a:srgbClr val="870401"/>
                </a:solidFill>
              </a:rPr>
            </a:br>
            <a:r>
              <a:rPr lang="en-US" sz="1600" b="1" smtClean="0">
                <a:solidFill>
                  <a:srgbClr val="870401"/>
                </a:solidFill>
              </a:rPr>
              <a:t/>
            </a:r>
            <a:br>
              <a:rPr lang="en-US" sz="1600" b="1" smtClean="0">
                <a:solidFill>
                  <a:srgbClr val="870401"/>
                </a:solidFill>
              </a:rPr>
            </a:br>
            <a:r>
              <a:rPr lang="en-US" sz="1600" b="1" smtClean="0">
                <a:solidFill>
                  <a:srgbClr val="870401"/>
                </a:solidFill>
              </a:rPr>
              <a:t/>
            </a:r>
            <a:br>
              <a:rPr lang="en-US" sz="1600" b="1" smtClean="0">
                <a:solidFill>
                  <a:srgbClr val="870401"/>
                </a:solidFill>
              </a:rPr>
            </a:br>
            <a:r>
              <a:rPr lang="en-US" sz="1600" b="1" smtClean="0">
                <a:solidFill>
                  <a:srgbClr val="870401"/>
                </a:solidFill>
              </a:rPr>
              <a:t/>
            </a:r>
            <a:br>
              <a:rPr lang="en-US" sz="1600" b="1" smtClean="0">
                <a:solidFill>
                  <a:srgbClr val="870401"/>
                </a:solidFill>
              </a:rPr>
            </a:br>
            <a:r>
              <a:rPr lang="en-US" sz="1600" b="1" smtClean="0">
                <a:solidFill>
                  <a:srgbClr val="870401"/>
                </a:solidFill>
              </a:rPr>
              <a:t/>
            </a:r>
            <a:br>
              <a:rPr lang="en-US" sz="1600" b="1" smtClean="0">
                <a:solidFill>
                  <a:srgbClr val="870401"/>
                </a:solidFill>
              </a:rPr>
            </a:br>
            <a:r>
              <a:rPr lang="en-US" sz="1600" b="1" smtClean="0">
                <a:solidFill>
                  <a:srgbClr val="870401"/>
                </a:solidFill>
              </a:rPr>
              <a:t/>
            </a:r>
            <a:br>
              <a:rPr lang="en-US" sz="1600" b="1" smtClean="0">
                <a:solidFill>
                  <a:srgbClr val="870401"/>
                </a:solidFill>
              </a:rPr>
            </a:br>
            <a:r>
              <a:rPr lang="en-US" sz="1600" b="1" smtClean="0">
                <a:solidFill>
                  <a:srgbClr val="870401"/>
                </a:solidFill>
              </a:rPr>
              <a:t/>
            </a:r>
            <a:br>
              <a:rPr lang="en-US" sz="1600" b="1" smtClean="0">
                <a:solidFill>
                  <a:srgbClr val="870401"/>
                </a:solidFill>
              </a:rPr>
            </a:br>
            <a:r>
              <a:rPr lang="en-US" sz="1600" b="1" smtClean="0">
                <a:solidFill>
                  <a:srgbClr val="870401"/>
                </a:solidFill>
              </a:rPr>
              <a:t/>
            </a:r>
            <a:br>
              <a:rPr lang="en-US" sz="1600" b="1" smtClean="0">
                <a:solidFill>
                  <a:srgbClr val="870401"/>
                </a:solidFill>
              </a:rPr>
            </a:br>
            <a:r>
              <a:rPr lang="en-US" sz="1600" b="1" smtClean="0">
                <a:solidFill>
                  <a:srgbClr val="870401"/>
                </a:solidFill>
              </a:rPr>
              <a:t/>
            </a:r>
            <a:br>
              <a:rPr lang="en-US" sz="1600" b="1" smtClean="0">
                <a:solidFill>
                  <a:srgbClr val="870401"/>
                </a:solidFill>
              </a:rPr>
            </a:br>
            <a:r>
              <a:rPr lang="en-US" sz="1600" b="1" smtClean="0">
                <a:solidFill>
                  <a:srgbClr val="870401"/>
                </a:solidFill>
              </a:rPr>
              <a:t/>
            </a:r>
            <a:br>
              <a:rPr lang="en-US" sz="1600" b="1" smtClean="0">
                <a:solidFill>
                  <a:srgbClr val="870401"/>
                </a:solidFill>
              </a:rPr>
            </a:br>
            <a:r>
              <a:rPr lang="en-US" sz="1600" b="1" smtClean="0">
                <a:solidFill>
                  <a:srgbClr val="870401"/>
                </a:solidFill>
              </a:rPr>
              <a:t/>
            </a:r>
            <a:br>
              <a:rPr lang="en-US" sz="1600" b="1" smtClean="0">
                <a:solidFill>
                  <a:srgbClr val="870401"/>
                </a:solidFill>
              </a:rPr>
            </a:br>
            <a:r>
              <a:rPr lang="en-US" sz="1600" b="1" smtClean="0">
                <a:solidFill>
                  <a:srgbClr val="870401"/>
                </a:solidFill>
              </a:rPr>
              <a:t/>
            </a:r>
            <a:br>
              <a:rPr lang="en-US" sz="1600" b="1" smtClean="0">
                <a:solidFill>
                  <a:srgbClr val="870401"/>
                </a:solidFill>
              </a:rPr>
            </a:br>
            <a:endParaRPr lang="en-US" sz="1600" b="1" smtClean="0">
              <a:solidFill>
                <a:srgbClr val="870401"/>
              </a:solidFill>
            </a:endParaRPr>
          </a:p>
        </p:txBody>
      </p:sp>
      <p:grpSp>
        <p:nvGrpSpPr>
          <p:cNvPr id="25603" name="Group 3"/>
          <p:cNvGrpSpPr>
            <a:grpSpLocks/>
          </p:cNvGrpSpPr>
          <p:nvPr/>
        </p:nvGrpSpPr>
        <p:grpSpPr bwMode="auto">
          <a:xfrm>
            <a:off x="0" y="0"/>
            <a:ext cx="9144000" cy="6858000"/>
            <a:chOff x="0" y="0"/>
            <a:chExt cx="5760" cy="4320"/>
          </a:xfrm>
        </p:grpSpPr>
        <p:sp>
          <p:nvSpPr>
            <p:cNvPr id="2560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2560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25604" name="Rectangle 7"/>
          <p:cNvSpPr>
            <a:spLocks noChangeArrowheads="1"/>
          </p:cNvSpPr>
          <p:nvPr/>
        </p:nvSpPr>
        <p:spPr bwMode="auto">
          <a:xfrm>
            <a:off x="3124200" y="381000"/>
            <a:ext cx="2895600" cy="476250"/>
          </a:xfrm>
          <a:prstGeom prst="rect">
            <a:avLst/>
          </a:prstGeom>
          <a:noFill/>
          <a:ln w="9525">
            <a:noFill/>
            <a:miter lim="800000"/>
            <a:headEnd/>
            <a:tailEnd/>
          </a:ln>
        </p:spPr>
        <p:txBody>
          <a:bodyPr/>
          <a:lstStyle/>
          <a:p>
            <a:pPr algn="ctr"/>
            <a:r>
              <a:rPr lang="en-US" sz="2000" b="1"/>
              <a:t>Diagnosis</a:t>
            </a:r>
          </a:p>
        </p:txBody>
      </p:sp>
      <p:pic>
        <p:nvPicPr>
          <p:cNvPr id="25605" name="Picture 8" descr="icf_logo4"/>
          <p:cNvPicPr>
            <a:picLocks noChangeAspect="1" noChangeArrowheads="1"/>
          </p:cNvPicPr>
          <p:nvPr/>
        </p:nvPicPr>
        <p:blipFill>
          <a:blip r:embed="rId2"/>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28600" y="898525"/>
            <a:ext cx="8686800" cy="4248150"/>
          </a:xfrm>
        </p:spPr>
        <p:txBody>
          <a:bodyPr>
            <a:spAutoFit/>
          </a:bodyPr>
          <a:lstStyle/>
          <a:p>
            <a:pPr algn="l"/>
            <a:r>
              <a:rPr lang="en-US" sz="1600" b="1" smtClean="0">
                <a:solidFill>
                  <a:srgbClr val="870401"/>
                </a:solidFill>
              </a:rPr>
              <a:t>1. Correnti M, Rossi M, Avila M Perrone M, Rivera H. Human papillomavirus in ameloblastoma. </a:t>
            </a:r>
            <a:r>
              <a:rPr lang="en-US" sz="1600" b="1" i="1" smtClean="0">
                <a:solidFill>
                  <a:srgbClr val="870401"/>
                </a:solidFill>
              </a:rPr>
              <a:t>Oral Surg Oral Med Oral Pathol Oral Radiol Endod</a:t>
            </a:r>
            <a:r>
              <a:rPr lang="en-US" sz="1600" b="1" smtClean="0">
                <a:solidFill>
                  <a:srgbClr val="870401"/>
                </a:solidFill>
              </a:rPr>
              <a:t> 2010 Sep; 110(3): e20-4.</a:t>
            </a:r>
            <a:br>
              <a:rPr lang="en-US" sz="1600" b="1" smtClean="0">
                <a:solidFill>
                  <a:srgbClr val="870401"/>
                </a:solidFill>
              </a:rPr>
            </a:br>
            <a:r>
              <a:rPr lang="en-US" sz="1600" b="1" smtClean="0">
                <a:solidFill>
                  <a:srgbClr val="870401"/>
                </a:solidFill>
              </a:rPr>
              <a:t/>
            </a:r>
            <a:br>
              <a:rPr lang="en-US" sz="1600" b="1" smtClean="0">
                <a:solidFill>
                  <a:srgbClr val="870401"/>
                </a:solidFill>
              </a:rPr>
            </a:br>
            <a:r>
              <a:rPr lang="en-US" sz="1600" b="1" smtClean="0">
                <a:solidFill>
                  <a:srgbClr val="870401"/>
                </a:solidFill>
              </a:rPr>
              <a:t>2. Castillo, M. Basal cell nevus syndrome. In: Osborn AG, Blaser SI, Salzman KL, et al eds. </a:t>
            </a:r>
            <a:r>
              <a:rPr lang="en-US" sz="1600" b="1" i="1" smtClean="0">
                <a:solidFill>
                  <a:srgbClr val="870401"/>
                </a:solidFill>
              </a:rPr>
              <a:t>Diagnostic Imaging: Brain </a:t>
            </a:r>
            <a:r>
              <a:rPr lang="en-US" sz="1600" b="1" smtClean="0">
                <a:solidFill>
                  <a:srgbClr val="870401"/>
                </a:solidFill>
              </a:rPr>
              <a:t>1</a:t>
            </a:r>
            <a:r>
              <a:rPr lang="en-US" sz="1600" b="1" baseline="30000" smtClean="0">
                <a:solidFill>
                  <a:srgbClr val="870401"/>
                </a:solidFill>
              </a:rPr>
              <a:t>st</a:t>
            </a:r>
            <a:r>
              <a:rPr lang="en-US" sz="1600" b="1" smtClean="0">
                <a:solidFill>
                  <a:srgbClr val="870401"/>
                </a:solidFill>
              </a:rPr>
              <a:t> Ed. Salt Lake City, UT: Amirsys, Inc., 2004: I-1 100-103 </a:t>
            </a:r>
            <a:br>
              <a:rPr lang="en-US" sz="1600" b="1" smtClean="0">
                <a:solidFill>
                  <a:srgbClr val="870401"/>
                </a:solidFill>
              </a:rPr>
            </a:br>
            <a:r>
              <a:rPr lang="en-US" sz="1600" b="1" smtClean="0">
                <a:solidFill>
                  <a:schemeClr val="tx1"/>
                </a:solidFill>
              </a:rPr>
              <a:t/>
            </a:r>
            <a:br>
              <a:rPr lang="en-US" sz="1600" b="1" smtClean="0">
                <a:solidFill>
                  <a:schemeClr val="tx1"/>
                </a:solidFill>
              </a:rPr>
            </a:br>
            <a:r>
              <a:rPr lang="en-US" sz="1600" b="1" smtClean="0">
                <a:solidFill>
                  <a:srgbClr val="870401"/>
                </a:solidFill>
              </a:rPr>
              <a:t>3. Lingen MW. Odontogenic cysts and tumors. In Kumar V, Abbas AK, Fausto N, Aster JC. Eds. </a:t>
            </a:r>
            <a:r>
              <a:rPr lang="en-US" sz="1600" b="1" i="1" smtClean="0">
                <a:solidFill>
                  <a:srgbClr val="870401"/>
                </a:solidFill>
              </a:rPr>
              <a:t>Robbins and Cotran’s pathological basis for disease </a:t>
            </a:r>
            <a:r>
              <a:rPr lang="en-US" sz="1600" b="1" smtClean="0">
                <a:solidFill>
                  <a:srgbClr val="870401"/>
                </a:solidFill>
              </a:rPr>
              <a:t>8</a:t>
            </a:r>
            <a:r>
              <a:rPr lang="en-US" sz="1600" b="1" baseline="30000" smtClean="0">
                <a:solidFill>
                  <a:srgbClr val="870401"/>
                </a:solidFill>
              </a:rPr>
              <a:t>th</a:t>
            </a:r>
            <a:r>
              <a:rPr lang="en-US" sz="1600" b="1" smtClean="0">
                <a:solidFill>
                  <a:srgbClr val="870401"/>
                </a:solidFill>
              </a:rPr>
              <a:t> ed. Philadelphia, PA: Saunders Elselvier 2010, online edition.</a:t>
            </a:r>
            <a:br>
              <a:rPr lang="en-US" sz="1600" b="1" smtClean="0">
                <a:solidFill>
                  <a:srgbClr val="870401"/>
                </a:solidFill>
              </a:rPr>
            </a:br>
            <a:r>
              <a:rPr lang="en-US" sz="1600" b="1" smtClean="0">
                <a:solidFill>
                  <a:srgbClr val="870401"/>
                </a:solidFill>
              </a:rPr>
              <a:t/>
            </a:r>
            <a:br>
              <a:rPr lang="en-US" sz="1600" b="1" smtClean="0">
                <a:solidFill>
                  <a:srgbClr val="870401"/>
                </a:solidFill>
              </a:rPr>
            </a:br>
            <a:r>
              <a:rPr lang="en-US" sz="1600" b="1" smtClean="0">
                <a:solidFill>
                  <a:srgbClr val="870401"/>
                </a:solidFill>
              </a:rPr>
              <a:t>4. Mendes RA, Carvalho JF, van der Waal I. Characterization and management of the keratocystic odontogenic tumor in relation to its histopathological and biological features. </a:t>
            </a:r>
            <a:r>
              <a:rPr lang="en-US" sz="1600" b="1" i="1" smtClean="0">
                <a:solidFill>
                  <a:srgbClr val="870401"/>
                </a:solidFill>
              </a:rPr>
              <a:t>Oral Oncol</a:t>
            </a:r>
            <a:r>
              <a:rPr lang="en-US" sz="1600" b="1" smtClean="0">
                <a:solidFill>
                  <a:srgbClr val="870401"/>
                </a:solidFill>
              </a:rPr>
              <a:t> 2010 Apr;46(4):219-25. Epub 2010 Feb 26. </a:t>
            </a:r>
            <a:br>
              <a:rPr lang="en-US" sz="1600" b="1" smtClean="0">
                <a:solidFill>
                  <a:srgbClr val="870401"/>
                </a:solidFill>
              </a:rPr>
            </a:br>
            <a:r>
              <a:rPr lang="en-US" sz="1600" b="1" smtClean="0">
                <a:solidFill>
                  <a:srgbClr val="870401"/>
                </a:solidFill>
              </a:rPr>
              <a:t/>
            </a:r>
            <a:br>
              <a:rPr lang="en-US" sz="1600" b="1" smtClean="0">
                <a:solidFill>
                  <a:srgbClr val="870401"/>
                </a:solidFill>
              </a:rPr>
            </a:br>
            <a:endParaRPr lang="en-US" sz="1600" b="1" smtClean="0">
              <a:solidFill>
                <a:srgbClr val="870401"/>
              </a:solidFill>
            </a:endParaRPr>
          </a:p>
        </p:txBody>
      </p:sp>
      <p:grpSp>
        <p:nvGrpSpPr>
          <p:cNvPr id="26627" name="Group 3"/>
          <p:cNvGrpSpPr>
            <a:grpSpLocks/>
          </p:cNvGrpSpPr>
          <p:nvPr/>
        </p:nvGrpSpPr>
        <p:grpSpPr bwMode="auto">
          <a:xfrm>
            <a:off x="0" y="0"/>
            <a:ext cx="9144000" cy="6858000"/>
            <a:chOff x="0" y="0"/>
            <a:chExt cx="5760" cy="4320"/>
          </a:xfrm>
        </p:grpSpPr>
        <p:sp>
          <p:nvSpPr>
            <p:cNvPr id="26630"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26631"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26628" name="Rectangle 6"/>
          <p:cNvSpPr>
            <a:spLocks noChangeArrowheads="1"/>
          </p:cNvSpPr>
          <p:nvPr/>
        </p:nvSpPr>
        <p:spPr bwMode="auto">
          <a:xfrm>
            <a:off x="3124200" y="381000"/>
            <a:ext cx="2895600" cy="476250"/>
          </a:xfrm>
          <a:prstGeom prst="rect">
            <a:avLst/>
          </a:prstGeom>
          <a:noFill/>
          <a:ln w="9525">
            <a:noFill/>
            <a:miter lim="800000"/>
            <a:headEnd/>
            <a:tailEnd/>
          </a:ln>
        </p:spPr>
        <p:txBody>
          <a:bodyPr/>
          <a:lstStyle/>
          <a:p>
            <a:pPr algn="ctr"/>
            <a:r>
              <a:rPr lang="en-US" sz="2000" b="1"/>
              <a:t>References</a:t>
            </a:r>
          </a:p>
        </p:txBody>
      </p:sp>
      <p:pic>
        <p:nvPicPr>
          <p:cNvPr id="26629" name="Picture 7" descr="icf_logo4"/>
          <p:cNvPicPr>
            <a:picLocks noChangeAspect="1" noChangeArrowheads="1"/>
          </p:cNvPicPr>
          <p:nvPr/>
        </p:nvPicPr>
        <p:blipFill>
          <a:blip r:embed="rId2"/>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2400" y="1066800"/>
            <a:ext cx="8686800" cy="1558925"/>
          </a:xfrm>
        </p:spPr>
        <p:txBody>
          <a:bodyPr>
            <a:spAutoFit/>
          </a:bodyPr>
          <a:lstStyle/>
          <a:p>
            <a:pPr algn="l"/>
            <a:r>
              <a:rPr lang="en-US" sz="1600" b="1" smtClean="0">
                <a:solidFill>
                  <a:srgbClr val="870401"/>
                </a:solidFill>
              </a:rPr>
              <a:t>5.</a:t>
            </a:r>
            <a:r>
              <a:rPr lang="en-US" sz="1600" b="1" smtClean="0">
                <a:solidFill>
                  <a:schemeClr val="tx1"/>
                </a:solidFill>
              </a:rPr>
              <a:t> </a:t>
            </a:r>
            <a:r>
              <a:rPr lang="en-US" sz="1600" b="1" smtClean="0">
                <a:solidFill>
                  <a:srgbClr val="870401"/>
                </a:solidFill>
              </a:rPr>
              <a:t>Stoller DW, Tirman PFJ, Bredella MA. Aneurysmal bone cyst. In: Stoller DW, Tirman PFJ, Bredella MA, Beltran S, Branstetter RM, Blease SC, eds. </a:t>
            </a:r>
            <a:r>
              <a:rPr lang="en-US" sz="1600" b="1" i="1" smtClean="0">
                <a:solidFill>
                  <a:srgbClr val="870401"/>
                </a:solidFill>
              </a:rPr>
              <a:t>Diagnostic Imaging: Orthopaedics </a:t>
            </a:r>
            <a:r>
              <a:rPr lang="en-US" sz="1600" b="1" smtClean="0">
                <a:solidFill>
                  <a:srgbClr val="870401"/>
                </a:solidFill>
              </a:rPr>
              <a:t>1</a:t>
            </a:r>
            <a:r>
              <a:rPr lang="en-US" sz="1600" b="1" baseline="30000" smtClean="0">
                <a:solidFill>
                  <a:srgbClr val="870401"/>
                </a:solidFill>
              </a:rPr>
              <a:t>st</a:t>
            </a:r>
            <a:r>
              <a:rPr lang="en-US" sz="1600" b="1" smtClean="0">
                <a:solidFill>
                  <a:srgbClr val="870401"/>
                </a:solidFill>
              </a:rPr>
              <a:t> Ed. Salt Lake City, UT: Amirsys, Inc., 2004: 8-66 – 69. </a:t>
            </a:r>
            <a:br>
              <a:rPr lang="en-US" sz="1600" b="1" smtClean="0">
                <a:solidFill>
                  <a:srgbClr val="870401"/>
                </a:solidFill>
              </a:rPr>
            </a:br>
            <a:r>
              <a:rPr lang="en-US" sz="1600" b="1" smtClean="0">
                <a:solidFill>
                  <a:srgbClr val="870401"/>
                </a:solidFill>
              </a:rPr>
              <a:t/>
            </a:r>
            <a:br>
              <a:rPr lang="en-US" sz="1600" b="1" smtClean="0">
                <a:solidFill>
                  <a:srgbClr val="870401"/>
                </a:solidFill>
              </a:rPr>
            </a:br>
            <a:r>
              <a:rPr lang="en-US" sz="1600" b="1" smtClean="0">
                <a:solidFill>
                  <a:srgbClr val="870401"/>
                </a:solidFill>
              </a:rPr>
              <a:t>6. Helms CA. Benign cystic bone lesions. In: Brant WE &amp; Helms CA eds. </a:t>
            </a:r>
            <a:r>
              <a:rPr lang="en-US" sz="1600" b="1" i="1" smtClean="0">
                <a:solidFill>
                  <a:srgbClr val="870401"/>
                </a:solidFill>
              </a:rPr>
              <a:t>Fundamentals of diagnostic imaging</a:t>
            </a:r>
            <a:r>
              <a:rPr lang="en-US" sz="1600" b="1" smtClean="0">
                <a:solidFill>
                  <a:srgbClr val="870401"/>
                </a:solidFill>
              </a:rPr>
              <a:t> 3</a:t>
            </a:r>
            <a:r>
              <a:rPr lang="en-US" sz="1600" b="1" baseline="30000" smtClean="0">
                <a:solidFill>
                  <a:srgbClr val="870401"/>
                </a:solidFill>
              </a:rPr>
              <a:t>rd</a:t>
            </a:r>
            <a:r>
              <a:rPr lang="en-US" sz="1600" b="1" smtClean="0">
                <a:solidFill>
                  <a:srgbClr val="870401"/>
                </a:solidFill>
              </a:rPr>
              <a:t> ed Lippincott Williams and Wilkins 2006 1063-1085.</a:t>
            </a:r>
          </a:p>
        </p:txBody>
      </p:sp>
      <p:grpSp>
        <p:nvGrpSpPr>
          <p:cNvPr id="27651" name="Group 3"/>
          <p:cNvGrpSpPr>
            <a:grpSpLocks/>
          </p:cNvGrpSpPr>
          <p:nvPr/>
        </p:nvGrpSpPr>
        <p:grpSpPr bwMode="auto">
          <a:xfrm>
            <a:off x="0" y="0"/>
            <a:ext cx="9144000" cy="6858000"/>
            <a:chOff x="0" y="0"/>
            <a:chExt cx="5760" cy="4320"/>
          </a:xfrm>
        </p:grpSpPr>
        <p:sp>
          <p:nvSpPr>
            <p:cNvPr id="27654"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27655"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27652" name="Rectangle 6"/>
          <p:cNvSpPr>
            <a:spLocks noChangeArrowheads="1"/>
          </p:cNvSpPr>
          <p:nvPr/>
        </p:nvSpPr>
        <p:spPr bwMode="auto">
          <a:xfrm>
            <a:off x="3124200" y="381000"/>
            <a:ext cx="2895600" cy="476250"/>
          </a:xfrm>
          <a:prstGeom prst="rect">
            <a:avLst/>
          </a:prstGeom>
          <a:noFill/>
          <a:ln w="9525">
            <a:noFill/>
            <a:miter lim="800000"/>
            <a:headEnd/>
            <a:tailEnd/>
          </a:ln>
        </p:spPr>
        <p:txBody>
          <a:bodyPr/>
          <a:lstStyle/>
          <a:p>
            <a:pPr algn="ctr"/>
            <a:r>
              <a:rPr lang="en-US" sz="2000" b="1"/>
              <a:t>References</a:t>
            </a:r>
          </a:p>
        </p:txBody>
      </p:sp>
      <p:pic>
        <p:nvPicPr>
          <p:cNvPr id="27653" name="Picture 7" descr="icf_logo4"/>
          <p:cNvPicPr>
            <a:picLocks noChangeAspect="1" noChangeArrowheads="1"/>
          </p:cNvPicPr>
          <p:nvPr/>
        </p:nvPicPr>
        <p:blipFill>
          <a:blip r:embed="rId2"/>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title" idx="4294967295"/>
          </p:nvPr>
        </p:nvSpPr>
        <p:spPr>
          <a:xfrm>
            <a:off x="457200" y="304800"/>
            <a:ext cx="8229600" cy="533400"/>
          </a:xfrm>
        </p:spPr>
        <p:txBody>
          <a:bodyPr/>
          <a:lstStyle/>
          <a:p>
            <a:pPr eaLnBrk="1" hangingPunct="1"/>
            <a:r>
              <a:rPr lang="en-US" sz="2000" b="1" smtClean="0"/>
              <a:t>Case History</a:t>
            </a:r>
          </a:p>
        </p:txBody>
      </p:sp>
      <p:sp>
        <p:nvSpPr>
          <p:cNvPr id="14339" name="Rectangle 5"/>
          <p:cNvSpPr>
            <a:spLocks noGrp="1" noChangeArrowheads="1"/>
          </p:cNvSpPr>
          <p:nvPr>
            <p:ph type="body" idx="4294967295"/>
          </p:nvPr>
        </p:nvSpPr>
        <p:spPr>
          <a:xfrm>
            <a:off x="381000" y="1219200"/>
            <a:ext cx="8229600" cy="4267200"/>
          </a:xfrm>
        </p:spPr>
        <p:txBody>
          <a:bodyPr/>
          <a:lstStyle/>
          <a:p>
            <a:pPr eaLnBrk="1" hangingPunct="1">
              <a:buFontTx/>
              <a:buNone/>
            </a:pPr>
            <a:r>
              <a:rPr lang="en-US" sz="1600" b="1" smtClean="0">
                <a:solidFill>
                  <a:srgbClr val="870401"/>
                </a:solidFill>
              </a:rPr>
              <a:t>An eleven year old caucasian male presented to an outside facility with a history of facial pain and swelling.  A single panorex was followed by a maxillofacial CT with 3D reconstruction.  He was subsequently transferred to MHH for definitive management.</a:t>
            </a:r>
          </a:p>
        </p:txBody>
      </p:sp>
      <p:grpSp>
        <p:nvGrpSpPr>
          <p:cNvPr id="14340" name="Group 6"/>
          <p:cNvGrpSpPr>
            <a:grpSpLocks/>
          </p:cNvGrpSpPr>
          <p:nvPr/>
        </p:nvGrpSpPr>
        <p:grpSpPr bwMode="auto">
          <a:xfrm>
            <a:off x="0" y="0"/>
            <a:ext cx="9144000" cy="6858000"/>
            <a:chOff x="0" y="0"/>
            <a:chExt cx="5760" cy="4320"/>
          </a:xfrm>
        </p:grpSpPr>
        <p:sp>
          <p:nvSpPr>
            <p:cNvPr id="14342"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4343"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pic>
        <p:nvPicPr>
          <p:cNvPr id="14341" name="Picture 9" descr="icf_logo4"/>
          <p:cNvPicPr>
            <a:picLocks noChangeAspect="1" noChangeArrowheads="1"/>
          </p:cNvPicPr>
          <p:nvPr/>
        </p:nvPicPr>
        <p:blipFill>
          <a:blip r:embed="rId2"/>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5362" name="Group 4"/>
          <p:cNvGrpSpPr>
            <a:grpSpLocks/>
          </p:cNvGrpSpPr>
          <p:nvPr/>
        </p:nvGrpSpPr>
        <p:grpSpPr bwMode="auto">
          <a:xfrm>
            <a:off x="0" y="0"/>
            <a:ext cx="9144000" cy="6858000"/>
            <a:chOff x="0" y="0"/>
            <a:chExt cx="5760" cy="4320"/>
          </a:xfrm>
        </p:grpSpPr>
        <p:sp>
          <p:nvSpPr>
            <p:cNvPr id="15366"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5367"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5363"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a:solidFill>
                  <a:schemeClr val="bg1"/>
                </a:solidFill>
              </a:rPr>
              <a:t>Radiological Presentations</a:t>
            </a:r>
          </a:p>
        </p:txBody>
      </p:sp>
      <p:sp>
        <p:nvSpPr>
          <p:cNvPr id="15364" name="TextBox 1"/>
          <p:cNvSpPr txBox="1">
            <a:spLocks noChangeArrowheads="1"/>
          </p:cNvSpPr>
          <p:nvPr/>
        </p:nvSpPr>
        <p:spPr bwMode="auto">
          <a:xfrm>
            <a:off x="5791200" y="914400"/>
            <a:ext cx="2895600" cy="261938"/>
          </a:xfrm>
          <a:prstGeom prst="rect">
            <a:avLst/>
          </a:prstGeom>
          <a:noFill/>
          <a:ln w="9525">
            <a:noFill/>
            <a:miter lim="800000"/>
            <a:headEnd/>
            <a:tailEnd/>
          </a:ln>
        </p:spPr>
        <p:txBody>
          <a:bodyPr>
            <a:spAutoFit/>
          </a:bodyPr>
          <a:lstStyle/>
          <a:p>
            <a:r>
              <a:rPr lang="en-US" sz="1100">
                <a:solidFill>
                  <a:schemeClr val="bg1"/>
                </a:solidFill>
              </a:rPr>
              <a:t>Single Panorex view</a:t>
            </a:r>
          </a:p>
        </p:txBody>
      </p:sp>
      <p:pic>
        <p:nvPicPr>
          <p:cNvPr id="15365" name="Picture 8" descr="Picture2"/>
          <p:cNvPicPr>
            <a:picLocks noChangeAspect="1" noChangeArrowheads="1"/>
          </p:cNvPicPr>
          <p:nvPr/>
        </p:nvPicPr>
        <p:blipFill>
          <a:blip r:embed="rId2"/>
          <a:srcRect/>
          <a:stretch>
            <a:fillRect/>
          </a:stretch>
        </p:blipFill>
        <p:spPr bwMode="auto">
          <a:xfrm>
            <a:off x="930275" y="1590675"/>
            <a:ext cx="7285038" cy="36766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6386" name="Group 4"/>
          <p:cNvGrpSpPr>
            <a:grpSpLocks/>
          </p:cNvGrpSpPr>
          <p:nvPr/>
        </p:nvGrpSpPr>
        <p:grpSpPr bwMode="auto">
          <a:xfrm>
            <a:off x="0" y="0"/>
            <a:ext cx="9144000" cy="6858000"/>
            <a:chOff x="0" y="0"/>
            <a:chExt cx="5760" cy="4320"/>
          </a:xfrm>
        </p:grpSpPr>
        <p:sp>
          <p:nvSpPr>
            <p:cNvPr id="16390"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6391"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6387"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a:solidFill>
                  <a:schemeClr val="bg1"/>
                </a:solidFill>
              </a:rPr>
              <a:t>Radiological Presentations</a:t>
            </a:r>
          </a:p>
        </p:txBody>
      </p:sp>
      <p:pic>
        <p:nvPicPr>
          <p:cNvPr id="16388" name="Picture 2"/>
          <p:cNvPicPr>
            <a:picLocks noChangeAspect="1" noChangeArrowheads="1"/>
          </p:cNvPicPr>
          <p:nvPr/>
        </p:nvPicPr>
        <p:blipFill>
          <a:blip r:embed="rId2"/>
          <a:srcRect l="23898" t="5603" r="20013" b="5148"/>
          <a:stretch>
            <a:fillRect/>
          </a:stretch>
        </p:blipFill>
        <p:spPr bwMode="auto">
          <a:xfrm>
            <a:off x="1905000" y="1066800"/>
            <a:ext cx="5038725" cy="5629275"/>
          </a:xfrm>
          <a:prstGeom prst="rect">
            <a:avLst/>
          </a:prstGeom>
          <a:noFill/>
          <a:ln w="9525">
            <a:noFill/>
            <a:miter lim="800000"/>
            <a:headEnd/>
            <a:tailEnd/>
          </a:ln>
        </p:spPr>
      </p:pic>
      <p:sp>
        <p:nvSpPr>
          <p:cNvPr id="16389" name="TextBox 1"/>
          <p:cNvSpPr txBox="1">
            <a:spLocks noChangeArrowheads="1"/>
          </p:cNvSpPr>
          <p:nvPr/>
        </p:nvSpPr>
        <p:spPr bwMode="auto">
          <a:xfrm>
            <a:off x="7162800" y="2743200"/>
            <a:ext cx="1676400" cy="430213"/>
          </a:xfrm>
          <a:prstGeom prst="rect">
            <a:avLst/>
          </a:prstGeom>
          <a:noFill/>
          <a:ln w="9525">
            <a:noFill/>
            <a:miter lim="800000"/>
            <a:headEnd/>
            <a:tailEnd/>
          </a:ln>
        </p:spPr>
        <p:txBody>
          <a:bodyPr>
            <a:spAutoFit/>
          </a:bodyPr>
          <a:lstStyle/>
          <a:p>
            <a:r>
              <a:rPr lang="en-US" sz="1100">
                <a:solidFill>
                  <a:schemeClr val="bg1"/>
                </a:solidFill>
              </a:rPr>
              <a:t>3-D volume-rendered reconstruction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7410" name="Group 4"/>
          <p:cNvGrpSpPr>
            <a:grpSpLocks/>
          </p:cNvGrpSpPr>
          <p:nvPr/>
        </p:nvGrpSpPr>
        <p:grpSpPr bwMode="auto">
          <a:xfrm>
            <a:off x="0" y="0"/>
            <a:ext cx="9144000" cy="6858000"/>
            <a:chOff x="0" y="0"/>
            <a:chExt cx="5760" cy="4320"/>
          </a:xfrm>
        </p:grpSpPr>
        <p:sp>
          <p:nvSpPr>
            <p:cNvPr id="17414"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7415"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7411"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a:solidFill>
                  <a:schemeClr val="bg1"/>
                </a:solidFill>
              </a:rPr>
              <a:t>Radiological Presentations</a:t>
            </a:r>
          </a:p>
        </p:txBody>
      </p:sp>
      <p:pic>
        <p:nvPicPr>
          <p:cNvPr id="17412" name="Picture 2"/>
          <p:cNvPicPr>
            <a:picLocks noChangeAspect="1" noChangeArrowheads="1"/>
          </p:cNvPicPr>
          <p:nvPr/>
        </p:nvPicPr>
        <p:blipFill>
          <a:blip r:embed="rId2"/>
          <a:srcRect l="23244" t="6625" r="7022" b="6355"/>
          <a:stretch>
            <a:fillRect/>
          </a:stretch>
        </p:blipFill>
        <p:spPr bwMode="auto">
          <a:xfrm>
            <a:off x="2133600" y="1600200"/>
            <a:ext cx="5326063" cy="5105400"/>
          </a:xfrm>
          <a:prstGeom prst="rect">
            <a:avLst/>
          </a:prstGeom>
          <a:noFill/>
          <a:ln w="9525">
            <a:noFill/>
            <a:miter lim="800000"/>
            <a:headEnd/>
            <a:tailEnd/>
          </a:ln>
        </p:spPr>
      </p:pic>
      <p:sp>
        <p:nvSpPr>
          <p:cNvPr id="17413" name="TextBox 6"/>
          <p:cNvSpPr txBox="1">
            <a:spLocks noChangeArrowheads="1"/>
          </p:cNvSpPr>
          <p:nvPr/>
        </p:nvSpPr>
        <p:spPr bwMode="auto">
          <a:xfrm>
            <a:off x="6781800" y="1066800"/>
            <a:ext cx="2195513" cy="430213"/>
          </a:xfrm>
          <a:prstGeom prst="rect">
            <a:avLst/>
          </a:prstGeom>
          <a:noFill/>
          <a:ln w="9525">
            <a:noFill/>
            <a:miter lim="800000"/>
            <a:headEnd/>
            <a:tailEnd/>
          </a:ln>
        </p:spPr>
        <p:txBody>
          <a:bodyPr>
            <a:spAutoFit/>
          </a:bodyPr>
          <a:lstStyle/>
          <a:p>
            <a:r>
              <a:rPr lang="en-US" sz="1100">
                <a:solidFill>
                  <a:schemeClr val="bg1"/>
                </a:solidFill>
              </a:rPr>
              <a:t>Sagittal CT image of different patient with same presentation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8434" name="Group 4"/>
          <p:cNvGrpSpPr>
            <a:grpSpLocks/>
          </p:cNvGrpSpPr>
          <p:nvPr/>
        </p:nvGrpSpPr>
        <p:grpSpPr bwMode="auto">
          <a:xfrm>
            <a:off x="0" y="0"/>
            <a:ext cx="9144000" cy="6858000"/>
            <a:chOff x="0" y="0"/>
            <a:chExt cx="5760" cy="4320"/>
          </a:xfrm>
        </p:grpSpPr>
        <p:sp>
          <p:nvSpPr>
            <p:cNvPr id="18438"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8439"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8435"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a:solidFill>
                  <a:schemeClr val="bg1"/>
                </a:solidFill>
              </a:rPr>
              <a:t>Radiological Presentations</a:t>
            </a:r>
          </a:p>
        </p:txBody>
      </p:sp>
      <p:pic>
        <p:nvPicPr>
          <p:cNvPr id="18436" name="Picture 2"/>
          <p:cNvPicPr>
            <a:picLocks noChangeAspect="1" noChangeArrowheads="1"/>
          </p:cNvPicPr>
          <p:nvPr/>
        </p:nvPicPr>
        <p:blipFill>
          <a:blip r:embed="rId2"/>
          <a:srcRect l="21997" t="8047" r="17319" b="7111"/>
          <a:stretch>
            <a:fillRect/>
          </a:stretch>
        </p:blipFill>
        <p:spPr bwMode="auto">
          <a:xfrm>
            <a:off x="1828800" y="1524000"/>
            <a:ext cx="5156200" cy="5170488"/>
          </a:xfrm>
          <a:prstGeom prst="rect">
            <a:avLst/>
          </a:prstGeom>
          <a:noFill/>
          <a:ln w="9525">
            <a:noFill/>
            <a:miter lim="800000"/>
            <a:headEnd/>
            <a:tailEnd/>
          </a:ln>
        </p:spPr>
      </p:pic>
      <p:sp>
        <p:nvSpPr>
          <p:cNvPr id="18437" name="TextBox 1"/>
          <p:cNvSpPr txBox="1">
            <a:spLocks noChangeArrowheads="1"/>
          </p:cNvSpPr>
          <p:nvPr/>
        </p:nvSpPr>
        <p:spPr bwMode="auto">
          <a:xfrm>
            <a:off x="6553200" y="1752600"/>
            <a:ext cx="2195513" cy="430213"/>
          </a:xfrm>
          <a:prstGeom prst="rect">
            <a:avLst/>
          </a:prstGeom>
          <a:noFill/>
          <a:ln w="9525">
            <a:noFill/>
            <a:miter lim="800000"/>
            <a:headEnd/>
            <a:tailEnd/>
          </a:ln>
        </p:spPr>
        <p:txBody>
          <a:bodyPr>
            <a:spAutoFit/>
          </a:bodyPr>
          <a:lstStyle/>
          <a:p>
            <a:r>
              <a:rPr lang="en-US" sz="1100">
                <a:solidFill>
                  <a:schemeClr val="bg1"/>
                </a:solidFill>
              </a:rPr>
              <a:t>Coronal CT image of different patient with same presentation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9458" name="Group 4"/>
          <p:cNvGrpSpPr>
            <a:grpSpLocks/>
          </p:cNvGrpSpPr>
          <p:nvPr/>
        </p:nvGrpSpPr>
        <p:grpSpPr bwMode="auto">
          <a:xfrm>
            <a:off x="0" y="0"/>
            <a:ext cx="9144000" cy="6858000"/>
            <a:chOff x="0" y="0"/>
            <a:chExt cx="5760" cy="4320"/>
          </a:xfrm>
        </p:grpSpPr>
        <p:sp>
          <p:nvSpPr>
            <p:cNvPr id="19462"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9463"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9459"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a:solidFill>
                  <a:schemeClr val="bg1"/>
                </a:solidFill>
              </a:rPr>
              <a:t>Radiological Presentations</a:t>
            </a:r>
          </a:p>
        </p:txBody>
      </p:sp>
      <p:pic>
        <p:nvPicPr>
          <p:cNvPr id="19460" name="Picture 6"/>
          <p:cNvPicPr>
            <a:picLocks noChangeAspect="1" noChangeArrowheads="1"/>
          </p:cNvPicPr>
          <p:nvPr/>
        </p:nvPicPr>
        <p:blipFill>
          <a:blip r:embed="rId2"/>
          <a:srcRect l="26892" t="19455" r="20851"/>
          <a:stretch>
            <a:fillRect/>
          </a:stretch>
        </p:blipFill>
        <p:spPr bwMode="auto">
          <a:xfrm>
            <a:off x="2286000" y="1163638"/>
            <a:ext cx="4419600" cy="5232400"/>
          </a:xfrm>
          <a:prstGeom prst="rect">
            <a:avLst/>
          </a:prstGeom>
          <a:noFill/>
          <a:ln w="9525">
            <a:noFill/>
            <a:miter lim="800000"/>
            <a:headEnd/>
            <a:tailEnd/>
          </a:ln>
        </p:spPr>
      </p:pic>
      <p:sp>
        <p:nvSpPr>
          <p:cNvPr id="19461" name="TextBox 6"/>
          <p:cNvSpPr txBox="1">
            <a:spLocks noChangeArrowheads="1"/>
          </p:cNvSpPr>
          <p:nvPr/>
        </p:nvSpPr>
        <p:spPr bwMode="auto">
          <a:xfrm>
            <a:off x="6554788" y="1093788"/>
            <a:ext cx="2195512" cy="430212"/>
          </a:xfrm>
          <a:prstGeom prst="rect">
            <a:avLst/>
          </a:prstGeom>
          <a:noFill/>
          <a:ln w="9525">
            <a:noFill/>
            <a:miter lim="800000"/>
            <a:headEnd/>
            <a:tailEnd/>
          </a:ln>
        </p:spPr>
        <p:txBody>
          <a:bodyPr>
            <a:spAutoFit/>
          </a:bodyPr>
          <a:lstStyle/>
          <a:p>
            <a:r>
              <a:rPr lang="en-US" sz="1100">
                <a:solidFill>
                  <a:schemeClr val="bg1"/>
                </a:solidFill>
              </a:rPr>
              <a:t>Axial CT image of different patient with same presentation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09600" y="1981200"/>
            <a:ext cx="7518400" cy="3270250"/>
          </a:xfrm>
          <a:prstGeom prst="rect">
            <a:avLst/>
          </a:prstGeom>
          <a:noFill/>
          <a:ln w="9525">
            <a:noFill/>
            <a:miter lim="800000"/>
            <a:headEnd/>
            <a:tailEnd/>
          </a:ln>
        </p:spPr>
        <p:txBody>
          <a:bodyPr>
            <a:spAutoFit/>
          </a:bodyPr>
          <a:lstStyle/>
          <a:p>
            <a:pPr>
              <a:spcBef>
                <a:spcPct val="50000"/>
              </a:spcBef>
              <a:buClr>
                <a:srgbClr val="E87400"/>
              </a:buClr>
              <a:buSzPct val="200000"/>
              <a:buFontTx/>
              <a:buChar char="•"/>
            </a:pPr>
            <a:r>
              <a:rPr lang="en-US" sz="1600" b="1">
                <a:solidFill>
                  <a:srgbClr val="9E1E00"/>
                </a:solidFill>
              </a:rPr>
              <a:t> Ameloblastoma</a:t>
            </a:r>
          </a:p>
          <a:p>
            <a:pPr>
              <a:spcBef>
                <a:spcPct val="50000"/>
              </a:spcBef>
              <a:buClr>
                <a:srgbClr val="E87400"/>
              </a:buClr>
              <a:buSzPct val="200000"/>
              <a:buFontTx/>
              <a:buChar char="•"/>
            </a:pPr>
            <a:r>
              <a:rPr lang="en-US" sz="1600" b="1">
                <a:solidFill>
                  <a:srgbClr val="9E1E00"/>
                </a:solidFill>
              </a:rPr>
              <a:t> Dentigerous cyst</a:t>
            </a:r>
          </a:p>
          <a:p>
            <a:pPr>
              <a:spcBef>
                <a:spcPct val="50000"/>
              </a:spcBef>
              <a:buClr>
                <a:srgbClr val="E87400"/>
              </a:buClr>
              <a:buSzPct val="200000"/>
              <a:buFontTx/>
              <a:buChar char="•"/>
            </a:pPr>
            <a:r>
              <a:rPr lang="en-US" sz="1600" b="1">
                <a:solidFill>
                  <a:srgbClr val="9E1E00"/>
                </a:solidFill>
              </a:rPr>
              <a:t> Odontogenic keratocyst</a:t>
            </a:r>
          </a:p>
          <a:p>
            <a:pPr>
              <a:spcBef>
                <a:spcPct val="50000"/>
              </a:spcBef>
              <a:buClr>
                <a:srgbClr val="E87400"/>
              </a:buClr>
              <a:buSzPct val="200000"/>
              <a:buFontTx/>
              <a:buChar char="•"/>
            </a:pPr>
            <a:r>
              <a:rPr lang="en-US" sz="1600" b="1">
                <a:solidFill>
                  <a:srgbClr val="9E1E00"/>
                </a:solidFill>
              </a:rPr>
              <a:t> Aneurysmal bone cyst</a:t>
            </a:r>
          </a:p>
          <a:p>
            <a:pPr>
              <a:spcBef>
                <a:spcPct val="50000"/>
              </a:spcBef>
              <a:buClr>
                <a:srgbClr val="E87400"/>
              </a:buClr>
              <a:buSzPct val="200000"/>
            </a:pPr>
            <a:endParaRPr lang="en-US" sz="1600" b="1">
              <a:solidFill>
                <a:srgbClr val="9E1E00"/>
              </a:solidFill>
            </a:endParaRPr>
          </a:p>
          <a:p>
            <a:pPr>
              <a:spcBef>
                <a:spcPct val="50000"/>
              </a:spcBef>
              <a:buClr>
                <a:srgbClr val="E87400"/>
              </a:buClr>
              <a:buSzPct val="200000"/>
            </a:pPr>
            <a:endParaRPr lang="en-US" sz="1600" b="1">
              <a:solidFill>
                <a:srgbClr val="9E1E00"/>
              </a:solidFill>
            </a:endParaRPr>
          </a:p>
          <a:p>
            <a:pPr>
              <a:spcBef>
                <a:spcPct val="50000"/>
              </a:spcBef>
              <a:buClr>
                <a:srgbClr val="E87400"/>
              </a:buClr>
              <a:buSzPct val="200000"/>
              <a:buFontTx/>
              <a:buChar char="•"/>
            </a:pPr>
            <a:endParaRPr lang="en-US" sz="1600" b="1">
              <a:solidFill>
                <a:srgbClr val="9E1E00"/>
              </a:solidFill>
            </a:endParaRPr>
          </a:p>
          <a:p>
            <a:pPr>
              <a:spcBef>
                <a:spcPct val="50000"/>
              </a:spcBef>
              <a:buClr>
                <a:srgbClr val="E87400"/>
              </a:buClr>
              <a:buSzPct val="200000"/>
              <a:buFontTx/>
              <a:buChar char="•"/>
            </a:pPr>
            <a:endParaRPr lang="en-US" sz="1600" b="1">
              <a:solidFill>
                <a:srgbClr val="9E1E00"/>
              </a:solidFill>
            </a:endParaRPr>
          </a:p>
          <a:p>
            <a:pPr>
              <a:spcBef>
                <a:spcPct val="50000"/>
              </a:spcBef>
              <a:buClr>
                <a:srgbClr val="E87400"/>
              </a:buClr>
              <a:buSzPct val="200000"/>
            </a:pPr>
            <a:endParaRPr lang="en-US" sz="1600" b="1">
              <a:solidFill>
                <a:srgbClr val="9E1E00"/>
              </a:solidFill>
            </a:endParaRPr>
          </a:p>
        </p:txBody>
      </p:sp>
      <p:sp>
        <p:nvSpPr>
          <p:cNvPr id="20483" name="Text Box 3"/>
          <p:cNvSpPr txBox="1">
            <a:spLocks noChangeArrowheads="1"/>
          </p:cNvSpPr>
          <p:nvPr/>
        </p:nvSpPr>
        <p:spPr bwMode="auto">
          <a:xfrm>
            <a:off x="508000" y="1028700"/>
            <a:ext cx="7721600" cy="581025"/>
          </a:xfrm>
          <a:prstGeom prst="rect">
            <a:avLst/>
          </a:prstGeom>
          <a:noFill/>
          <a:ln w="9525">
            <a:noFill/>
            <a:miter lim="800000"/>
            <a:headEnd/>
            <a:tailEnd/>
          </a:ln>
        </p:spPr>
        <p:txBody>
          <a:bodyPr>
            <a:spAutoFit/>
          </a:bodyPr>
          <a:lstStyle/>
          <a:p>
            <a:pPr>
              <a:spcBef>
                <a:spcPct val="50000"/>
              </a:spcBef>
            </a:pPr>
            <a:r>
              <a:rPr lang="en-US" sz="1600" b="1"/>
              <a:t>Which one of the following is your choice for the appropriate diagnosis? </a:t>
            </a:r>
            <a:r>
              <a:rPr lang="en-US" sz="1600" b="1">
                <a:solidFill>
                  <a:srgbClr val="E87400"/>
                </a:solidFill>
              </a:rPr>
              <a:t>After your selection, go to next page.</a:t>
            </a:r>
          </a:p>
        </p:txBody>
      </p:sp>
      <p:sp>
        <p:nvSpPr>
          <p:cNvPr id="20484" name="Rectangle 4"/>
          <p:cNvSpPr>
            <a:spLocks noChangeArrowheads="1"/>
          </p:cNvSpPr>
          <p:nvPr/>
        </p:nvSpPr>
        <p:spPr bwMode="auto">
          <a:xfrm>
            <a:off x="762000" y="228600"/>
            <a:ext cx="7772400" cy="533400"/>
          </a:xfrm>
          <a:prstGeom prst="rect">
            <a:avLst/>
          </a:prstGeom>
          <a:noFill/>
          <a:ln w="9525">
            <a:noFill/>
            <a:miter lim="800000"/>
            <a:headEnd/>
            <a:tailEnd/>
          </a:ln>
        </p:spPr>
        <p:txBody>
          <a:bodyPr anchor="ctr"/>
          <a:lstStyle/>
          <a:p>
            <a:pPr algn="ctr"/>
            <a:r>
              <a:rPr lang="en-US" sz="2000" b="1"/>
              <a:t>Test Your Diagnosis</a:t>
            </a:r>
          </a:p>
        </p:txBody>
      </p:sp>
      <p:grpSp>
        <p:nvGrpSpPr>
          <p:cNvPr id="20485" name="Group 6"/>
          <p:cNvGrpSpPr>
            <a:grpSpLocks/>
          </p:cNvGrpSpPr>
          <p:nvPr/>
        </p:nvGrpSpPr>
        <p:grpSpPr bwMode="auto">
          <a:xfrm>
            <a:off x="0" y="0"/>
            <a:ext cx="9144000" cy="6858000"/>
            <a:chOff x="0" y="0"/>
            <a:chExt cx="5760" cy="4320"/>
          </a:xfrm>
        </p:grpSpPr>
        <p:sp>
          <p:nvSpPr>
            <p:cNvPr id="20487"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20488"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pic>
        <p:nvPicPr>
          <p:cNvPr id="20486" name="Picture 9" descr="icf_logo4"/>
          <p:cNvPicPr>
            <a:picLocks noChangeAspect="1" noChangeArrowheads="1"/>
          </p:cNvPicPr>
          <p:nvPr/>
        </p:nvPicPr>
        <p:blipFill>
          <a:blip r:embed="rId2"/>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381000" y="1489075"/>
            <a:ext cx="8610600" cy="1568450"/>
          </a:xfrm>
        </p:spPr>
        <p:txBody>
          <a:bodyPr>
            <a:spAutoFit/>
          </a:bodyPr>
          <a:lstStyle/>
          <a:p>
            <a:pPr algn="l" eaLnBrk="1" hangingPunct="1"/>
            <a:r>
              <a:rPr lang="en-US" sz="1600" b="1" smtClean="0">
                <a:solidFill>
                  <a:srgbClr val="870401"/>
                </a:solidFill>
              </a:rPr>
              <a:t>Panorex: A large, round, well-demarcated osteolytic lesion associated with a malformed tooth.</a:t>
            </a:r>
            <a:br>
              <a:rPr lang="en-US" sz="1600" b="1" smtClean="0">
                <a:solidFill>
                  <a:srgbClr val="870401"/>
                </a:solidFill>
              </a:rPr>
            </a:br>
            <a:r>
              <a:rPr lang="en-US" sz="1600" b="1" smtClean="0">
                <a:solidFill>
                  <a:srgbClr val="870401"/>
                </a:solidFill>
              </a:rPr>
              <a:t/>
            </a:r>
            <a:br>
              <a:rPr lang="en-US" sz="1600" b="1" smtClean="0">
                <a:solidFill>
                  <a:srgbClr val="870401"/>
                </a:solidFill>
              </a:rPr>
            </a:br>
            <a:r>
              <a:rPr lang="en-US" sz="1600" b="1" smtClean="0">
                <a:solidFill>
                  <a:srgbClr val="870401"/>
                </a:solidFill>
              </a:rPr>
              <a:t>3D Volume rendered maxillofacial CT (combined findings of two cases): Hypoattenuating cystic lesion with sclerotic border is associated with the crown of the third molar.</a:t>
            </a:r>
          </a:p>
        </p:txBody>
      </p:sp>
      <p:sp>
        <p:nvSpPr>
          <p:cNvPr id="21507" name="Text Box 3"/>
          <p:cNvSpPr txBox="1">
            <a:spLocks noChangeArrowheads="1"/>
          </p:cNvSpPr>
          <p:nvPr/>
        </p:nvSpPr>
        <p:spPr bwMode="auto">
          <a:xfrm>
            <a:off x="914400" y="3810000"/>
            <a:ext cx="7518400" cy="1803400"/>
          </a:xfrm>
          <a:prstGeom prst="rect">
            <a:avLst/>
          </a:prstGeom>
          <a:noFill/>
          <a:ln w="9525">
            <a:noFill/>
            <a:miter lim="800000"/>
            <a:headEnd/>
            <a:tailEnd/>
          </a:ln>
        </p:spPr>
        <p:txBody>
          <a:bodyPr>
            <a:spAutoFit/>
          </a:bodyPr>
          <a:lstStyle/>
          <a:p>
            <a:pPr>
              <a:spcBef>
                <a:spcPct val="50000"/>
              </a:spcBef>
              <a:buClr>
                <a:srgbClr val="E87400"/>
              </a:buClr>
              <a:buSzPct val="200000"/>
              <a:buFontTx/>
              <a:buChar char="•"/>
            </a:pPr>
            <a:r>
              <a:rPr lang="en-US" sz="1600" b="1">
                <a:solidFill>
                  <a:srgbClr val="870401"/>
                </a:solidFill>
              </a:rPr>
              <a:t> Ameloblastoma</a:t>
            </a:r>
          </a:p>
          <a:p>
            <a:pPr>
              <a:spcBef>
                <a:spcPct val="50000"/>
              </a:spcBef>
              <a:buClr>
                <a:srgbClr val="E87400"/>
              </a:buClr>
              <a:buSzPct val="200000"/>
              <a:buFontTx/>
              <a:buChar char="•"/>
            </a:pPr>
            <a:r>
              <a:rPr lang="en-US" sz="1600" b="1">
                <a:solidFill>
                  <a:srgbClr val="870401"/>
                </a:solidFill>
              </a:rPr>
              <a:t> Dentigerous cyst</a:t>
            </a:r>
          </a:p>
          <a:p>
            <a:pPr>
              <a:spcBef>
                <a:spcPct val="50000"/>
              </a:spcBef>
              <a:buClr>
                <a:srgbClr val="E87400"/>
              </a:buClr>
              <a:buSzPct val="200000"/>
              <a:buFontTx/>
              <a:buChar char="•"/>
            </a:pPr>
            <a:r>
              <a:rPr lang="en-US" sz="1600" b="1">
                <a:solidFill>
                  <a:srgbClr val="870401"/>
                </a:solidFill>
              </a:rPr>
              <a:t> Odontogenic keratocyst</a:t>
            </a:r>
          </a:p>
          <a:p>
            <a:pPr>
              <a:spcBef>
                <a:spcPct val="50000"/>
              </a:spcBef>
              <a:buClr>
                <a:srgbClr val="E87400"/>
              </a:buClr>
              <a:buSzPct val="200000"/>
              <a:buFontTx/>
              <a:buChar char="•"/>
            </a:pPr>
            <a:r>
              <a:rPr lang="en-US" sz="1600" b="1">
                <a:solidFill>
                  <a:srgbClr val="870401"/>
                </a:solidFill>
              </a:rPr>
              <a:t> Aneurysmal bone cyst</a:t>
            </a:r>
          </a:p>
          <a:p>
            <a:pPr>
              <a:spcBef>
                <a:spcPct val="50000"/>
              </a:spcBef>
              <a:buClr>
                <a:srgbClr val="E87400"/>
              </a:buClr>
              <a:buSzPct val="200000"/>
            </a:pPr>
            <a:endParaRPr lang="en-US" sz="1600" b="1">
              <a:solidFill>
                <a:srgbClr val="870401"/>
              </a:solidFill>
            </a:endParaRPr>
          </a:p>
        </p:txBody>
      </p:sp>
      <p:sp>
        <p:nvSpPr>
          <p:cNvPr id="21508" name="Text Box 4"/>
          <p:cNvSpPr txBox="1">
            <a:spLocks noChangeArrowheads="1"/>
          </p:cNvSpPr>
          <p:nvPr/>
        </p:nvSpPr>
        <p:spPr bwMode="auto">
          <a:xfrm>
            <a:off x="381000" y="990600"/>
            <a:ext cx="1327150" cy="396875"/>
          </a:xfrm>
          <a:prstGeom prst="rect">
            <a:avLst/>
          </a:prstGeom>
          <a:noFill/>
          <a:ln w="9525">
            <a:noFill/>
            <a:miter lim="800000"/>
            <a:headEnd/>
            <a:tailEnd/>
          </a:ln>
        </p:spPr>
        <p:txBody>
          <a:bodyPr wrap="none">
            <a:spAutoFit/>
          </a:bodyPr>
          <a:lstStyle/>
          <a:p>
            <a:r>
              <a:rPr lang="en-US" sz="2000" b="1"/>
              <a:t>Findings:</a:t>
            </a:r>
          </a:p>
        </p:txBody>
      </p:sp>
      <p:sp>
        <p:nvSpPr>
          <p:cNvPr id="21509" name="Text Box 5"/>
          <p:cNvSpPr txBox="1">
            <a:spLocks noChangeArrowheads="1"/>
          </p:cNvSpPr>
          <p:nvPr/>
        </p:nvSpPr>
        <p:spPr bwMode="auto">
          <a:xfrm>
            <a:off x="914400" y="3352800"/>
            <a:ext cx="1733550" cy="396875"/>
          </a:xfrm>
          <a:prstGeom prst="rect">
            <a:avLst/>
          </a:prstGeom>
          <a:noFill/>
          <a:ln w="9525">
            <a:noFill/>
            <a:miter lim="800000"/>
            <a:headEnd/>
            <a:tailEnd/>
          </a:ln>
        </p:spPr>
        <p:txBody>
          <a:bodyPr wrap="none">
            <a:spAutoFit/>
          </a:bodyPr>
          <a:lstStyle/>
          <a:p>
            <a:r>
              <a:rPr lang="en-US" sz="2000" b="1"/>
              <a:t>Differentials:</a:t>
            </a:r>
          </a:p>
        </p:txBody>
      </p:sp>
      <p:grpSp>
        <p:nvGrpSpPr>
          <p:cNvPr id="21510" name="Group 6"/>
          <p:cNvGrpSpPr>
            <a:grpSpLocks/>
          </p:cNvGrpSpPr>
          <p:nvPr/>
        </p:nvGrpSpPr>
        <p:grpSpPr bwMode="auto">
          <a:xfrm>
            <a:off x="0" y="0"/>
            <a:ext cx="9144000" cy="6858000"/>
            <a:chOff x="0" y="0"/>
            <a:chExt cx="5760" cy="4320"/>
          </a:xfrm>
        </p:grpSpPr>
        <p:sp>
          <p:nvSpPr>
            <p:cNvPr id="21513"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21514"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21511" name="Rectangle 10"/>
          <p:cNvSpPr>
            <a:spLocks noChangeArrowheads="1"/>
          </p:cNvSpPr>
          <p:nvPr/>
        </p:nvSpPr>
        <p:spPr bwMode="auto">
          <a:xfrm>
            <a:off x="2743200" y="228600"/>
            <a:ext cx="3581400" cy="476250"/>
          </a:xfrm>
          <a:prstGeom prst="rect">
            <a:avLst/>
          </a:prstGeom>
          <a:noFill/>
          <a:ln w="9525">
            <a:noFill/>
            <a:miter lim="800000"/>
            <a:headEnd/>
            <a:tailEnd/>
          </a:ln>
        </p:spPr>
        <p:txBody>
          <a:bodyPr/>
          <a:lstStyle/>
          <a:p>
            <a:pPr algn="ctr"/>
            <a:r>
              <a:rPr lang="en-US" sz="2000" b="1"/>
              <a:t>Findings and Differentials</a:t>
            </a:r>
          </a:p>
        </p:txBody>
      </p:sp>
      <p:pic>
        <p:nvPicPr>
          <p:cNvPr id="21512" name="Picture 11" descr="icf_logo4"/>
          <p:cNvPicPr>
            <a:picLocks noChangeAspect="1" noChangeArrowheads="1"/>
          </p:cNvPicPr>
          <p:nvPr/>
        </p:nvPicPr>
        <p:blipFill>
          <a:blip r:embed="rId2"/>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Instructions for completing case reports (03 October 2002)">
  <a:themeElements>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structions for completing case reports (03 October 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1904</TotalTime>
  <Words>745</Words>
  <Application>Microsoft Office PowerPoint</Application>
  <PresentationFormat>On-screen Show (4:3)</PresentationFormat>
  <Paragraphs>68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Instructions for completing case reports (03 October 2002)</vt:lpstr>
      <vt:lpstr>PowerPoint Presentation</vt:lpstr>
      <vt:lpstr>Case History</vt:lpstr>
      <vt:lpstr>PowerPoint Presentation</vt:lpstr>
      <vt:lpstr>PowerPoint Presentation</vt:lpstr>
      <vt:lpstr>PowerPoint Presentation</vt:lpstr>
      <vt:lpstr>PowerPoint Presentation</vt:lpstr>
      <vt:lpstr>PowerPoint Presentation</vt:lpstr>
      <vt:lpstr>PowerPoint Presentation</vt:lpstr>
      <vt:lpstr>Panorex: A large, round, well-demarcated osteolytic lesion associated with a malformed tooth.  3D Volume rendered maxillofacial CT (combined findings of two cases): Hypoattenuating cystic lesion with sclerotic border is associated with the crown of the third molar.</vt:lpstr>
      <vt:lpstr>PowerPoint Presentation</vt:lpstr>
      <vt:lpstr>PowerPoint Presentation</vt:lpstr>
      <vt:lpstr>PowerPoint Presentation</vt:lpstr>
      <vt:lpstr>Diagnosis: Dentigerous cyst                </vt:lpstr>
      <vt:lpstr>1. Correnti M, Rossi M, Avila M Perrone M, Rivera H. Human papillomavirus in ameloblastoma. Oral Surg Oral Med Oral Pathol Oral Radiol Endod 2010 Sep; 110(3): e20-4.  2. Castillo, M. Basal cell nevus syndrome. In: Osborn AG, Blaser SI, Salzman KL, et al eds. Diagnostic Imaging: Brain 1st Ed. Salt Lake City, UT: Amirsys, Inc., 2004: I-1 100-103   3. Lingen MW. Odontogenic cysts and tumors. In Kumar V, Abbas AK, Fausto N, Aster JC. Eds. Robbins and Cotran’s pathological basis for disease 8th ed. Philadelphia, PA: Saunders Elselvier 2010, online edition.  4. Mendes RA, Carvalho JF, van der Waal I. Characterization and management of the keratocystic odontogenic tumor in relation to its histopathological and biological features. Oral Oncol 2010 Apr;46(4):219-25. Epub 2010 Feb 26.   </vt:lpstr>
      <vt:lpstr>5. Stoller DW, Tirman PFJ, Bredella MA. Aneurysmal bone cyst. In: Stoller DW, Tirman PFJ, Bredella MA, Beltran S, Branstetter RM, Blease SC, eds. Diagnostic Imaging: Orthopaedics 1st Ed. Salt Lake City, UT: Amirsys, Inc., 2004: 8-66 – 69.   6. Helms CA. Benign cystic bone lesions. In: Brant WE &amp; Helms CA eds. Fundamentals of diagnostic imaging 3rd ed Lippincott Williams and Wilkins 2006 1063-1085.</vt:lpstr>
    </vt:vector>
  </TitlesOfParts>
  <Company>UTHHSC_Radiology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REK</dc:creator>
  <cp:lastModifiedBy>yjabir</cp:lastModifiedBy>
  <cp:revision>42</cp:revision>
  <dcterms:created xsi:type="dcterms:W3CDTF">2002-10-03T21:06:20Z</dcterms:created>
  <dcterms:modified xsi:type="dcterms:W3CDTF">2012-03-14T22:02:21Z</dcterms:modified>
</cp:coreProperties>
</file>