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259" r:id="rId3"/>
    <p:sldId id="289" r:id="rId4"/>
    <p:sldId id="291" r:id="rId5"/>
    <p:sldId id="323" r:id="rId6"/>
    <p:sldId id="324" r:id="rId7"/>
    <p:sldId id="261" r:id="rId8"/>
    <p:sldId id="339" r:id="rId9"/>
    <p:sldId id="329" r:id="rId10"/>
    <p:sldId id="326" r:id="rId11"/>
    <p:sldId id="327" r:id="rId12"/>
    <p:sldId id="328" r:id="rId13"/>
    <p:sldId id="315" r:id="rId14"/>
    <p:sldId id="342" r:id="rId15"/>
    <p:sldId id="341" r:id="rId16"/>
    <p:sldId id="343" r:id="rId17"/>
    <p:sldId id="338" r:id="rId18"/>
    <p:sldId id="344" r:id="rId19"/>
    <p:sldId id="346" r:id="rId20"/>
    <p:sldId id="347" r:id="rId21"/>
    <p:sldId id="348" r:id="rId22"/>
    <p:sldId id="287" r:id="rId23"/>
    <p:sldId id="331" r:id="rId24"/>
    <p:sldId id="332" r:id="rId25"/>
    <p:sldId id="333" r:id="rId26"/>
    <p:sldId id="288" r:id="rId27"/>
    <p:sldId id="334" r:id="rId28"/>
    <p:sldId id="335" r:id="rId29"/>
    <p:sldId id="319" r:id="rId30"/>
    <p:sldId id="337" r:id="rId31"/>
    <p:sldId id="336" r:id="rId32"/>
    <p:sldId id="349" r:id="rId33"/>
    <p:sldId id="350" r:id="rId34"/>
    <p:sldId id="351" r:id="rId35"/>
    <p:sldId id="352"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F73uZbHuaLXABfmNZeMXkQ==" hashData="XFga0Z0IaHq+GHOerwGY2ksnjt4="/>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401"/>
    <a:srgbClr val="25DB07"/>
    <a:srgbClr val="C65B0A"/>
    <a:srgbClr val="F0E61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9" autoAdjust="0"/>
    <p:restoredTop sz="87814" autoAdjust="0"/>
  </p:normalViewPr>
  <p:slideViewPr>
    <p:cSldViewPr>
      <p:cViewPr>
        <p:scale>
          <a:sx n="102" d="100"/>
          <a:sy n="102" d="100"/>
        </p:scale>
        <p:origin x="-72"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Arial"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defRPr>
            </a:lvl1pPr>
          </a:lstStyle>
          <a:p>
            <a:pPr>
              <a:defRPr/>
            </a:pPr>
            <a:fld id="{DCBBD0B9-873D-4D16-9CB6-3CE8EA098FD0}" type="datetimeFigureOut">
              <a:rPr lang="en-US"/>
              <a:pPr>
                <a:defRPr/>
              </a:pPr>
              <a:t>4/9/2012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atin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defRPr>
            </a:lvl1pPr>
          </a:lstStyle>
          <a:p>
            <a:pPr>
              <a:defRPr/>
            </a:pPr>
            <a:fld id="{E39996E4-C572-461E-8928-8A89185A4F94}" type="slidenum">
              <a:rPr lang="en-US"/>
              <a:pPr>
                <a:defRPr/>
              </a:pPr>
              <a:t>‹#›</a:t>
            </a:fld>
            <a:endParaRPr lang="en-US" dirty="0"/>
          </a:p>
        </p:txBody>
      </p:sp>
    </p:spTree>
    <p:extLst>
      <p:ext uri="{BB962C8B-B14F-4D97-AF65-F5344CB8AC3E}">
        <p14:creationId xmlns:p14="http://schemas.microsoft.com/office/powerpoint/2010/main" val="25923468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11B4DC-4542-40FF-8F4F-1EC458FB1572}" type="slidenum">
              <a:rPr lang="en-US">
                <a:latin typeface="Arial" charset="0"/>
              </a:rPr>
              <a:pPr/>
              <a:t>1</a:t>
            </a:fld>
            <a:endParaRPr lang="en-US"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D4B64A-35EB-438C-BA03-4336AD7F2E60}" type="slidenum">
              <a:rPr lang="en-US">
                <a:latin typeface="Arial" charset="0"/>
              </a:rPr>
              <a:pPr/>
              <a:t>10</a:t>
            </a:fld>
            <a:endParaRPr lang="en-US"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D4B64A-35EB-438C-BA03-4336AD7F2E60}" type="slidenum">
              <a:rPr lang="en-US">
                <a:latin typeface="Arial" charset="0"/>
              </a:rPr>
              <a:pPr/>
              <a:t>11</a:t>
            </a:fld>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D4B64A-35EB-438C-BA03-4336AD7F2E60}" type="slidenum">
              <a:rPr lang="en-US">
                <a:latin typeface="Arial" charset="0"/>
              </a:rPr>
              <a:pPr/>
              <a:t>12</a:t>
            </a:fld>
            <a:endParaRPr lang="en-US"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8A2B2D-52CF-4E55-966C-9884C4C5E091}" type="slidenum">
              <a:rPr lang="en-US">
                <a:latin typeface="Arial" charset="0"/>
              </a:rPr>
              <a:pPr/>
              <a:t>13</a:t>
            </a:fld>
            <a:endParaRPr lang="en-US"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8A2B2D-52CF-4E55-966C-9884C4C5E091}" type="slidenum">
              <a:rPr lang="en-US">
                <a:latin typeface="Arial" charset="0"/>
              </a:rPr>
              <a:pPr/>
              <a:t>14</a:t>
            </a:fld>
            <a:endParaRPr lang="en-US"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8A2B2D-52CF-4E55-966C-9884C4C5E091}" type="slidenum">
              <a:rPr lang="en-US">
                <a:latin typeface="Arial" charset="0"/>
              </a:rPr>
              <a:pPr/>
              <a:t>15</a:t>
            </a:fld>
            <a:endParaRPr lang="en-US"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8A2B2D-52CF-4E55-966C-9884C4C5E091}" type="slidenum">
              <a:rPr lang="en-US">
                <a:latin typeface="Arial" charset="0"/>
              </a:rPr>
              <a:pPr/>
              <a:t>16</a:t>
            </a:fld>
            <a:endParaRPr lang="en-US"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3CD1F1-0F07-42E9-AE1F-D5500D8DAD32}" type="slidenum">
              <a:rPr lang="en-US">
                <a:latin typeface="Arial" charset="0"/>
              </a:rPr>
              <a:pPr/>
              <a:t>17</a:t>
            </a:fld>
            <a:endParaRPr lang="en-US"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fontAlgn="t">
              <a:buFont typeface="Arial" pitchFamily="34" charset="0"/>
              <a:buNone/>
            </a:pPr>
            <a:endParaRPr lang="en-US"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8A2B2D-52CF-4E55-966C-9884C4C5E091}" type="slidenum">
              <a:rPr lang="en-US">
                <a:latin typeface="Arial" charset="0"/>
              </a:rPr>
              <a:pPr/>
              <a:t>18</a:t>
            </a:fld>
            <a:endParaRPr lang="en-US"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fontAlgn="t">
              <a:buFont typeface="Arial" pitchFamily="34" charset="0"/>
              <a:buNone/>
            </a:pPr>
            <a:endParaRPr lang="en-US"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8A2B2D-52CF-4E55-966C-9884C4C5E091}" type="slidenum">
              <a:rPr lang="en-US">
                <a:latin typeface="Arial" charset="0"/>
              </a:rPr>
              <a:pPr/>
              <a:t>19</a:t>
            </a:fld>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2174CC-16D7-49F0-A4A3-2978B5CD26CA}" type="slidenum">
              <a:rPr lang="en-US">
                <a:latin typeface="Arial" charset="0"/>
              </a:rPr>
              <a:pPr/>
              <a:t>2</a:t>
            </a:fld>
            <a:endParaRPr lang="en-US" dirty="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fontAlgn="t">
              <a:buFont typeface="Arial" pitchFamily="34" charset="0"/>
              <a:buNone/>
            </a:pPr>
            <a:endParaRPr lang="en-US"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8A2B2D-52CF-4E55-966C-9884C4C5E091}" type="slidenum">
              <a:rPr lang="en-US">
                <a:latin typeface="Arial" charset="0"/>
              </a:rPr>
              <a:pPr/>
              <a:t>20</a:t>
            </a:fld>
            <a:endParaRPr lang="en-US" dirty="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8A2B2D-52CF-4E55-966C-9884C4C5E091}" type="slidenum">
              <a:rPr lang="en-US">
                <a:latin typeface="Arial" charset="0"/>
              </a:rPr>
              <a:pPr/>
              <a:t>21</a:t>
            </a:fld>
            <a:endParaRPr lang="en-US" dirty="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40F11A-4E0E-492E-B81C-C72600D7CA52}" type="slidenum">
              <a:rPr lang="en-US">
                <a:latin typeface="Arial" charset="0"/>
              </a:rPr>
              <a:pPr/>
              <a:t>22</a:t>
            </a:fld>
            <a:endParaRPr lang="en-US"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40F11A-4E0E-492E-B81C-C72600D7CA52}" type="slidenum">
              <a:rPr lang="en-US">
                <a:latin typeface="Arial" charset="0"/>
              </a:rPr>
              <a:pPr/>
              <a:t>23</a:t>
            </a:fld>
            <a:endParaRPr lang="en-US"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1EC475-E688-4E28-886B-1D25EA288957}" type="slidenum">
              <a:rPr lang="en-US">
                <a:latin typeface="Arial" charset="0"/>
              </a:rPr>
              <a:pPr/>
              <a:t>24</a:t>
            </a:fld>
            <a:endParaRPr lang="en-US" dirty="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1EC475-E688-4E28-886B-1D25EA288957}" type="slidenum">
              <a:rPr lang="en-US">
                <a:latin typeface="Arial" charset="0"/>
              </a:rPr>
              <a:pPr/>
              <a:t>25</a:t>
            </a:fld>
            <a:endParaRPr lang="en-US" dirty="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D2B004-5918-43B4-B91E-2C732C6C4D11}" type="slidenum">
              <a:rPr lang="en-US">
                <a:latin typeface="Arial" charset="0"/>
              </a:rPr>
              <a:pPr/>
              <a:t>26</a:t>
            </a:fld>
            <a:endParaRPr lang="en-US" dirty="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1EC475-E688-4E28-886B-1D25EA288957}" type="slidenum">
              <a:rPr lang="en-US">
                <a:latin typeface="Arial" charset="0"/>
              </a:rPr>
              <a:pPr/>
              <a:t>27</a:t>
            </a:fld>
            <a:endParaRPr lang="en-US" dirty="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rgbClr val="870401"/>
                </a:solidFill>
              </a:rPr>
              <a:t>Dysplastic lung tissue with various degrees of cystic change</a:t>
            </a:r>
          </a:p>
          <a:p>
            <a:pPr>
              <a:spcBef>
                <a:spcPct val="0"/>
              </a:spcBef>
            </a:pPr>
            <a:endParaRPr lang="en-US" dirty="0"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27152D-43EC-411A-9BEF-E8479FD784DD}" type="slidenum">
              <a:rPr lang="en-US">
                <a:latin typeface="Arial" charset="0"/>
              </a:rPr>
              <a:pPr/>
              <a:t>28</a:t>
            </a:fld>
            <a:endParaRPr lang="en-US" dirty="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Axial T1, axial ss T2, </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27152D-43EC-411A-9BEF-E8479FD784DD}" type="slidenum">
              <a:rPr lang="en-US">
                <a:latin typeface="Arial" charset="0"/>
              </a:rPr>
              <a:pPr/>
              <a:t>29</a:t>
            </a:fld>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9CAAE9-EA98-48A9-B31E-B63AA32C3D73}" type="slidenum">
              <a:rPr lang="en-US">
                <a:latin typeface="Arial" charset="0"/>
              </a:rPr>
              <a:pPr/>
              <a:t>3</a:t>
            </a:fld>
            <a:endParaRPr lang="en-US" dirty="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27152D-43EC-411A-9BEF-E8479FD784DD}" type="slidenum">
              <a:rPr lang="en-US">
                <a:latin typeface="Arial" charset="0"/>
              </a:rPr>
              <a:pPr/>
              <a:t>30</a:t>
            </a:fld>
            <a:endParaRPr lang="en-US" dirty="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1EC475-E688-4E28-886B-1D25EA288957}" type="slidenum">
              <a:rPr lang="en-US">
                <a:latin typeface="Arial" charset="0"/>
              </a:rPr>
              <a:pPr/>
              <a:t>31</a:t>
            </a:fld>
            <a:endParaRPr lang="en-US" dirty="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D1ADFC-2223-4EBC-9125-8793FA1B2A27}" type="slidenum">
              <a:rPr lang="en-US">
                <a:latin typeface="Arial" charset="0"/>
              </a:rPr>
              <a:pPr/>
              <a:t>32</a:t>
            </a:fld>
            <a:endParaRPr lang="en-US" dirty="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7BD09D-96E3-418A-A694-D71A7DDEC14B}" type="slidenum">
              <a:rPr lang="en-US">
                <a:latin typeface="Arial" charset="0"/>
              </a:rPr>
              <a:pPr/>
              <a:t>33</a:t>
            </a:fld>
            <a:endParaRPr lang="en-US" dirty="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7BD09D-96E3-418A-A694-D71A7DDEC14B}" type="slidenum">
              <a:rPr lang="en-US">
                <a:latin typeface="Arial" charset="0"/>
              </a:rPr>
              <a:pPr/>
              <a:t>34</a:t>
            </a:fld>
            <a:endParaRPr lang="en-US" dirty="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7BD09D-96E3-418A-A694-D71A7DDEC14B}" type="slidenum">
              <a:rPr lang="en-US">
                <a:latin typeface="Arial" charset="0"/>
              </a:rPr>
              <a:pPr/>
              <a:t>35</a:t>
            </a:fld>
            <a:endParaRPr 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D4B64A-35EB-438C-BA03-4336AD7F2E60}" type="slidenum">
              <a:rPr lang="en-US">
                <a:latin typeface="Arial" charset="0"/>
              </a:rPr>
              <a:pPr/>
              <a:t>4</a:t>
            </a:fld>
            <a:endParaRPr lang="en-US"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D4B64A-35EB-438C-BA03-4336AD7F2E60}" type="slidenum">
              <a:rPr lang="en-US">
                <a:latin typeface="Arial" charset="0"/>
              </a:rPr>
              <a:pPr/>
              <a:t>5</a:t>
            </a:fld>
            <a:endParaRPr lang="en-US"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D4B64A-35EB-438C-BA03-4336AD7F2E60}" type="slidenum">
              <a:rPr lang="en-US">
                <a:latin typeface="Arial" charset="0"/>
              </a:rPr>
              <a:pPr/>
              <a:t>6</a:t>
            </a:fld>
            <a:endParaRPr lang="en-US"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9CCB83-2326-475B-AD0F-2EFE42B70CD2}" type="slidenum">
              <a:rPr lang="en-US">
                <a:latin typeface="Arial" charset="0"/>
              </a:rPr>
              <a:pPr/>
              <a:t>7</a:t>
            </a:fld>
            <a:endParaRPr 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9CAAE9-EA98-48A9-B31E-B63AA32C3D73}" type="slidenum">
              <a:rPr lang="en-US">
                <a:latin typeface="Arial" charset="0"/>
              </a:rPr>
              <a:pPr/>
              <a:t>8</a:t>
            </a:fld>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9CAAE9-EA98-48A9-B31E-B63AA32C3D73}" type="slidenum">
              <a:rPr lang="en-US">
                <a:latin typeface="Arial" charset="0"/>
              </a:rPr>
              <a:pPr/>
              <a:t>9</a:t>
            </a:fld>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3AA40A-4428-48AA-A0E9-1064076AAF1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070DDF-F76D-446F-B156-1C5DF079D3B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7D638E6-FF38-444D-82CD-B1BF3AFB5E0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A3B59DB-8054-42E3-950C-7292E99C039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5EB0E02-90F2-49BE-A07B-228B74C530F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41AD98-871C-48C8-B0EB-360BE231CB2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05392C5-0F10-4392-93A0-35D4AD65BFF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138D0C4-8E38-453D-9CFF-383581903CF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B0248AF-E16C-4819-AC68-878873309A0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290E9FC-CE45-48C6-BAFB-CEE34452D91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38B74F-F884-4A0F-8655-9B10BD0669E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F118EAA-DD1C-4343-AA68-9674DB65832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85800"/>
            <a:ext cx="7772400" cy="609600"/>
          </a:xfrm>
          <a:prstGeom prst="rect">
            <a:avLst/>
          </a:prstGeom>
          <a:noFill/>
          <a:ln w="9525">
            <a:noFill/>
            <a:miter lim="800000"/>
            <a:headEnd/>
            <a:tailEnd/>
          </a:ln>
        </p:spPr>
        <p:txBody>
          <a:bodyPr anchor="ctr"/>
          <a:lstStyle/>
          <a:p>
            <a:pPr algn="ctr"/>
            <a:r>
              <a:rPr lang="en-US" sz="2000" b="1" dirty="0"/>
              <a:t>Case Report </a:t>
            </a:r>
            <a:r>
              <a:rPr lang="en-US" sz="2000" b="1"/>
              <a:t># </a:t>
            </a:r>
            <a:r>
              <a:rPr lang="en-US" sz="2000" b="1" smtClean="0"/>
              <a:t>0887</a:t>
            </a:r>
            <a:endParaRPr lang="en-US" sz="2000" b="1" dirty="0"/>
          </a:p>
        </p:txBody>
      </p:sp>
      <p:sp>
        <p:nvSpPr>
          <p:cNvPr id="26627" name="Text Box 4"/>
          <p:cNvSpPr txBox="1">
            <a:spLocks noChangeArrowheads="1"/>
          </p:cNvSpPr>
          <p:nvPr/>
        </p:nvSpPr>
        <p:spPr bwMode="auto">
          <a:xfrm>
            <a:off x="304800" y="1524000"/>
            <a:ext cx="2844800" cy="336550"/>
          </a:xfrm>
          <a:prstGeom prst="rect">
            <a:avLst/>
          </a:prstGeom>
          <a:noFill/>
          <a:ln w="9525">
            <a:noFill/>
            <a:miter lim="800000"/>
            <a:headEnd/>
            <a:tailEnd/>
          </a:ln>
        </p:spPr>
        <p:txBody>
          <a:bodyPr>
            <a:spAutoFit/>
          </a:bodyPr>
          <a:lstStyle/>
          <a:p>
            <a:pPr>
              <a:spcBef>
                <a:spcPct val="50000"/>
              </a:spcBef>
            </a:pPr>
            <a:r>
              <a:rPr lang="en-US" sz="1600" b="1" dirty="0"/>
              <a:t>Submitted by:</a:t>
            </a:r>
          </a:p>
        </p:txBody>
      </p:sp>
      <p:sp>
        <p:nvSpPr>
          <p:cNvPr id="26628" name="Text Box 5"/>
          <p:cNvSpPr txBox="1">
            <a:spLocks noChangeArrowheads="1"/>
          </p:cNvSpPr>
          <p:nvPr/>
        </p:nvSpPr>
        <p:spPr bwMode="auto">
          <a:xfrm>
            <a:off x="2209800" y="1524000"/>
            <a:ext cx="5740400" cy="338138"/>
          </a:xfrm>
          <a:prstGeom prst="rect">
            <a:avLst/>
          </a:prstGeom>
          <a:noFill/>
          <a:ln w="9525">
            <a:noFill/>
            <a:miter lim="800000"/>
            <a:headEnd/>
            <a:tailEnd/>
          </a:ln>
        </p:spPr>
        <p:txBody>
          <a:bodyPr>
            <a:spAutoFit/>
          </a:bodyPr>
          <a:lstStyle/>
          <a:p>
            <a:pPr>
              <a:spcBef>
                <a:spcPct val="50000"/>
              </a:spcBef>
            </a:pPr>
            <a:r>
              <a:rPr lang="en-US" sz="1600" b="1" dirty="0">
                <a:solidFill>
                  <a:srgbClr val="870401"/>
                </a:solidFill>
              </a:rPr>
              <a:t>Cantrell, Sarah M.D.</a:t>
            </a:r>
          </a:p>
        </p:txBody>
      </p:sp>
      <p:sp>
        <p:nvSpPr>
          <p:cNvPr id="26629" name="Text Box 6"/>
          <p:cNvSpPr txBox="1">
            <a:spLocks noChangeArrowheads="1"/>
          </p:cNvSpPr>
          <p:nvPr/>
        </p:nvSpPr>
        <p:spPr bwMode="auto">
          <a:xfrm>
            <a:off x="304800" y="2133600"/>
            <a:ext cx="2997200" cy="336550"/>
          </a:xfrm>
          <a:prstGeom prst="rect">
            <a:avLst/>
          </a:prstGeom>
          <a:noFill/>
          <a:ln w="9525">
            <a:noFill/>
            <a:miter lim="800000"/>
            <a:headEnd/>
            <a:tailEnd/>
          </a:ln>
        </p:spPr>
        <p:txBody>
          <a:bodyPr>
            <a:spAutoFit/>
          </a:bodyPr>
          <a:lstStyle/>
          <a:p>
            <a:pPr>
              <a:spcBef>
                <a:spcPct val="50000"/>
              </a:spcBef>
            </a:pPr>
            <a:r>
              <a:rPr lang="en-US" sz="1600" b="1" dirty="0"/>
              <a:t>Faculty reviewer:</a:t>
            </a:r>
          </a:p>
        </p:txBody>
      </p:sp>
      <p:sp>
        <p:nvSpPr>
          <p:cNvPr id="26630" name="Text Box 7"/>
          <p:cNvSpPr txBox="1">
            <a:spLocks noChangeArrowheads="1"/>
          </p:cNvSpPr>
          <p:nvPr/>
        </p:nvSpPr>
        <p:spPr bwMode="auto">
          <a:xfrm>
            <a:off x="2209800" y="2133600"/>
            <a:ext cx="6629400" cy="336550"/>
          </a:xfrm>
          <a:prstGeom prst="rect">
            <a:avLst/>
          </a:prstGeom>
          <a:noFill/>
          <a:ln w="9525">
            <a:noFill/>
            <a:miter lim="800000"/>
            <a:headEnd/>
            <a:tailEnd/>
          </a:ln>
        </p:spPr>
        <p:txBody>
          <a:bodyPr>
            <a:spAutoFit/>
          </a:bodyPr>
          <a:lstStyle/>
          <a:p>
            <a:r>
              <a:rPr lang="en-US" sz="1600" b="1" dirty="0" smtClean="0">
                <a:solidFill>
                  <a:srgbClr val="870401"/>
                </a:solidFill>
              </a:rPr>
              <a:t>Ferguson, Emma M.D.</a:t>
            </a:r>
            <a:endParaRPr lang="en-US" sz="1600" b="1" dirty="0">
              <a:solidFill>
                <a:srgbClr val="870401"/>
              </a:solidFill>
            </a:endParaRPr>
          </a:p>
        </p:txBody>
      </p:sp>
      <p:sp>
        <p:nvSpPr>
          <p:cNvPr id="26631" name="Text Box 8"/>
          <p:cNvSpPr txBox="1">
            <a:spLocks noChangeArrowheads="1"/>
          </p:cNvSpPr>
          <p:nvPr/>
        </p:nvSpPr>
        <p:spPr bwMode="auto">
          <a:xfrm>
            <a:off x="304800" y="2743200"/>
            <a:ext cx="2489200" cy="336550"/>
          </a:xfrm>
          <a:prstGeom prst="rect">
            <a:avLst/>
          </a:prstGeom>
          <a:noFill/>
          <a:ln w="9525">
            <a:noFill/>
            <a:miter lim="800000"/>
            <a:headEnd/>
            <a:tailEnd/>
          </a:ln>
        </p:spPr>
        <p:txBody>
          <a:bodyPr>
            <a:spAutoFit/>
          </a:bodyPr>
          <a:lstStyle/>
          <a:p>
            <a:pPr>
              <a:spcBef>
                <a:spcPct val="50000"/>
              </a:spcBef>
            </a:pPr>
            <a:r>
              <a:rPr lang="en-US" sz="1600" b="1" dirty="0"/>
              <a:t>Date accepted:</a:t>
            </a:r>
          </a:p>
        </p:txBody>
      </p:sp>
      <p:sp>
        <p:nvSpPr>
          <p:cNvPr id="26632" name="Text Box 9"/>
          <p:cNvSpPr txBox="1">
            <a:spLocks noChangeArrowheads="1"/>
          </p:cNvSpPr>
          <p:nvPr/>
        </p:nvSpPr>
        <p:spPr bwMode="auto">
          <a:xfrm>
            <a:off x="2209800" y="2743200"/>
            <a:ext cx="6705600" cy="338138"/>
          </a:xfrm>
          <a:prstGeom prst="rect">
            <a:avLst/>
          </a:prstGeom>
          <a:noFill/>
          <a:ln w="9525">
            <a:noFill/>
            <a:miter lim="800000"/>
            <a:headEnd/>
            <a:tailEnd/>
          </a:ln>
        </p:spPr>
        <p:txBody>
          <a:bodyPr>
            <a:spAutoFit/>
          </a:bodyPr>
          <a:lstStyle/>
          <a:p>
            <a:pPr>
              <a:spcBef>
                <a:spcPct val="50000"/>
              </a:spcBef>
            </a:pPr>
            <a:r>
              <a:rPr lang="en-US" sz="1600" b="1" dirty="0" smtClean="0">
                <a:solidFill>
                  <a:srgbClr val="870401"/>
                </a:solidFill>
              </a:rPr>
              <a:t>15 March 2012</a:t>
            </a:r>
            <a:endParaRPr lang="en-US" sz="1600" b="1" dirty="0">
              <a:solidFill>
                <a:srgbClr val="870401"/>
              </a:solidFill>
            </a:endParaRPr>
          </a:p>
        </p:txBody>
      </p:sp>
      <p:sp>
        <p:nvSpPr>
          <p:cNvPr id="26633" name="Rectangle 11"/>
          <p:cNvSpPr>
            <a:spLocks noChangeArrowheads="1"/>
          </p:cNvSpPr>
          <p:nvPr/>
        </p:nvSpPr>
        <p:spPr bwMode="auto">
          <a:xfrm>
            <a:off x="0" y="0"/>
            <a:ext cx="9144000" cy="6858000"/>
          </a:xfrm>
          <a:prstGeom prst="rect">
            <a:avLst/>
          </a:prstGeom>
          <a:noFill/>
          <a:ln w="63500">
            <a:solidFill>
              <a:schemeClr val="tx1"/>
            </a:solidFill>
            <a:miter lim="800000"/>
            <a:headEnd/>
            <a:tailEnd/>
          </a:ln>
        </p:spPr>
        <p:txBody>
          <a:bodyPr wrap="none" anchor="ctr"/>
          <a:lstStyle/>
          <a:p>
            <a:endParaRPr lang="en-US" dirty="0"/>
          </a:p>
        </p:txBody>
      </p:sp>
      <p:sp>
        <p:nvSpPr>
          <p:cNvPr id="26634" name="Rectangle 12"/>
          <p:cNvSpPr>
            <a:spLocks noChangeArrowheads="1"/>
          </p:cNvSpPr>
          <p:nvPr/>
        </p:nvSpPr>
        <p:spPr bwMode="auto">
          <a:xfrm>
            <a:off x="0" y="0"/>
            <a:ext cx="9144000" cy="6858000"/>
          </a:xfrm>
          <a:prstGeom prst="rect">
            <a:avLst/>
          </a:prstGeom>
          <a:noFill/>
          <a:ln w="88900" cmpd="dbl">
            <a:solidFill>
              <a:srgbClr val="E87400"/>
            </a:solidFill>
            <a:miter lim="800000"/>
            <a:headEnd/>
            <a:tailEnd/>
          </a:ln>
        </p:spPr>
        <p:txBody>
          <a:bodyPr wrap="none" anchor="ctr"/>
          <a:lstStyle/>
          <a:p>
            <a:endParaRPr lang="en-US" dirty="0"/>
          </a:p>
        </p:txBody>
      </p:sp>
      <p:sp>
        <p:nvSpPr>
          <p:cNvPr id="26635" name="Text Box 13"/>
          <p:cNvSpPr txBox="1">
            <a:spLocks noChangeArrowheads="1"/>
          </p:cNvSpPr>
          <p:nvPr/>
        </p:nvSpPr>
        <p:spPr bwMode="auto">
          <a:xfrm>
            <a:off x="203200" y="114300"/>
            <a:ext cx="20320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26636" name="Text Box 14"/>
          <p:cNvSpPr txBox="1">
            <a:spLocks noChangeArrowheads="1"/>
          </p:cNvSpPr>
          <p:nvPr/>
        </p:nvSpPr>
        <p:spPr bwMode="auto">
          <a:xfrm>
            <a:off x="0" y="0"/>
            <a:ext cx="1905000" cy="274638"/>
          </a:xfrm>
          <a:prstGeom prst="rect">
            <a:avLst/>
          </a:prstGeom>
          <a:noFill/>
          <a:ln w="9525">
            <a:noFill/>
            <a:miter lim="800000"/>
            <a:headEnd/>
            <a:tailEnd/>
          </a:ln>
        </p:spPr>
        <p:txBody>
          <a:bodyPr>
            <a:spAutoFit/>
          </a:bodyPr>
          <a:lstStyle/>
          <a:p>
            <a:pPr>
              <a:spcBef>
                <a:spcPct val="50000"/>
              </a:spcBef>
            </a:pPr>
            <a:r>
              <a:rPr lang="en-US" sz="1200" b="1" dirty="0"/>
              <a:t>Radiological Category:</a:t>
            </a:r>
            <a:endParaRPr lang="en-US" sz="1200" b="1" dirty="0">
              <a:solidFill>
                <a:srgbClr val="EC2D00"/>
              </a:solidFill>
            </a:endParaRPr>
          </a:p>
        </p:txBody>
      </p:sp>
      <p:sp>
        <p:nvSpPr>
          <p:cNvPr id="26637" name="Text Box 15"/>
          <p:cNvSpPr txBox="1">
            <a:spLocks noChangeArrowheads="1"/>
          </p:cNvSpPr>
          <p:nvPr/>
        </p:nvSpPr>
        <p:spPr bwMode="auto">
          <a:xfrm>
            <a:off x="4191000" y="0"/>
            <a:ext cx="1828800" cy="549275"/>
          </a:xfrm>
          <a:prstGeom prst="rect">
            <a:avLst/>
          </a:prstGeom>
          <a:noFill/>
          <a:ln w="9525">
            <a:noFill/>
            <a:miter lim="800000"/>
            <a:headEnd/>
            <a:tailEnd/>
          </a:ln>
        </p:spPr>
        <p:txBody>
          <a:bodyPr>
            <a:spAutoFit/>
          </a:bodyPr>
          <a:lstStyle/>
          <a:p>
            <a:pPr>
              <a:spcBef>
                <a:spcPct val="50000"/>
              </a:spcBef>
            </a:pPr>
            <a:r>
              <a:rPr lang="en-US" sz="1200" b="1" dirty="0"/>
              <a:t>Principal Modality (1): </a:t>
            </a:r>
          </a:p>
          <a:p>
            <a:pPr>
              <a:spcBef>
                <a:spcPct val="50000"/>
              </a:spcBef>
            </a:pPr>
            <a:r>
              <a:rPr lang="en-US" sz="1200" b="1" dirty="0"/>
              <a:t>Principal Modality (2):</a:t>
            </a:r>
            <a:endParaRPr lang="en-US" sz="1200" b="1" dirty="0">
              <a:solidFill>
                <a:srgbClr val="EC2D00"/>
              </a:solidFill>
            </a:endParaRPr>
          </a:p>
        </p:txBody>
      </p:sp>
      <p:sp>
        <p:nvSpPr>
          <p:cNvPr id="26638" name="Rectangle 17"/>
          <p:cNvSpPr>
            <a:spLocks noGrp="1" noChangeArrowheads="1"/>
          </p:cNvSpPr>
          <p:nvPr>
            <p:ph type="title" idx="4294967295"/>
          </p:nvPr>
        </p:nvSpPr>
        <p:spPr>
          <a:xfrm>
            <a:off x="381000" y="3200400"/>
            <a:ext cx="8229600" cy="2286000"/>
          </a:xfrm>
        </p:spPr>
        <p:txBody>
          <a:bodyPr/>
          <a:lstStyle/>
          <a:p>
            <a:pPr algn="l" eaLnBrk="1" hangingPunct="1"/>
            <a:r>
              <a:rPr lang="en-US" sz="1600" b="1" dirty="0" smtClean="0">
                <a:solidFill>
                  <a:srgbClr val="870401"/>
                </a:solidFill>
              </a:rPr>
              <a:t>Acknowledgements:</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Thank you to Dr. Michael Redwine, Dr. Susan Greenfield and Dr Caleb Richards for providing images</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Thank you to Dr. Brian Stewart, UT Department of Pathology, for providing histologic evaluation and images</a:t>
            </a:r>
            <a:br>
              <a:rPr lang="en-US" sz="1600" b="1" dirty="0" smtClean="0">
                <a:solidFill>
                  <a:srgbClr val="870401"/>
                </a:solidFill>
              </a:rPr>
            </a:br>
            <a:endParaRPr lang="en-US" sz="1600" b="1" dirty="0" smtClean="0">
              <a:solidFill>
                <a:srgbClr val="870401"/>
              </a:solidFill>
            </a:endParaRPr>
          </a:p>
        </p:txBody>
      </p:sp>
      <p:sp>
        <p:nvSpPr>
          <p:cNvPr id="26640" name="Text Box 19"/>
          <p:cNvSpPr txBox="1">
            <a:spLocks noChangeArrowheads="1"/>
          </p:cNvSpPr>
          <p:nvPr/>
        </p:nvSpPr>
        <p:spPr bwMode="auto">
          <a:xfrm>
            <a:off x="1676400" y="0"/>
            <a:ext cx="1612900" cy="274638"/>
          </a:xfrm>
          <a:prstGeom prst="rect">
            <a:avLst/>
          </a:prstGeom>
          <a:noFill/>
          <a:ln w="9525">
            <a:noFill/>
            <a:miter lim="800000"/>
            <a:headEnd/>
            <a:tailEnd/>
          </a:ln>
        </p:spPr>
        <p:txBody>
          <a:bodyPr>
            <a:spAutoFit/>
          </a:bodyPr>
          <a:lstStyle/>
          <a:p>
            <a:pPr>
              <a:spcBef>
                <a:spcPct val="50000"/>
              </a:spcBef>
            </a:pPr>
            <a:r>
              <a:rPr lang="en-US" sz="1200" dirty="0" smtClean="0">
                <a:solidFill>
                  <a:srgbClr val="870401"/>
                </a:solidFill>
              </a:rPr>
              <a:t>Chest Radiology</a:t>
            </a:r>
            <a:endParaRPr lang="en-US" sz="1200" dirty="0">
              <a:solidFill>
                <a:srgbClr val="870401"/>
              </a:solidFill>
            </a:endParaRPr>
          </a:p>
        </p:txBody>
      </p:sp>
      <p:sp>
        <p:nvSpPr>
          <p:cNvPr id="26641" name="Text Box 20"/>
          <p:cNvSpPr txBox="1">
            <a:spLocks noChangeArrowheads="1"/>
          </p:cNvSpPr>
          <p:nvPr/>
        </p:nvSpPr>
        <p:spPr bwMode="auto">
          <a:xfrm>
            <a:off x="5867400" y="258763"/>
            <a:ext cx="3124200" cy="274637"/>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MRI, CT, MIBG</a:t>
            </a:r>
            <a:endParaRPr lang="en-US" sz="1200" dirty="0">
              <a:solidFill>
                <a:srgbClr val="870401"/>
              </a:solidFill>
            </a:endParaRPr>
          </a:p>
        </p:txBody>
      </p:sp>
      <p:sp>
        <p:nvSpPr>
          <p:cNvPr id="26642" name="Text Box 21"/>
          <p:cNvSpPr txBox="1">
            <a:spLocks noChangeArrowheads="1"/>
          </p:cNvSpPr>
          <p:nvPr/>
        </p:nvSpPr>
        <p:spPr bwMode="auto">
          <a:xfrm>
            <a:off x="5867400" y="0"/>
            <a:ext cx="1612900" cy="274638"/>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Radiograph</a:t>
            </a:r>
            <a:endParaRPr lang="en-US" sz="1200" dirty="0">
              <a:solidFill>
                <a:srgbClr val="870401"/>
              </a:solidFill>
            </a:endParaRPr>
          </a:p>
        </p:txBody>
      </p:sp>
      <p:pic>
        <p:nvPicPr>
          <p:cNvPr id="26643" name="Picture 22"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914400" y="762000"/>
            <a:ext cx="7543800" cy="2701925"/>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32780"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32781"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32772" name="Text Box 7"/>
          <p:cNvSpPr txBox="1">
            <a:spLocks noChangeArrowheads="1"/>
          </p:cNvSpPr>
          <p:nvPr/>
        </p:nvSpPr>
        <p:spPr bwMode="auto">
          <a:xfrm>
            <a:off x="4038600" y="228600"/>
            <a:ext cx="1253869" cy="400110"/>
          </a:xfrm>
          <a:prstGeom prst="rect">
            <a:avLst/>
          </a:prstGeom>
          <a:noFill/>
          <a:ln w="9525">
            <a:noFill/>
            <a:miter lim="800000"/>
            <a:headEnd/>
            <a:tailEnd/>
          </a:ln>
        </p:spPr>
        <p:txBody>
          <a:bodyPr wrap="none">
            <a:spAutoFit/>
          </a:bodyPr>
          <a:lstStyle/>
          <a:p>
            <a:r>
              <a:rPr lang="en-US" sz="2000" b="1" dirty="0" smtClean="0">
                <a:solidFill>
                  <a:schemeClr val="bg1"/>
                </a:solidFill>
              </a:rPr>
              <a:t>Findings</a:t>
            </a:r>
            <a:endParaRPr lang="en-US" sz="2000" b="1" dirty="0">
              <a:solidFill>
                <a:schemeClr val="bg1"/>
              </a:solidFill>
            </a:endParaRPr>
          </a:p>
        </p:txBody>
      </p:sp>
      <p:sp>
        <p:nvSpPr>
          <p:cNvPr id="32776" name="TextBox 4"/>
          <p:cNvSpPr txBox="1">
            <a:spLocks noChangeArrowheads="1"/>
          </p:cNvSpPr>
          <p:nvPr/>
        </p:nvSpPr>
        <p:spPr bwMode="auto">
          <a:xfrm>
            <a:off x="762000" y="5029200"/>
            <a:ext cx="8001000" cy="1200329"/>
          </a:xfrm>
          <a:prstGeom prst="rect">
            <a:avLst/>
          </a:prstGeom>
          <a:noFill/>
          <a:ln w="9525">
            <a:noFill/>
            <a:miter lim="800000"/>
            <a:headEnd/>
            <a:tailEnd/>
          </a:ln>
        </p:spPr>
        <p:txBody>
          <a:bodyPr wrap="square">
            <a:spAutoFit/>
          </a:bodyPr>
          <a:lstStyle/>
          <a:p>
            <a:r>
              <a:rPr lang="en-US" b="1" dirty="0" smtClean="0">
                <a:solidFill>
                  <a:schemeClr val="bg1"/>
                </a:solidFill>
              </a:rPr>
              <a:t>Contrast enhanced axial CT images demonstrate a well-defined, extraparenchymal mass in the posterior right hemithorax of low attenuation measuring 50 Hounsfield units without definite internal enhancement or extrathoracic extension.</a:t>
            </a:r>
            <a:endParaRPr lang="en-US" b="1" dirty="0">
              <a:solidFill>
                <a:schemeClr val="bg1"/>
              </a:solidFill>
            </a:endParaRPr>
          </a:p>
        </p:txBody>
      </p:sp>
      <p:pic>
        <p:nvPicPr>
          <p:cNvPr id="17" name="Picture 16" descr="ct.1.jpg"/>
          <p:cNvPicPr>
            <a:picLocks noChangeAspect="1"/>
          </p:cNvPicPr>
          <p:nvPr/>
        </p:nvPicPr>
        <p:blipFill>
          <a:blip r:embed="rId3" cstate="print"/>
          <a:stretch>
            <a:fillRect/>
          </a:stretch>
        </p:blipFill>
        <p:spPr>
          <a:xfrm>
            <a:off x="3048000" y="1981200"/>
            <a:ext cx="2811780" cy="2634615"/>
          </a:xfrm>
          <a:prstGeom prst="rect">
            <a:avLst/>
          </a:prstGeom>
        </p:spPr>
      </p:pic>
      <p:pic>
        <p:nvPicPr>
          <p:cNvPr id="18" name="Picture 17" descr="ct.1bone.jpg"/>
          <p:cNvPicPr>
            <a:picLocks noChangeAspect="1"/>
          </p:cNvPicPr>
          <p:nvPr/>
        </p:nvPicPr>
        <p:blipFill>
          <a:blip r:embed="rId4" cstate="print"/>
          <a:stretch>
            <a:fillRect/>
          </a:stretch>
        </p:blipFill>
        <p:spPr>
          <a:xfrm>
            <a:off x="6172200" y="1981200"/>
            <a:ext cx="2806065" cy="2606040"/>
          </a:xfrm>
          <a:prstGeom prst="rect">
            <a:avLst/>
          </a:prstGeom>
        </p:spPr>
      </p:pic>
      <p:pic>
        <p:nvPicPr>
          <p:cNvPr id="19" name="Picture 18" descr="ct.1lung.jpg"/>
          <p:cNvPicPr>
            <a:picLocks noChangeAspect="1"/>
          </p:cNvPicPr>
          <p:nvPr/>
        </p:nvPicPr>
        <p:blipFill>
          <a:blip r:embed="rId5" cstate="print"/>
          <a:stretch>
            <a:fillRect/>
          </a:stretch>
        </p:blipFill>
        <p:spPr>
          <a:xfrm>
            <a:off x="152400" y="2057400"/>
            <a:ext cx="2823210" cy="2560320"/>
          </a:xfrm>
          <a:prstGeom prst="rect">
            <a:avLst/>
          </a:prstGeom>
        </p:spPr>
      </p:pic>
      <p:sp>
        <p:nvSpPr>
          <p:cNvPr id="20" name="TextBox 19"/>
          <p:cNvSpPr txBox="1"/>
          <p:nvPr/>
        </p:nvSpPr>
        <p:spPr>
          <a:xfrm>
            <a:off x="1219200" y="1371600"/>
            <a:ext cx="228600" cy="369332"/>
          </a:xfrm>
          <a:prstGeom prst="rect">
            <a:avLst/>
          </a:prstGeom>
          <a:noFill/>
        </p:spPr>
        <p:txBody>
          <a:bodyPr wrap="square" rtlCol="0">
            <a:spAutoFit/>
          </a:bodyPr>
          <a:lstStyle/>
          <a:p>
            <a:r>
              <a:rPr lang="en-US" b="1" dirty="0" smtClean="0">
                <a:solidFill>
                  <a:schemeClr val="bg1"/>
                </a:solidFill>
              </a:rPr>
              <a:t>A</a:t>
            </a:r>
            <a:endParaRPr lang="en-US" b="1" dirty="0">
              <a:solidFill>
                <a:schemeClr val="bg1"/>
              </a:solidFill>
            </a:endParaRPr>
          </a:p>
        </p:txBody>
      </p:sp>
      <p:sp>
        <p:nvSpPr>
          <p:cNvPr id="21" name="Rectangle 20"/>
          <p:cNvSpPr/>
          <p:nvPr/>
        </p:nvSpPr>
        <p:spPr>
          <a:xfrm>
            <a:off x="7391400" y="1371600"/>
            <a:ext cx="351378" cy="369332"/>
          </a:xfrm>
          <a:prstGeom prst="rect">
            <a:avLst/>
          </a:prstGeom>
        </p:spPr>
        <p:txBody>
          <a:bodyPr wrap="none">
            <a:spAutoFit/>
          </a:bodyPr>
          <a:lstStyle/>
          <a:p>
            <a:r>
              <a:rPr lang="en-US" b="1" dirty="0" smtClean="0">
                <a:solidFill>
                  <a:schemeClr val="bg1"/>
                </a:solidFill>
              </a:rPr>
              <a:t>C</a:t>
            </a:r>
            <a:endParaRPr lang="en-US" b="1" dirty="0">
              <a:solidFill>
                <a:schemeClr val="bg1"/>
              </a:solidFill>
            </a:endParaRPr>
          </a:p>
        </p:txBody>
      </p:sp>
      <p:sp>
        <p:nvSpPr>
          <p:cNvPr id="22" name="Rectangle 21"/>
          <p:cNvSpPr/>
          <p:nvPr/>
        </p:nvSpPr>
        <p:spPr>
          <a:xfrm>
            <a:off x="4267200" y="1447800"/>
            <a:ext cx="351378" cy="369332"/>
          </a:xfrm>
          <a:prstGeom prst="rect">
            <a:avLst/>
          </a:prstGeom>
        </p:spPr>
        <p:txBody>
          <a:bodyPr wrap="none">
            <a:spAutoFit/>
          </a:bodyPr>
          <a:lstStyle/>
          <a:p>
            <a:r>
              <a:rPr lang="en-US" b="1" dirty="0" smtClean="0">
                <a:solidFill>
                  <a:schemeClr val="bg1"/>
                </a:solidFill>
              </a:rPr>
              <a:t>B</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914400" y="762000"/>
            <a:ext cx="7543800" cy="2701925"/>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32780"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32781"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32772" name="Text Box 7"/>
          <p:cNvSpPr txBox="1">
            <a:spLocks noChangeArrowheads="1"/>
          </p:cNvSpPr>
          <p:nvPr/>
        </p:nvSpPr>
        <p:spPr bwMode="auto">
          <a:xfrm>
            <a:off x="4038600" y="228600"/>
            <a:ext cx="1253869" cy="400110"/>
          </a:xfrm>
          <a:prstGeom prst="rect">
            <a:avLst/>
          </a:prstGeom>
          <a:noFill/>
          <a:ln w="9525">
            <a:noFill/>
            <a:miter lim="800000"/>
            <a:headEnd/>
            <a:tailEnd/>
          </a:ln>
        </p:spPr>
        <p:txBody>
          <a:bodyPr wrap="none">
            <a:spAutoFit/>
          </a:bodyPr>
          <a:lstStyle/>
          <a:p>
            <a:r>
              <a:rPr lang="en-US" sz="2000" b="1" dirty="0" smtClean="0">
                <a:solidFill>
                  <a:schemeClr val="bg1"/>
                </a:solidFill>
              </a:rPr>
              <a:t>Findings</a:t>
            </a:r>
            <a:endParaRPr lang="en-US" sz="2000" b="1" dirty="0">
              <a:solidFill>
                <a:schemeClr val="bg1"/>
              </a:solidFill>
            </a:endParaRPr>
          </a:p>
        </p:txBody>
      </p:sp>
      <p:sp>
        <p:nvSpPr>
          <p:cNvPr id="32776" name="TextBox 4"/>
          <p:cNvSpPr txBox="1">
            <a:spLocks noChangeArrowheads="1"/>
          </p:cNvSpPr>
          <p:nvPr/>
        </p:nvSpPr>
        <p:spPr bwMode="auto">
          <a:xfrm>
            <a:off x="685800" y="5380672"/>
            <a:ext cx="7848600" cy="1200329"/>
          </a:xfrm>
          <a:prstGeom prst="rect">
            <a:avLst/>
          </a:prstGeom>
          <a:noFill/>
          <a:ln w="9525">
            <a:noFill/>
            <a:miter lim="800000"/>
            <a:headEnd/>
            <a:tailEnd/>
          </a:ln>
        </p:spPr>
        <p:txBody>
          <a:bodyPr>
            <a:spAutoFit/>
          </a:bodyPr>
          <a:lstStyle/>
          <a:p>
            <a:r>
              <a:rPr lang="en-US" b="1" dirty="0" smtClean="0">
                <a:solidFill>
                  <a:schemeClr val="bg1"/>
                </a:solidFill>
              </a:rPr>
              <a:t>Sagittal contrast enhanced CT images confirm the extraparenchymal location of the mass in the posterior chest, which demonstrates low attenuation measuring 50 Hounsfield units without definite internal enhancement or extrathoracic extension.</a:t>
            </a:r>
            <a:endParaRPr lang="en-US" b="1" dirty="0">
              <a:solidFill>
                <a:schemeClr val="bg1"/>
              </a:solidFill>
            </a:endParaRPr>
          </a:p>
        </p:txBody>
      </p:sp>
      <p:sp>
        <p:nvSpPr>
          <p:cNvPr id="20" name="TextBox 19"/>
          <p:cNvSpPr txBox="1"/>
          <p:nvPr/>
        </p:nvSpPr>
        <p:spPr>
          <a:xfrm>
            <a:off x="1219200" y="1371600"/>
            <a:ext cx="228600" cy="369332"/>
          </a:xfrm>
          <a:prstGeom prst="rect">
            <a:avLst/>
          </a:prstGeom>
          <a:noFill/>
        </p:spPr>
        <p:txBody>
          <a:bodyPr wrap="square" rtlCol="0">
            <a:spAutoFit/>
          </a:bodyPr>
          <a:lstStyle/>
          <a:p>
            <a:r>
              <a:rPr lang="en-US" b="1" dirty="0" smtClean="0">
                <a:solidFill>
                  <a:schemeClr val="bg1"/>
                </a:solidFill>
              </a:rPr>
              <a:t>A</a:t>
            </a:r>
            <a:endParaRPr lang="en-US" b="1" dirty="0">
              <a:solidFill>
                <a:schemeClr val="bg1"/>
              </a:solidFill>
            </a:endParaRPr>
          </a:p>
        </p:txBody>
      </p:sp>
      <p:sp>
        <p:nvSpPr>
          <p:cNvPr id="21" name="Rectangle 20"/>
          <p:cNvSpPr/>
          <p:nvPr/>
        </p:nvSpPr>
        <p:spPr>
          <a:xfrm>
            <a:off x="7391400" y="1371600"/>
            <a:ext cx="351378" cy="369332"/>
          </a:xfrm>
          <a:prstGeom prst="rect">
            <a:avLst/>
          </a:prstGeom>
        </p:spPr>
        <p:txBody>
          <a:bodyPr wrap="none">
            <a:spAutoFit/>
          </a:bodyPr>
          <a:lstStyle/>
          <a:p>
            <a:r>
              <a:rPr lang="en-US" b="1" dirty="0" smtClean="0">
                <a:solidFill>
                  <a:schemeClr val="bg1"/>
                </a:solidFill>
              </a:rPr>
              <a:t>C</a:t>
            </a:r>
            <a:endParaRPr lang="en-US" b="1" dirty="0">
              <a:solidFill>
                <a:schemeClr val="bg1"/>
              </a:solidFill>
            </a:endParaRPr>
          </a:p>
        </p:txBody>
      </p:sp>
      <p:sp>
        <p:nvSpPr>
          <p:cNvPr id="22" name="Rectangle 21"/>
          <p:cNvSpPr/>
          <p:nvPr/>
        </p:nvSpPr>
        <p:spPr>
          <a:xfrm>
            <a:off x="4419600" y="1371600"/>
            <a:ext cx="351378" cy="369332"/>
          </a:xfrm>
          <a:prstGeom prst="rect">
            <a:avLst/>
          </a:prstGeom>
        </p:spPr>
        <p:txBody>
          <a:bodyPr wrap="none">
            <a:spAutoFit/>
          </a:bodyPr>
          <a:lstStyle/>
          <a:p>
            <a:r>
              <a:rPr lang="en-US" b="1" dirty="0" smtClean="0">
                <a:solidFill>
                  <a:schemeClr val="bg1"/>
                </a:solidFill>
              </a:rPr>
              <a:t>B</a:t>
            </a:r>
            <a:endParaRPr lang="en-US" b="1" dirty="0">
              <a:solidFill>
                <a:schemeClr val="bg1"/>
              </a:solidFill>
            </a:endParaRPr>
          </a:p>
        </p:txBody>
      </p:sp>
      <p:pic>
        <p:nvPicPr>
          <p:cNvPr id="14" name="Picture 13" descr="ct.1sag2bone.jpg"/>
          <p:cNvPicPr>
            <a:picLocks noChangeAspect="1"/>
          </p:cNvPicPr>
          <p:nvPr/>
        </p:nvPicPr>
        <p:blipFill>
          <a:blip r:embed="rId3" cstate="print"/>
          <a:stretch>
            <a:fillRect/>
          </a:stretch>
        </p:blipFill>
        <p:spPr>
          <a:xfrm>
            <a:off x="3124200" y="1828800"/>
            <a:ext cx="2828544" cy="3336798"/>
          </a:xfrm>
          <a:prstGeom prst="rect">
            <a:avLst/>
          </a:prstGeom>
        </p:spPr>
      </p:pic>
      <p:pic>
        <p:nvPicPr>
          <p:cNvPr id="15" name="Picture 14" descr="ct.1sag2bones.jpg"/>
          <p:cNvPicPr>
            <a:picLocks noChangeAspect="1"/>
          </p:cNvPicPr>
          <p:nvPr/>
        </p:nvPicPr>
        <p:blipFill>
          <a:blip r:embed="rId4" cstate="print"/>
          <a:stretch>
            <a:fillRect/>
          </a:stretch>
        </p:blipFill>
        <p:spPr>
          <a:xfrm>
            <a:off x="6096000" y="1828800"/>
            <a:ext cx="2828544" cy="3336798"/>
          </a:xfrm>
          <a:prstGeom prst="rect">
            <a:avLst/>
          </a:prstGeom>
        </p:spPr>
      </p:pic>
      <p:pic>
        <p:nvPicPr>
          <p:cNvPr id="16" name="Picture 15" descr="ct.1sag2lung.jpg"/>
          <p:cNvPicPr>
            <a:picLocks noChangeAspect="1"/>
          </p:cNvPicPr>
          <p:nvPr/>
        </p:nvPicPr>
        <p:blipFill>
          <a:blip r:embed="rId5" cstate="print"/>
          <a:stretch>
            <a:fillRect/>
          </a:stretch>
        </p:blipFill>
        <p:spPr>
          <a:xfrm>
            <a:off x="152400" y="1752600"/>
            <a:ext cx="2828544" cy="333679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914400" y="762000"/>
            <a:ext cx="7543800" cy="2701925"/>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32780"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32781"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32772" name="Text Box 7"/>
          <p:cNvSpPr txBox="1">
            <a:spLocks noChangeArrowheads="1"/>
          </p:cNvSpPr>
          <p:nvPr/>
        </p:nvSpPr>
        <p:spPr bwMode="auto">
          <a:xfrm>
            <a:off x="4038600" y="228600"/>
            <a:ext cx="1371600" cy="400110"/>
          </a:xfrm>
          <a:prstGeom prst="rect">
            <a:avLst/>
          </a:prstGeom>
          <a:noFill/>
          <a:ln w="9525">
            <a:noFill/>
            <a:miter lim="800000"/>
            <a:headEnd/>
            <a:tailEnd/>
          </a:ln>
        </p:spPr>
        <p:txBody>
          <a:bodyPr wrap="square">
            <a:spAutoFit/>
          </a:bodyPr>
          <a:lstStyle/>
          <a:p>
            <a:r>
              <a:rPr lang="en-US" sz="2000" b="1" dirty="0" smtClean="0">
                <a:solidFill>
                  <a:schemeClr val="bg1"/>
                </a:solidFill>
              </a:rPr>
              <a:t>Findings</a:t>
            </a:r>
            <a:endParaRPr lang="en-US" sz="2000" b="1" dirty="0">
              <a:solidFill>
                <a:schemeClr val="bg1"/>
              </a:solidFill>
            </a:endParaRPr>
          </a:p>
        </p:txBody>
      </p:sp>
      <p:sp>
        <p:nvSpPr>
          <p:cNvPr id="32776" name="TextBox 4"/>
          <p:cNvSpPr txBox="1">
            <a:spLocks noChangeArrowheads="1"/>
          </p:cNvSpPr>
          <p:nvPr/>
        </p:nvSpPr>
        <p:spPr bwMode="auto">
          <a:xfrm>
            <a:off x="381000" y="4743271"/>
            <a:ext cx="8534400" cy="1200329"/>
          </a:xfrm>
          <a:prstGeom prst="rect">
            <a:avLst/>
          </a:prstGeom>
          <a:noFill/>
          <a:ln w="9525">
            <a:noFill/>
            <a:miter lim="800000"/>
            <a:headEnd/>
            <a:tailEnd/>
          </a:ln>
        </p:spPr>
        <p:txBody>
          <a:bodyPr wrap="square">
            <a:spAutoFit/>
          </a:bodyPr>
          <a:lstStyle/>
          <a:p>
            <a:pPr marL="342900" indent="-342900">
              <a:buAutoNum type="alphaUcParenBoth"/>
            </a:pPr>
            <a:r>
              <a:rPr lang="en-US" b="1" dirty="0" smtClean="0">
                <a:solidFill>
                  <a:schemeClr val="bg1"/>
                </a:solidFill>
              </a:rPr>
              <a:t>Axial T1 MR image shows a well circumscribed, extraparenchymal mass with heterogenously low T1 signal in the right posteroinferior hemithorax </a:t>
            </a:r>
          </a:p>
          <a:p>
            <a:pPr marL="342900" indent="-342900">
              <a:buAutoNum type="alphaUcParenBoth"/>
            </a:pPr>
            <a:r>
              <a:rPr lang="en-US" b="1" dirty="0" smtClean="0">
                <a:solidFill>
                  <a:schemeClr val="bg1"/>
                </a:solidFill>
              </a:rPr>
              <a:t> Axial T1 MR postcontrast image reveals heterogenous enhancement</a:t>
            </a:r>
          </a:p>
          <a:p>
            <a:pPr marL="342900" indent="-342900">
              <a:buAutoNum type="alphaUcParenBoth"/>
            </a:pPr>
            <a:r>
              <a:rPr lang="en-US" b="1" dirty="0" smtClean="0">
                <a:solidFill>
                  <a:schemeClr val="bg1"/>
                </a:solidFill>
              </a:rPr>
              <a:t> Axial T2 MR image shows scattered foci of T2 hyperintensity</a:t>
            </a:r>
            <a:endParaRPr lang="en-US" b="1" dirty="0">
              <a:solidFill>
                <a:schemeClr val="bg1"/>
              </a:solidFill>
            </a:endParaRPr>
          </a:p>
        </p:txBody>
      </p:sp>
      <p:sp>
        <p:nvSpPr>
          <p:cNvPr id="20" name="TextBox 19"/>
          <p:cNvSpPr txBox="1"/>
          <p:nvPr/>
        </p:nvSpPr>
        <p:spPr>
          <a:xfrm>
            <a:off x="1219200" y="1371600"/>
            <a:ext cx="228600" cy="369332"/>
          </a:xfrm>
          <a:prstGeom prst="rect">
            <a:avLst/>
          </a:prstGeom>
          <a:noFill/>
        </p:spPr>
        <p:txBody>
          <a:bodyPr wrap="square" rtlCol="0">
            <a:spAutoFit/>
          </a:bodyPr>
          <a:lstStyle/>
          <a:p>
            <a:r>
              <a:rPr lang="en-US" b="1" dirty="0" smtClean="0">
                <a:solidFill>
                  <a:schemeClr val="bg1"/>
                </a:solidFill>
              </a:rPr>
              <a:t>A</a:t>
            </a:r>
            <a:endParaRPr lang="en-US" b="1" dirty="0">
              <a:solidFill>
                <a:schemeClr val="bg1"/>
              </a:solidFill>
            </a:endParaRPr>
          </a:p>
        </p:txBody>
      </p:sp>
      <p:sp>
        <p:nvSpPr>
          <p:cNvPr id="21" name="Rectangle 20"/>
          <p:cNvSpPr/>
          <p:nvPr/>
        </p:nvSpPr>
        <p:spPr>
          <a:xfrm>
            <a:off x="7391400" y="1371600"/>
            <a:ext cx="351378" cy="369332"/>
          </a:xfrm>
          <a:prstGeom prst="rect">
            <a:avLst/>
          </a:prstGeom>
        </p:spPr>
        <p:txBody>
          <a:bodyPr wrap="none">
            <a:spAutoFit/>
          </a:bodyPr>
          <a:lstStyle/>
          <a:p>
            <a:r>
              <a:rPr lang="en-US" b="1" dirty="0" smtClean="0">
                <a:solidFill>
                  <a:schemeClr val="bg1"/>
                </a:solidFill>
              </a:rPr>
              <a:t>C</a:t>
            </a:r>
            <a:endParaRPr lang="en-US" b="1" dirty="0">
              <a:solidFill>
                <a:schemeClr val="bg1"/>
              </a:solidFill>
            </a:endParaRPr>
          </a:p>
        </p:txBody>
      </p:sp>
      <p:sp>
        <p:nvSpPr>
          <p:cNvPr id="22" name="Rectangle 21"/>
          <p:cNvSpPr/>
          <p:nvPr/>
        </p:nvSpPr>
        <p:spPr>
          <a:xfrm>
            <a:off x="4419600" y="1371600"/>
            <a:ext cx="351378" cy="369332"/>
          </a:xfrm>
          <a:prstGeom prst="rect">
            <a:avLst/>
          </a:prstGeom>
        </p:spPr>
        <p:txBody>
          <a:bodyPr wrap="none">
            <a:spAutoFit/>
          </a:bodyPr>
          <a:lstStyle/>
          <a:p>
            <a:r>
              <a:rPr lang="en-US" b="1" dirty="0" smtClean="0">
                <a:solidFill>
                  <a:schemeClr val="bg1"/>
                </a:solidFill>
              </a:rPr>
              <a:t>B</a:t>
            </a:r>
            <a:endParaRPr lang="en-US" b="1" dirty="0">
              <a:solidFill>
                <a:schemeClr val="bg1"/>
              </a:solidFill>
            </a:endParaRPr>
          </a:p>
        </p:txBody>
      </p:sp>
      <p:pic>
        <p:nvPicPr>
          <p:cNvPr id="17" name="Picture 16" descr="T1blastoma.jpg"/>
          <p:cNvPicPr>
            <a:picLocks noChangeAspect="1"/>
          </p:cNvPicPr>
          <p:nvPr/>
        </p:nvPicPr>
        <p:blipFill>
          <a:blip r:embed="rId3" cstate="print"/>
          <a:stretch>
            <a:fillRect/>
          </a:stretch>
        </p:blipFill>
        <p:spPr>
          <a:xfrm>
            <a:off x="304800" y="2209800"/>
            <a:ext cx="2952750" cy="2276475"/>
          </a:xfrm>
          <a:prstGeom prst="rect">
            <a:avLst/>
          </a:prstGeom>
        </p:spPr>
      </p:pic>
      <p:pic>
        <p:nvPicPr>
          <p:cNvPr id="18" name="Picture 17" descr="T1post.jpg"/>
          <p:cNvPicPr>
            <a:picLocks noChangeAspect="1"/>
          </p:cNvPicPr>
          <p:nvPr/>
        </p:nvPicPr>
        <p:blipFill>
          <a:blip r:embed="rId4" cstate="print"/>
          <a:stretch>
            <a:fillRect/>
          </a:stretch>
        </p:blipFill>
        <p:spPr>
          <a:xfrm>
            <a:off x="3429000" y="2209800"/>
            <a:ext cx="2819400" cy="2171700"/>
          </a:xfrm>
          <a:prstGeom prst="rect">
            <a:avLst/>
          </a:prstGeom>
        </p:spPr>
      </p:pic>
      <p:pic>
        <p:nvPicPr>
          <p:cNvPr id="19" name="Picture 18" descr="t2neuroblastoma.jpg"/>
          <p:cNvPicPr>
            <a:picLocks noChangeAspect="1"/>
          </p:cNvPicPr>
          <p:nvPr/>
        </p:nvPicPr>
        <p:blipFill>
          <a:blip r:embed="rId5" cstate="print"/>
          <a:stretch>
            <a:fillRect/>
          </a:stretch>
        </p:blipFill>
        <p:spPr>
          <a:xfrm>
            <a:off x="6172200" y="2209800"/>
            <a:ext cx="2751582" cy="226085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33400" y="2819400"/>
            <a:ext cx="7518400" cy="3662363"/>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p:txBody>
      </p:sp>
      <p:sp>
        <p:nvSpPr>
          <p:cNvPr id="63491" name="Text Box 3"/>
          <p:cNvSpPr txBox="1">
            <a:spLocks noChangeArrowheads="1"/>
          </p:cNvSpPr>
          <p:nvPr/>
        </p:nvSpPr>
        <p:spPr bwMode="auto">
          <a:xfrm>
            <a:off x="508000" y="1028700"/>
            <a:ext cx="7721600" cy="3539430"/>
          </a:xfrm>
          <a:prstGeom prst="rect">
            <a:avLst/>
          </a:prstGeom>
          <a:noFill/>
          <a:ln w="9525">
            <a:noFill/>
            <a:miter lim="800000"/>
            <a:headEnd/>
            <a:tailEnd/>
          </a:ln>
        </p:spPr>
        <p:txBody>
          <a:bodyPr>
            <a:spAutoFit/>
          </a:bodyPr>
          <a:lstStyle/>
          <a:p>
            <a:pPr>
              <a:spcBef>
                <a:spcPct val="50000"/>
              </a:spcBef>
            </a:pPr>
            <a:r>
              <a:rPr lang="en-US" sz="1600" b="1" dirty="0">
                <a:solidFill>
                  <a:srgbClr val="870401"/>
                </a:solidFill>
              </a:rPr>
              <a:t>Differential diagnosis for </a:t>
            </a:r>
            <a:r>
              <a:rPr lang="en-US" sz="1600" b="1" dirty="0" smtClean="0">
                <a:solidFill>
                  <a:srgbClr val="870401"/>
                </a:solidFill>
              </a:rPr>
              <a:t>posterior chest/mediastinal mass in a child &lt;3 years old includes:</a:t>
            </a:r>
            <a:endParaRPr lang="en-US" sz="1600" b="1" dirty="0">
              <a:solidFill>
                <a:srgbClr val="870401"/>
              </a:solidFill>
            </a:endParaRPr>
          </a:p>
          <a:p>
            <a:pPr>
              <a:spcBef>
                <a:spcPct val="50000"/>
              </a:spcBef>
              <a:buClr>
                <a:srgbClr val="E87400"/>
              </a:buClr>
              <a:buSzPct val="200000"/>
              <a:buFontTx/>
              <a:buChar char="•"/>
            </a:pPr>
            <a:r>
              <a:rPr lang="en-US" sz="1600" b="1" dirty="0" smtClean="0">
                <a:solidFill>
                  <a:srgbClr val="9E1E00"/>
                </a:solidFill>
              </a:rPr>
              <a:t>Round pneumonia</a:t>
            </a:r>
          </a:p>
          <a:p>
            <a:pPr>
              <a:spcBef>
                <a:spcPct val="50000"/>
              </a:spcBef>
              <a:buClr>
                <a:srgbClr val="E87400"/>
              </a:buClr>
              <a:buSzPct val="200000"/>
              <a:buFontTx/>
              <a:buChar char="•"/>
            </a:pPr>
            <a:r>
              <a:rPr lang="en-US" sz="1600" b="1" dirty="0" smtClean="0">
                <a:solidFill>
                  <a:srgbClr val="9E1E00"/>
                </a:solidFill>
              </a:rPr>
              <a:t>Bronchogenic cyst</a:t>
            </a:r>
          </a:p>
          <a:p>
            <a:pPr>
              <a:spcBef>
                <a:spcPct val="50000"/>
              </a:spcBef>
              <a:buClr>
                <a:srgbClr val="E87400"/>
              </a:buClr>
              <a:buSzPct val="200000"/>
              <a:buFontTx/>
              <a:buChar char="•"/>
            </a:pPr>
            <a:r>
              <a:rPr lang="en-US" sz="1600" b="1" dirty="0" smtClean="0">
                <a:solidFill>
                  <a:srgbClr val="9E1E00"/>
                </a:solidFill>
              </a:rPr>
              <a:t>Extralobar sequestration</a:t>
            </a:r>
          </a:p>
          <a:p>
            <a:pPr>
              <a:spcBef>
                <a:spcPct val="50000"/>
              </a:spcBef>
              <a:buClr>
                <a:srgbClr val="E87400"/>
              </a:buClr>
              <a:buSzPct val="200000"/>
              <a:buFontTx/>
              <a:buChar char="•"/>
            </a:pPr>
            <a:r>
              <a:rPr lang="en-US" sz="1600" b="1" dirty="0" smtClean="0">
                <a:solidFill>
                  <a:srgbClr val="9E1E00"/>
                </a:solidFill>
              </a:rPr>
              <a:t>CPAM</a:t>
            </a:r>
          </a:p>
          <a:p>
            <a:pPr>
              <a:spcBef>
                <a:spcPct val="50000"/>
              </a:spcBef>
              <a:buClr>
                <a:srgbClr val="E87400"/>
              </a:buClr>
              <a:buSzPct val="200000"/>
              <a:buFontTx/>
              <a:buChar char="•"/>
            </a:pPr>
            <a:r>
              <a:rPr lang="en-US" sz="1600" b="1" dirty="0" smtClean="0">
                <a:solidFill>
                  <a:srgbClr val="9E1E00"/>
                </a:solidFill>
              </a:rPr>
              <a:t>Neuroblastoma</a:t>
            </a:r>
          </a:p>
          <a:p>
            <a:pPr>
              <a:spcBef>
                <a:spcPct val="50000"/>
              </a:spcBef>
            </a:pPr>
            <a:endParaRPr lang="en-US" sz="1600" b="1" dirty="0"/>
          </a:p>
          <a:p>
            <a:pPr>
              <a:spcBef>
                <a:spcPct val="50000"/>
              </a:spcBef>
            </a:pPr>
            <a:endParaRPr lang="en-US" sz="1600" b="1" dirty="0"/>
          </a:p>
          <a:p>
            <a:pPr>
              <a:spcBef>
                <a:spcPct val="50000"/>
              </a:spcBef>
            </a:pPr>
            <a:r>
              <a:rPr lang="en-US" sz="1600" b="1" dirty="0"/>
              <a:t> </a:t>
            </a:r>
            <a:endParaRPr lang="en-US" sz="1600" b="1" dirty="0">
              <a:solidFill>
                <a:srgbClr val="E87400"/>
              </a:solidFill>
            </a:endParaRPr>
          </a:p>
        </p:txBody>
      </p:sp>
      <p:sp>
        <p:nvSpPr>
          <p:cNvPr id="63492" name="Rectangle 4"/>
          <p:cNvSpPr>
            <a:spLocks noChangeArrowheads="1"/>
          </p:cNvSpPr>
          <p:nvPr/>
        </p:nvSpPr>
        <p:spPr bwMode="auto">
          <a:xfrm>
            <a:off x="762000" y="228600"/>
            <a:ext cx="7772400" cy="533400"/>
          </a:xfrm>
          <a:prstGeom prst="rect">
            <a:avLst/>
          </a:prstGeom>
          <a:noFill/>
          <a:ln w="9525">
            <a:noFill/>
            <a:miter lim="800000"/>
            <a:headEnd/>
            <a:tailEnd/>
          </a:ln>
        </p:spPr>
        <p:txBody>
          <a:bodyPr anchor="ctr"/>
          <a:lstStyle/>
          <a:p>
            <a:pPr algn="ctr"/>
            <a:r>
              <a:rPr lang="en-US" sz="2000" b="1" dirty="0" smtClean="0"/>
              <a:t>Differential Diagnosis</a:t>
            </a:r>
            <a:endParaRPr lang="en-US" sz="2000" b="1" dirty="0"/>
          </a:p>
        </p:txBody>
      </p:sp>
      <p:grpSp>
        <p:nvGrpSpPr>
          <p:cNvPr id="63493" name="Group 6"/>
          <p:cNvGrpSpPr>
            <a:grpSpLocks/>
          </p:cNvGrpSpPr>
          <p:nvPr/>
        </p:nvGrpSpPr>
        <p:grpSpPr bwMode="auto">
          <a:xfrm>
            <a:off x="0" y="0"/>
            <a:ext cx="9144000" cy="6858000"/>
            <a:chOff x="0" y="0"/>
            <a:chExt cx="5760" cy="4320"/>
          </a:xfrm>
        </p:grpSpPr>
        <p:sp>
          <p:nvSpPr>
            <p:cNvPr id="6349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349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3494" name="Picture 9"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33400" y="2819400"/>
            <a:ext cx="7518400" cy="3662363"/>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p:txBody>
      </p:sp>
      <p:sp>
        <p:nvSpPr>
          <p:cNvPr id="63491" name="Text Box 3"/>
          <p:cNvSpPr txBox="1">
            <a:spLocks noChangeArrowheads="1"/>
          </p:cNvSpPr>
          <p:nvPr/>
        </p:nvSpPr>
        <p:spPr bwMode="auto">
          <a:xfrm>
            <a:off x="508000" y="1287482"/>
            <a:ext cx="7721600" cy="4524315"/>
          </a:xfrm>
          <a:prstGeom prst="rect">
            <a:avLst/>
          </a:prstGeom>
          <a:noFill/>
          <a:ln w="9525">
            <a:noFill/>
            <a:miter lim="800000"/>
            <a:headEnd/>
            <a:tailEnd/>
          </a:ln>
        </p:spPr>
        <p:txBody>
          <a:bodyPr>
            <a:spAutoFit/>
          </a:bodyPr>
          <a:lstStyle/>
          <a:p>
            <a:pPr fontAlgn="t">
              <a:buFont typeface="Arial" pitchFamily="34" charset="0"/>
              <a:buChar char="•"/>
            </a:pPr>
            <a:r>
              <a:rPr lang="en-US" b="1" dirty="0" smtClean="0">
                <a:solidFill>
                  <a:srgbClr val="870401"/>
                </a:solidFill>
              </a:rPr>
              <a:t>Definition: </a:t>
            </a:r>
          </a:p>
          <a:p>
            <a:pPr lvl="1" fontAlgn="t">
              <a:buFont typeface="Arial" pitchFamily="34" charset="0"/>
              <a:buChar char="•"/>
            </a:pPr>
            <a:r>
              <a:rPr lang="en-US" b="1" dirty="0" smtClean="0">
                <a:solidFill>
                  <a:srgbClr val="870401"/>
                </a:solidFill>
              </a:rPr>
              <a:t>Malignant tumor of </a:t>
            </a:r>
            <a:r>
              <a:rPr lang="en-US" b="1" dirty="0" smtClean="0">
                <a:solidFill>
                  <a:srgbClr val="C65B0A"/>
                </a:solidFill>
              </a:rPr>
              <a:t>neural crest </a:t>
            </a:r>
            <a:r>
              <a:rPr lang="en-US" b="1" dirty="0" smtClean="0">
                <a:solidFill>
                  <a:srgbClr val="870401"/>
                </a:solidFill>
              </a:rPr>
              <a:t>cells </a:t>
            </a:r>
          </a:p>
          <a:p>
            <a:pPr fontAlgn="t"/>
            <a:endParaRPr lang="en-US" b="1" dirty="0" smtClean="0">
              <a:solidFill>
                <a:srgbClr val="870401"/>
              </a:solidFill>
            </a:endParaRPr>
          </a:p>
          <a:p>
            <a:pPr fontAlgn="t">
              <a:buFont typeface="Arial" pitchFamily="34" charset="0"/>
              <a:buChar char="•"/>
            </a:pPr>
            <a:r>
              <a:rPr lang="en-US" b="1" dirty="0" smtClean="0">
                <a:solidFill>
                  <a:srgbClr val="870401"/>
                </a:solidFill>
              </a:rPr>
              <a:t>Demographics:</a:t>
            </a:r>
          </a:p>
          <a:p>
            <a:pPr lvl="1" fontAlgn="t">
              <a:buFont typeface="Arial" pitchFamily="34" charset="0"/>
              <a:buChar char="•"/>
            </a:pPr>
            <a:r>
              <a:rPr lang="en-US" b="1" dirty="0" smtClean="0">
                <a:solidFill>
                  <a:srgbClr val="870401"/>
                </a:solidFill>
              </a:rPr>
              <a:t>Children </a:t>
            </a:r>
            <a:r>
              <a:rPr lang="en-US" b="1" dirty="0" smtClean="0">
                <a:solidFill>
                  <a:srgbClr val="C65B0A"/>
                </a:solidFill>
              </a:rPr>
              <a:t>&lt;2 years</a:t>
            </a:r>
          </a:p>
          <a:p>
            <a:pPr fontAlgn="t">
              <a:buFont typeface="Arial" pitchFamily="34" charset="0"/>
              <a:buChar char="•"/>
            </a:pPr>
            <a:endParaRPr lang="en-US" b="1" dirty="0" smtClean="0">
              <a:solidFill>
                <a:srgbClr val="870401"/>
              </a:solidFill>
            </a:endParaRPr>
          </a:p>
          <a:p>
            <a:pPr fontAlgn="t">
              <a:buFont typeface="Arial" pitchFamily="34" charset="0"/>
              <a:buChar char="•"/>
            </a:pPr>
            <a:r>
              <a:rPr lang="en-US" b="1" dirty="0" smtClean="0">
                <a:solidFill>
                  <a:srgbClr val="870401"/>
                </a:solidFill>
              </a:rPr>
              <a:t>Location</a:t>
            </a:r>
          </a:p>
          <a:p>
            <a:pPr lvl="1" fontAlgn="t">
              <a:buFont typeface="Arial" pitchFamily="34" charset="0"/>
              <a:buChar char="•"/>
            </a:pPr>
            <a:r>
              <a:rPr lang="en-US" b="1" dirty="0" smtClean="0">
                <a:solidFill>
                  <a:srgbClr val="C65B0A"/>
                </a:solidFill>
              </a:rPr>
              <a:t>Adrenal neuroblastoma is most common</a:t>
            </a:r>
            <a:r>
              <a:rPr lang="en-US" b="1" dirty="0" smtClean="0">
                <a:solidFill>
                  <a:srgbClr val="870401"/>
                </a:solidFill>
              </a:rPr>
              <a:t>, though neuroblastoma may occur anywhere along the sympathetic chain</a:t>
            </a:r>
          </a:p>
          <a:p>
            <a:pPr lvl="1" fontAlgn="t">
              <a:buFont typeface="Arial" pitchFamily="34" charset="0"/>
              <a:buChar char="•"/>
            </a:pPr>
            <a:r>
              <a:rPr lang="en-US" b="1" dirty="0" smtClean="0">
                <a:solidFill>
                  <a:srgbClr val="870401"/>
                </a:solidFill>
              </a:rPr>
              <a:t>Thoracic neuroblastoma involves the sympathetic chain in the </a:t>
            </a:r>
            <a:r>
              <a:rPr lang="en-US" b="1" dirty="0" smtClean="0">
                <a:solidFill>
                  <a:srgbClr val="C65B0A"/>
                </a:solidFill>
              </a:rPr>
              <a:t>posterior mediastinum</a:t>
            </a:r>
          </a:p>
          <a:p>
            <a:pPr fontAlgn="t">
              <a:buFont typeface="Arial" pitchFamily="34" charset="0"/>
              <a:buChar char="•"/>
            </a:pPr>
            <a:endParaRPr lang="en-US" b="1" dirty="0" smtClean="0">
              <a:solidFill>
                <a:srgbClr val="870401"/>
              </a:solidFill>
            </a:endParaRPr>
          </a:p>
          <a:p>
            <a:pPr fontAlgn="t">
              <a:buFont typeface="Arial" pitchFamily="34" charset="0"/>
              <a:buChar char="•"/>
            </a:pPr>
            <a:r>
              <a:rPr lang="en-US" b="1" dirty="0" smtClean="0">
                <a:solidFill>
                  <a:srgbClr val="870401"/>
                </a:solidFill>
              </a:rPr>
              <a:t>Invasive:</a:t>
            </a:r>
          </a:p>
          <a:p>
            <a:pPr lvl="1" fontAlgn="t">
              <a:buFont typeface="Arial" pitchFamily="34" charset="0"/>
              <a:buChar char="•"/>
            </a:pPr>
            <a:r>
              <a:rPr lang="en-US" b="1" dirty="0" smtClean="0">
                <a:solidFill>
                  <a:srgbClr val="870401"/>
                </a:solidFill>
              </a:rPr>
              <a:t>Neuroblastoma characteristically </a:t>
            </a:r>
            <a:r>
              <a:rPr lang="en-US" b="1" dirty="0" smtClean="0">
                <a:solidFill>
                  <a:srgbClr val="C65B0A"/>
                </a:solidFill>
              </a:rPr>
              <a:t>invades neural foramina </a:t>
            </a:r>
            <a:r>
              <a:rPr lang="en-US" b="1" dirty="0" smtClean="0">
                <a:solidFill>
                  <a:srgbClr val="870401"/>
                </a:solidFill>
              </a:rPr>
              <a:t>to spread to the spinal canal where it encases vessels and nerves</a:t>
            </a:r>
            <a:endParaRPr lang="en-US" sz="1600" b="1" dirty="0" smtClean="0"/>
          </a:p>
        </p:txBody>
      </p:sp>
      <p:sp>
        <p:nvSpPr>
          <p:cNvPr id="63492" name="Rectangle 4"/>
          <p:cNvSpPr>
            <a:spLocks noChangeArrowheads="1"/>
          </p:cNvSpPr>
          <p:nvPr/>
        </p:nvSpPr>
        <p:spPr bwMode="auto">
          <a:xfrm>
            <a:off x="762000" y="228600"/>
            <a:ext cx="7772400" cy="762000"/>
          </a:xfrm>
          <a:prstGeom prst="rect">
            <a:avLst/>
          </a:prstGeom>
          <a:noFill/>
          <a:ln w="9525">
            <a:noFill/>
            <a:miter lim="800000"/>
            <a:headEnd/>
            <a:tailEnd/>
          </a:ln>
        </p:spPr>
        <p:txBody>
          <a:bodyPr anchor="ctr"/>
          <a:lstStyle/>
          <a:p>
            <a:pPr algn="ctr"/>
            <a:r>
              <a:rPr lang="en-US" sz="2400" b="1" dirty="0" smtClean="0"/>
              <a:t>Discussion</a:t>
            </a:r>
          </a:p>
          <a:p>
            <a:pPr algn="ctr"/>
            <a:r>
              <a:rPr lang="en-US" sz="2400" b="1" dirty="0" smtClean="0"/>
              <a:t>Neuroblastoma</a:t>
            </a:r>
            <a:endParaRPr lang="en-US" sz="2400" b="1" dirty="0"/>
          </a:p>
        </p:txBody>
      </p:sp>
      <p:grpSp>
        <p:nvGrpSpPr>
          <p:cNvPr id="2" name="Group 6"/>
          <p:cNvGrpSpPr>
            <a:grpSpLocks/>
          </p:cNvGrpSpPr>
          <p:nvPr/>
        </p:nvGrpSpPr>
        <p:grpSpPr bwMode="auto">
          <a:xfrm>
            <a:off x="0" y="0"/>
            <a:ext cx="9144000" cy="6858000"/>
            <a:chOff x="0" y="0"/>
            <a:chExt cx="5760" cy="4320"/>
          </a:xfrm>
        </p:grpSpPr>
        <p:sp>
          <p:nvSpPr>
            <p:cNvPr id="6349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349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3494" name="Picture 9"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33400" y="2819400"/>
            <a:ext cx="7518400" cy="3662363"/>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p:txBody>
      </p:sp>
      <p:sp>
        <p:nvSpPr>
          <p:cNvPr id="63491" name="Text Box 3"/>
          <p:cNvSpPr txBox="1">
            <a:spLocks noChangeArrowheads="1"/>
          </p:cNvSpPr>
          <p:nvPr/>
        </p:nvSpPr>
        <p:spPr bwMode="auto">
          <a:xfrm>
            <a:off x="533400" y="914400"/>
            <a:ext cx="8153400" cy="4801314"/>
          </a:xfrm>
          <a:prstGeom prst="rect">
            <a:avLst/>
          </a:prstGeom>
          <a:noFill/>
          <a:ln w="9525">
            <a:noFill/>
            <a:miter lim="800000"/>
            <a:headEnd/>
            <a:tailEnd/>
          </a:ln>
        </p:spPr>
        <p:txBody>
          <a:bodyPr wrap="square">
            <a:spAutoFit/>
          </a:bodyPr>
          <a:lstStyle/>
          <a:p>
            <a:pPr fontAlgn="t">
              <a:buFont typeface="Arial" pitchFamily="34" charset="0"/>
              <a:buChar char="•"/>
            </a:pPr>
            <a:r>
              <a:rPr lang="en-US" b="1" dirty="0" smtClean="0">
                <a:solidFill>
                  <a:srgbClr val="870401"/>
                </a:solidFill>
              </a:rPr>
              <a:t>Radiograph: </a:t>
            </a:r>
          </a:p>
          <a:p>
            <a:pPr lvl="1" fontAlgn="t">
              <a:buFont typeface="Arial" pitchFamily="34" charset="0"/>
              <a:buChar char="•"/>
            </a:pPr>
            <a:r>
              <a:rPr lang="en-US" b="1" dirty="0" smtClean="0">
                <a:solidFill>
                  <a:srgbClr val="870401"/>
                </a:solidFill>
              </a:rPr>
              <a:t>Solid well circumscribed posterior mediastinal mass without air bronchograms</a:t>
            </a:r>
          </a:p>
          <a:p>
            <a:pPr fontAlgn="t">
              <a:buFont typeface="Arial" pitchFamily="34" charset="0"/>
              <a:buChar char="•"/>
            </a:pPr>
            <a:endParaRPr lang="en-US" b="1" dirty="0" smtClean="0">
              <a:solidFill>
                <a:srgbClr val="870401"/>
              </a:solidFill>
            </a:endParaRPr>
          </a:p>
          <a:p>
            <a:pPr fontAlgn="t">
              <a:buFont typeface="Arial" pitchFamily="34" charset="0"/>
              <a:buChar char="•"/>
            </a:pPr>
            <a:r>
              <a:rPr lang="en-US" b="1" dirty="0" smtClean="0">
                <a:solidFill>
                  <a:srgbClr val="870401"/>
                </a:solidFill>
              </a:rPr>
              <a:t>CT:</a:t>
            </a:r>
          </a:p>
          <a:p>
            <a:pPr lvl="1" fontAlgn="t">
              <a:buFont typeface="Arial" pitchFamily="34" charset="0"/>
              <a:buChar char="•"/>
            </a:pPr>
            <a:r>
              <a:rPr lang="en-US" b="1" dirty="0" smtClean="0">
                <a:solidFill>
                  <a:srgbClr val="C65B0A"/>
                </a:solidFill>
              </a:rPr>
              <a:t>Calcification</a:t>
            </a:r>
            <a:r>
              <a:rPr lang="en-US" b="1" dirty="0" smtClean="0">
                <a:solidFill>
                  <a:srgbClr val="870401"/>
                </a:solidFill>
              </a:rPr>
              <a:t> common</a:t>
            </a:r>
          </a:p>
          <a:p>
            <a:pPr lvl="1" fontAlgn="t">
              <a:buFont typeface="Arial" pitchFamily="34" charset="0"/>
              <a:buChar char="•"/>
            </a:pPr>
            <a:r>
              <a:rPr lang="en-US" b="1" dirty="0" smtClean="0">
                <a:solidFill>
                  <a:srgbClr val="870401"/>
                </a:solidFill>
              </a:rPr>
              <a:t>Heterogenous appearance with </a:t>
            </a:r>
            <a:r>
              <a:rPr lang="en-US" b="1" dirty="0" smtClean="0">
                <a:solidFill>
                  <a:srgbClr val="C65B0A"/>
                </a:solidFill>
              </a:rPr>
              <a:t>hemorrhage, necrosis</a:t>
            </a:r>
          </a:p>
          <a:p>
            <a:pPr fontAlgn="t">
              <a:buFont typeface="Arial" pitchFamily="34" charset="0"/>
              <a:buChar char="•"/>
            </a:pPr>
            <a:endParaRPr lang="en-US" b="1" dirty="0" smtClean="0">
              <a:solidFill>
                <a:srgbClr val="870401"/>
              </a:solidFill>
            </a:endParaRPr>
          </a:p>
          <a:p>
            <a:pPr fontAlgn="t">
              <a:buFont typeface="Arial" pitchFamily="34" charset="0"/>
              <a:buChar char="•"/>
            </a:pPr>
            <a:r>
              <a:rPr lang="en-US" b="1" dirty="0" smtClean="0">
                <a:solidFill>
                  <a:srgbClr val="870401"/>
                </a:solidFill>
              </a:rPr>
              <a:t>MRI:</a:t>
            </a:r>
          </a:p>
          <a:p>
            <a:pPr lvl="1" fontAlgn="t">
              <a:buFont typeface="Arial" pitchFamily="34" charset="0"/>
              <a:buChar char="•"/>
            </a:pPr>
            <a:r>
              <a:rPr lang="en-US" b="1" dirty="0" smtClean="0">
                <a:solidFill>
                  <a:srgbClr val="870401"/>
                </a:solidFill>
              </a:rPr>
              <a:t>Useful for detecting invasion of neural foramina and spinal canal</a:t>
            </a:r>
          </a:p>
          <a:p>
            <a:pPr lvl="1" fontAlgn="t">
              <a:buFont typeface="Arial" pitchFamily="34" charset="0"/>
              <a:buChar char="•"/>
            </a:pPr>
            <a:r>
              <a:rPr lang="en-US" b="1" dirty="0" smtClean="0">
                <a:solidFill>
                  <a:srgbClr val="870401"/>
                </a:solidFill>
              </a:rPr>
              <a:t>Heterogenous enhancement </a:t>
            </a:r>
          </a:p>
          <a:p>
            <a:pPr lvl="1" fontAlgn="t">
              <a:buFont typeface="Arial" pitchFamily="34" charset="0"/>
              <a:buChar char="•"/>
            </a:pPr>
            <a:r>
              <a:rPr lang="en-US" b="1" dirty="0" smtClean="0">
                <a:solidFill>
                  <a:srgbClr val="870401"/>
                </a:solidFill>
              </a:rPr>
              <a:t>TWI1: low signal intensity</a:t>
            </a:r>
          </a:p>
          <a:p>
            <a:pPr lvl="1" fontAlgn="t">
              <a:buFont typeface="Arial" pitchFamily="34" charset="0"/>
              <a:buChar char="•"/>
            </a:pPr>
            <a:r>
              <a:rPr lang="en-US" b="1" dirty="0" smtClean="0">
                <a:solidFill>
                  <a:srgbClr val="870401"/>
                </a:solidFill>
              </a:rPr>
              <a:t>T2WI: high signal intensity</a:t>
            </a:r>
          </a:p>
          <a:p>
            <a:pPr lvl="1" fontAlgn="t">
              <a:buFont typeface="Arial" pitchFamily="34" charset="0"/>
              <a:buChar char="•"/>
            </a:pPr>
            <a:endParaRPr lang="en-US" b="1" dirty="0" smtClean="0">
              <a:solidFill>
                <a:srgbClr val="870401"/>
              </a:solidFill>
            </a:endParaRPr>
          </a:p>
          <a:p>
            <a:pPr fontAlgn="t">
              <a:buFont typeface="Arial" pitchFamily="34" charset="0"/>
              <a:buChar char="•"/>
            </a:pPr>
            <a:r>
              <a:rPr lang="en-US" b="1" dirty="0" smtClean="0">
                <a:solidFill>
                  <a:srgbClr val="870401"/>
                </a:solidFill>
              </a:rPr>
              <a:t>Nuclear MIBG:</a:t>
            </a:r>
          </a:p>
          <a:p>
            <a:pPr lvl="1" fontAlgn="t">
              <a:buFont typeface="Arial" pitchFamily="34" charset="0"/>
              <a:buChar char="•"/>
            </a:pPr>
            <a:r>
              <a:rPr lang="en-US" b="1" dirty="0" smtClean="0">
                <a:solidFill>
                  <a:srgbClr val="870401"/>
                </a:solidFill>
              </a:rPr>
              <a:t>70% of neuroblastomas produce </a:t>
            </a:r>
            <a:r>
              <a:rPr lang="en-US" b="1" dirty="0" smtClean="0">
                <a:solidFill>
                  <a:srgbClr val="C65B0A"/>
                </a:solidFill>
              </a:rPr>
              <a:t>catecholamines</a:t>
            </a:r>
            <a:r>
              <a:rPr lang="en-US" b="1" dirty="0" smtClean="0">
                <a:solidFill>
                  <a:srgbClr val="870401"/>
                </a:solidFill>
              </a:rPr>
              <a:t> and are </a:t>
            </a:r>
            <a:r>
              <a:rPr lang="en-US" b="1" dirty="0" smtClean="0">
                <a:solidFill>
                  <a:srgbClr val="C65B0A"/>
                </a:solidFill>
              </a:rPr>
              <a:t>MIBG avid</a:t>
            </a:r>
          </a:p>
          <a:p>
            <a:pPr lvl="1" fontAlgn="t">
              <a:buFont typeface="Arial" pitchFamily="34" charset="0"/>
              <a:buChar char="•"/>
            </a:pPr>
            <a:r>
              <a:rPr lang="en-US" b="1" dirty="0" smtClean="0">
                <a:solidFill>
                  <a:srgbClr val="870401"/>
                </a:solidFill>
              </a:rPr>
              <a:t>Useful for surveillance and evaluation of progression</a:t>
            </a:r>
            <a:endParaRPr lang="en-US" sz="1600" b="1" dirty="0">
              <a:solidFill>
                <a:srgbClr val="E87400"/>
              </a:solidFill>
            </a:endParaRPr>
          </a:p>
        </p:txBody>
      </p:sp>
      <p:sp>
        <p:nvSpPr>
          <p:cNvPr id="63492" name="Rectangle 4"/>
          <p:cNvSpPr>
            <a:spLocks noChangeArrowheads="1"/>
          </p:cNvSpPr>
          <p:nvPr/>
        </p:nvSpPr>
        <p:spPr bwMode="auto">
          <a:xfrm>
            <a:off x="762000" y="228600"/>
            <a:ext cx="7772400" cy="762000"/>
          </a:xfrm>
          <a:prstGeom prst="rect">
            <a:avLst/>
          </a:prstGeom>
          <a:noFill/>
          <a:ln w="9525">
            <a:noFill/>
            <a:miter lim="800000"/>
            <a:headEnd/>
            <a:tailEnd/>
          </a:ln>
        </p:spPr>
        <p:txBody>
          <a:bodyPr anchor="ctr"/>
          <a:lstStyle/>
          <a:p>
            <a:pPr algn="ctr"/>
            <a:r>
              <a:rPr lang="en-US" sz="2400" b="1" dirty="0" smtClean="0"/>
              <a:t>Discussion</a:t>
            </a:r>
          </a:p>
          <a:p>
            <a:pPr algn="ctr"/>
            <a:r>
              <a:rPr lang="en-US" sz="2400" b="1" dirty="0" smtClean="0"/>
              <a:t>Neuroblastoma</a:t>
            </a:r>
            <a:endParaRPr lang="en-US" sz="2400" b="1" dirty="0"/>
          </a:p>
        </p:txBody>
      </p:sp>
      <p:grpSp>
        <p:nvGrpSpPr>
          <p:cNvPr id="2" name="Group 6"/>
          <p:cNvGrpSpPr>
            <a:grpSpLocks/>
          </p:cNvGrpSpPr>
          <p:nvPr/>
        </p:nvGrpSpPr>
        <p:grpSpPr bwMode="auto">
          <a:xfrm>
            <a:off x="0" y="0"/>
            <a:ext cx="9144000" cy="6858000"/>
            <a:chOff x="0" y="0"/>
            <a:chExt cx="5760" cy="4320"/>
          </a:xfrm>
        </p:grpSpPr>
        <p:sp>
          <p:nvSpPr>
            <p:cNvPr id="6349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349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3494" name="Picture 9" descr="icf_logo4"/>
          <p:cNvPicPr>
            <a:picLocks noChangeAspect="1" noChangeArrowheads="1"/>
          </p:cNvPicPr>
          <p:nvPr/>
        </p:nvPicPr>
        <p:blipFill>
          <a:blip r:embed="rId3" cstate="print"/>
          <a:srcRect/>
          <a:stretch>
            <a:fillRect/>
          </a:stretch>
        </p:blipFill>
        <p:spPr bwMode="auto">
          <a:xfrm>
            <a:off x="5143500" y="57531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33400" y="2819400"/>
            <a:ext cx="7518400" cy="3662363"/>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p:txBody>
      </p:sp>
      <p:sp>
        <p:nvSpPr>
          <p:cNvPr id="63491" name="Text Box 3"/>
          <p:cNvSpPr txBox="1">
            <a:spLocks noChangeArrowheads="1"/>
          </p:cNvSpPr>
          <p:nvPr/>
        </p:nvSpPr>
        <p:spPr bwMode="auto">
          <a:xfrm>
            <a:off x="508000" y="1252478"/>
            <a:ext cx="7721600" cy="2862322"/>
          </a:xfrm>
          <a:prstGeom prst="rect">
            <a:avLst/>
          </a:prstGeom>
          <a:noFill/>
          <a:ln w="9525">
            <a:noFill/>
            <a:miter lim="800000"/>
            <a:headEnd/>
            <a:tailEnd/>
          </a:ln>
        </p:spPr>
        <p:txBody>
          <a:bodyPr wrap="square">
            <a:spAutoFit/>
          </a:bodyPr>
          <a:lstStyle/>
          <a:p>
            <a:pPr fontAlgn="t">
              <a:buFont typeface="Arial" pitchFamily="34" charset="0"/>
              <a:buChar char="•"/>
            </a:pPr>
            <a:r>
              <a:rPr lang="en-US" b="1" dirty="0" smtClean="0">
                <a:solidFill>
                  <a:srgbClr val="870401"/>
                </a:solidFill>
              </a:rPr>
              <a:t>Clinical course</a:t>
            </a:r>
          </a:p>
          <a:p>
            <a:pPr lvl="1" fontAlgn="t">
              <a:buFont typeface="Arial" pitchFamily="34" charset="0"/>
              <a:buChar char="•"/>
            </a:pPr>
            <a:r>
              <a:rPr lang="en-US" b="1" dirty="0" smtClean="0">
                <a:solidFill>
                  <a:srgbClr val="870401"/>
                </a:solidFill>
              </a:rPr>
              <a:t>Patient went to surgery at age 4 weeks and underwent </a:t>
            </a:r>
            <a:r>
              <a:rPr lang="en-US" b="1" dirty="0" smtClean="0">
                <a:solidFill>
                  <a:srgbClr val="C65B0A"/>
                </a:solidFill>
              </a:rPr>
              <a:t>resection of the right chest mass </a:t>
            </a:r>
          </a:p>
          <a:p>
            <a:pPr fontAlgn="t">
              <a:buFont typeface="Arial" pitchFamily="34" charset="0"/>
              <a:buChar char="•"/>
            </a:pPr>
            <a:endParaRPr lang="en-US" b="1" dirty="0" smtClean="0">
              <a:solidFill>
                <a:srgbClr val="870401"/>
              </a:solidFill>
            </a:endParaRPr>
          </a:p>
          <a:p>
            <a:pPr fontAlgn="t">
              <a:buFont typeface="Arial" pitchFamily="34" charset="0"/>
              <a:buChar char="•"/>
            </a:pPr>
            <a:r>
              <a:rPr lang="en-US" b="1" dirty="0" smtClean="0">
                <a:solidFill>
                  <a:srgbClr val="870401"/>
                </a:solidFill>
              </a:rPr>
              <a:t>Postsurgical pathology showed</a:t>
            </a:r>
          </a:p>
          <a:p>
            <a:pPr lvl="2" fontAlgn="t">
              <a:buFont typeface="Arial" pitchFamily="34" charset="0"/>
              <a:buChar char="•"/>
            </a:pPr>
            <a:r>
              <a:rPr lang="en-US" b="1" dirty="0" smtClean="0">
                <a:solidFill>
                  <a:srgbClr val="870401"/>
                </a:solidFill>
              </a:rPr>
              <a:t>Poorly differentiated neuroblastoma</a:t>
            </a:r>
          </a:p>
          <a:p>
            <a:pPr lvl="2" fontAlgn="t">
              <a:buFont typeface="Arial" pitchFamily="34" charset="0"/>
              <a:buChar char="•"/>
            </a:pPr>
            <a:r>
              <a:rPr lang="en-US" b="1" dirty="0" smtClean="0">
                <a:solidFill>
                  <a:srgbClr val="870401"/>
                </a:solidFill>
              </a:rPr>
              <a:t>Positive margins</a:t>
            </a:r>
          </a:p>
          <a:p>
            <a:pPr lvl="2" fontAlgn="t">
              <a:buFont typeface="Arial" pitchFamily="34" charset="0"/>
              <a:buChar char="•"/>
            </a:pPr>
            <a:r>
              <a:rPr lang="en-US" b="1" dirty="0" smtClean="0">
                <a:solidFill>
                  <a:srgbClr val="870401"/>
                </a:solidFill>
              </a:rPr>
              <a:t>Vascular invasion</a:t>
            </a:r>
          </a:p>
          <a:p>
            <a:pPr lvl="2" fontAlgn="t">
              <a:buFont typeface="Arial" pitchFamily="34" charset="0"/>
              <a:buChar char="•"/>
            </a:pPr>
            <a:r>
              <a:rPr lang="en-US" b="1" dirty="0" smtClean="0">
                <a:solidFill>
                  <a:srgbClr val="870401"/>
                </a:solidFill>
              </a:rPr>
              <a:t>Intermediate mitosis karyorrhexis index</a:t>
            </a:r>
          </a:p>
          <a:p>
            <a:pPr lvl="2" fontAlgn="t">
              <a:buFont typeface="Arial" pitchFamily="34" charset="0"/>
              <a:buChar char="•"/>
            </a:pPr>
            <a:r>
              <a:rPr lang="en-US" b="1" dirty="0" smtClean="0">
                <a:solidFill>
                  <a:srgbClr val="870401"/>
                </a:solidFill>
              </a:rPr>
              <a:t>No n-myc amplification</a:t>
            </a:r>
            <a:endParaRPr lang="en-US" b="1" dirty="0">
              <a:solidFill>
                <a:srgbClr val="E87400"/>
              </a:solidFill>
            </a:endParaRPr>
          </a:p>
        </p:txBody>
      </p:sp>
      <p:sp>
        <p:nvSpPr>
          <p:cNvPr id="63492" name="Rectangle 4"/>
          <p:cNvSpPr>
            <a:spLocks noChangeArrowheads="1"/>
          </p:cNvSpPr>
          <p:nvPr/>
        </p:nvSpPr>
        <p:spPr bwMode="auto">
          <a:xfrm>
            <a:off x="762000" y="228600"/>
            <a:ext cx="7772400" cy="762000"/>
          </a:xfrm>
          <a:prstGeom prst="rect">
            <a:avLst/>
          </a:prstGeom>
          <a:noFill/>
          <a:ln w="9525">
            <a:noFill/>
            <a:miter lim="800000"/>
            <a:headEnd/>
            <a:tailEnd/>
          </a:ln>
        </p:spPr>
        <p:txBody>
          <a:bodyPr anchor="ctr"/>
          <a:lstStyle/>
          <a:p>
            <a:pPr algn="ctr"/>
            <a:r>
              <a:rPr lang="en-US" sz="2400" b="1" dirty="0" smtClean="0"/>
              <a:t>Discussion</a:t>
            </a:r>
          </a:p>
          <a:p>
            <a:pPr algn="ctr"/>
            <a:r>
              <a:rPr lang="en-US" sz="2400" b="1" dirty="0" smtClean="0"/>
              <a:t>Neuroblastoma</a:t>
            </a:r>
            <a:endParaRPr lang="en-US" sz="2400" b="1" dirty="0"/>
          </a:p>
        </p:txBody>
      </p:sp>
      <p:grpSp>
        <p:nvGrpSpPr>
          <p:cNvPr id="2" name="Group 6"/>
          <p:cNvGrpSpPr>
            <a:grpSpLocks/>
          </p:cNvGrpSpPr>
          <p:nvPr/>
        </p:nvGrpSpPr>
        <p:grpSpPr bwMode="auto">
          <a:xfrm>
            <a:off x="0" y="0"/>
            <a:ext cx="9144000" cy="6858000"/>
            <a:chOff x="0" y="0"/>
            <a:chExt cx="5760" cy="4320"/>
          </a:xfrm>
        </p:grpSpPr>
        <p:sp>
          <p:nvSpPr>
            <p:cNvPr id="6349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349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3494" name="Picture 9"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191000" y="838200"/>
            <a:ext cx="4800600" cy="2057400"/>
          </a:xfrm>
        </p:spPr>
        <p:txBody>
          <a:bodyPr/>
          <a:lstStyle/>
          <a:p>
            <a:pPr fontAlgn="t"/>
            <a:r>
              <a:rPr lang="en-US" sz="2400" b="1" dirty="0" smtClean="0">
                <a:solidFill>
                  <a:srgbClr val="25DB07"/>
                </a:solidFill>
              </a:rPr>
              <a:t>Homer Wright Rosette </a:t>
            </a:r>
          </a:p>
          <a:p>
            <a:pPr lvl="1" fontAlgn="t"/>
            <a:r>
              <a:rPr lang="en-US" sz="1600" b="1" dirty="0" smtClean="0">
                <a:solidFill>
                  <a:srgbClr val="870401"/>
                </a:solidFill>
              </a:rPr>
              <a:t>Characteristic of sympathetic nervous system tumors including neuroblastomas and medulloblastomas</a:t>
            </a:r>
          </a:p>
          <a:p>
            <a:pPr lvl="1" fontAlgn="t"/>
            <a:r>
              <a:rPr lang="en-US" sz="1600" b="1" dirty="0" smtClean="0">
                <a:solidFill>
                  <a:srgbClr val="870401"/>
                </a:solidFill>
              </a:rPr>
              <a:t>Composed of halo-like clusters of cells in each rosette surrounding a central area of fiber-rich neuropil</a:t>
            </a:r>
            <a:endParaRPr lang="en-US" sz="1600" b="1" dirty="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73734"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3735"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3732" name="Rectangle 7"/>
          <p:cNvSpPr>
            <a:spLocks noChangeArrowheads="1"/>
          </p:cNvSpPr>
          <p:nvPr/>
        </p:nvSpPr>
        <p:spPr bwMode="auto">
          <a:xfrm>
            <a:off x="152400" y="152400"/>
            <a:ext cx="8763000" cy="476250"/>
          </a:xfrm>
          <a:prstGeom prst="rect">
            <a:avLst/>
          </a:prstGeom>
          <a:noFill/>
          <a:ln w="9525">
            <a:noFill/>
            <a:miter lim="800000"/>
            <a:headEnd/>
            <a:tailEnd/>
          </a:ln>
        </p:spPr>
        <p:txBody>
          <a:bodyPr/>
          <a:lstStyle/>
          <a:p>
            <a:pPr algn="ctr"/>
            <a:r>
              <a:rPr lang="en-US" sz="2400" b="1" dirty="0" smtClean="0"/>
              <a:t>Discussion: poorly differentiated neuroblastoma</a:t>
            </a:r>
            <a:endParaRPr lang="en-US" sz="2400" b="1" dirty="0"/>
          </a:p>
        </p:txBody>
      </p:sp>
      <p:pic>
        <p:nvPicPr>
          <p:cNvPr id="73733" name="Picture 8" descr="icf_logo4"/>
          <p:cNvPicPr>
            <a:picLocks noChangeAspect="1" noChangeArrowheads="1"/>
          </p:cNvPicPr>
          <p:nvPr/>
        </p:nvPicPr>
        <p:blipFill>
          <a:blip r:embed="rId3" cstate="print"/>
          <a:srcRect/>
          <a:stretch>
            <a:fillRect/>
          </a:stretch>
        </p:blipFill>
        <p:spPr bwMode="auto">
          <a:xfrm>
            <a:off x="0" y="5753100"/>
            <a:ext cx="4000500" cy="11049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228600" y="762000"/>
            <a:ext cx="3886200" cy="3276600"/>
          </a:xfrm>
          <a:prstGeom prst="rect">
            <a:avLst/>
          </a:prstGeom>
          <a:noFill/>
          <a:ln w="9525">
            <a:noFill/>
            <a:miter lim="800000"/>
            <a:headEnd/>
            <a:tailEnd/>
          </a:ln>
          <a:effectLst/>
        </p:spPr>
      </p:pic>
      <p:sp>
        <p:nvSpPr>
          <p:cNvPr id="9" name="Oval 8"/>
          <p:cNvSpPr/>
          <p:nvPr/>
        </p:nvSpPr>
        <p:spPr>
          <a:xfrm>
            <a:off x="1524000" y="1905000"/>
            <a:ext cx="1219200" cy="1143000"/>
          </a:xfrm>
          <a:prstGeom prst="ellipse">
            <a:avLst/>
          </a:prstGeom>
          <a:noFill/>
          <a:ln w="38100">
            <a:solidFill>
              <a:srgbClr val="25DB0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flipV="1">
            <a:off x="2438400" y="2667000"/>
            <a:ext cx="914400" cy="457200"/>
          </a:xfrm>
          <a:prstGeom prst="straightConnector1">
            <a:avLst/>
          </a:prstGeom>
          <a:ln w="50800">
            <a:solidFill>
              <a:schemeClr val="accent1">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76600" y="3048000"/>
            <a:ext cx="2971800" cy="369332"/>
          </a:xfrm>
          <a:prstGeom prst="rect">
            <a:avLst/>
          </a:prstGeom>
          <a:solidFill>
            <a:schemeClr val="accent3">
              <a:lumMod val="85000"/>
            </a:schemeClr>
          </a:solidFill>
        </p:spPr>
        <p:txBody>
          <a:bodyPr wrap="square" rtlCol="0">
            <a:spAutoFit/>
          </a:bodyPr>
          <a:lstStyle/>
          <a:p>
            <a:r>
              <a:rPr lang="en-US" b="1" dirty="0" smtClean="0"/>
              <a:t>Halo-like cluster of cells</a:t>
            </a:r>
            <a:endParaRPr lang="en-US" b="1" dirty="0"/>
          </a:p>
        </p:txBody>
      </p:sp>
      <p:cxnSp>
        <p:nvCxnSpPr>
          <p:cNvPr id="22" name="Straight Arrow Connector 21"/>
          <p:cNvCxnSpPr/>
          <p:nvPr/>
        </p:nvCxnSpPr>
        <p:spPr>
          <a:xfrm flipH="1">
            <a:off x="2133600" y="1828800"/>
            <a:ext cx="685800" cy="609600"/>
          </a:xfrm>
          <a:prstGeom prst="straightConnector1">
            <a:avLst/>
          </a:prstGeom>
          <a:ln w="50800">
            <a:solidFill>
              <a:schemeClr val="accent1">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19400" y="1600200"/>
            <a:ext cx="2057400" cy="369332"/>
          </a:xfrm>
          <a:prstGeom prst="rect">
            <a:avLst/>
          </a:prstGeom>
          <a:solidFill>
            <a:schemeClr val="accent3">
              <a:lumMod val="85000"/>
            </a:schemeClr>
          </a:solidFill>
        </p:spPr>
        <p:txBody>
          <a:bodyPr wrap="square" rtlCol="0">
            <a:spAutoFit/>
          </a:bodyPr>
          <a:lstStyle/>
          <a:p>
            <a:r>
              <a:rPr lang="en-US" b="1" dirty="0" smtClean="0"/>
              <a:t>Central neuropil</a:t>
            </a:r>
            <a:endParaRPr lang="en-US" b="1" dirty="0"/>
          </a:p>
        </p:txBody>
      </p:sp>
      <p:pic>
        <p:nvPicPr>
          <p:cNvPr id="3075" name="Picture 3"/>
          <p:cNvPicPr>
            <a:picLocks noChangeAspect="1" noChangeArrowheads="1"/>
          </p:cNvPicPr>
          <p:nvPr/>
        </p:nvPicPr>
        <p:blipFill>
          <a:blip r:embed="rId5" cstate="print"/>
          <a:srcRect/>
          <a:stretch>
            <a:fillRect/>
          </a:stretch>
        </p:blipFill>
        <p:spPr bwMode="auto">
          <a:xfrm>
            <a:off x="6096000" y="3124200"/>
            <a:ext cx="2895600" cy="2667000"/>
          </a:xfrm>
          <a:prstGeom prst="rect">
            <a:avLst/>
          </a:prstGeom>
          <a:noFill/>
          <a:ln w="9525">
            <a:noFill/>
            <a:miter lim="800000"/>
            <a:headEnd/>
            <a:tailEnd/>
          </a:ln>
          <a:effectLst/>
        </p:spPr>
      </p:pic>
      <p:sp>
        <p:nvSpPr>
          <p:cNvPr id="25" name="TextBox 24"/>
          <p:cNvSpPr txBox="1"/>
          <p:nvPr/>
        </p:nvSpPr>
        <p:spPr>
          <a:xfrm>
            <a:off x="228600" y="4114800"/>
            <a:ext cx="5715000" cy="1477328"/>
          </a:xfrm>
          <a:prstGeom prst="rect">
            <a:avLst/>
          </a:prstGeom>
          <a:noFill/>
        </p:spPr>
        <p:txBody>
          <a:bodyPr wrap="square" rtlCol="0">
            <a:spAutoFit/>
          </a:bodyPr>
          <a:lstStyle/>
          <a:p>
            <a:pPr>
              <a:buFont typeface="Arial" pitchFamily="34" charset="0"/>
              <a:buChar char="•"/>
            </a:pPr>
            <a:r>
              <a:rPr lang="en-US" b="1" dirty="0" smtClean="0">
                <a:solidFill>
                  <a:srgbClr val="870401"/>
                </a:solidFill>
              </a:rPr>
              <a:t>Surgical pathology status post excision of right chest mass demonstrates a neuroblastoma with favorable histology indicated by age &lt;1.5 years, low to intermediate MKI (&lt;196/ 5000 cells) and poorly differentiated to dedifferentiated histology.</a:t>
            </a:r>
            <a:endParaRPr lang="en-US" dirty="0"/>
          </a:p>
        </p:txBody>
      </p:sp>
      <p:sp>
        <p:nvSpPr>
          <p:cNvPr id="26" name="TextBox 25"/>
          <p:cNvSpPr txBox="1"/>
          <p:nvPr/>
        </p:nvSpPr>
        <p:spPr>
          <a:xfrm>
            <a:off x="5029200" y="6120825"/>
            <a:ext cx="3962400" cy="584775"/>
          </a:xfrm>
          <a:prstGeom prst="rect">
            <a:avLst/>
          </a:prstGeom>
          <a:noFill/>
        </p:spPr>
        <p:txBody>
          <a:bodyPr wrap="square" rtlCol="0">
            <a:spAutoFit/>
          </a:bodyPr>
          <a:lstStyle/>
          <a:p>
            <a:r>
              <a:rPr lang="en-US" sz="1600" dirty="0" smtClean="0">
                <a:solidFill>
                  <a:srgbClr val="002060"/>
                </a:solidFill>
                <a:latin typeface="Forte" pitchFamily="66" charset="0"/>
              </a:rPr>
              <a:t>Thank you to Dr Brian Stewart, pathology, for providing slides and images</a:t>
            </a:r>
            <a:endParaRPr lang="en-US" sz="1600" dirty="0">
              <a:solidFill>
                <a:srgbClr val="002060"/>
              </a:solidFill>
              <a:latin typeface="Forte"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762000" y="152400"/>
            <a:ext cx="7772400" cy="762000"/>
          </a:xfrm>
          <a:prstGeom prst="rect">
            <a:avLst/>
          </a:prstGeom>
          <a:noFill/>
          <a:ln w="9525">
            <a:noFill/>
            <a:miter lim="800000"/>
            <a:headEnd/>
            <a:tailEnd/>
          </a:ln>
        </p:spPr>
        <p:txBody>
          <a:bodyPr anchor="ctr"/>
          <a:lstStyle/>
          <a:p>
            <a:pPr algn="ctr"/>
            <a:r>
              <a:rPr lang="en-US" sz="2400" b="1" dirty="0" smtClean="0"/>
              <a:t>Discussion</a:t>
            </a:r>
          </a:p>
          <a:p>
            <a:pPr algn="ctr"/>
            <a:r>
              <a:rPr lang="en-US" sz="2400" b="1" dirty="0" smtClean="0"/>
              <a:t>Neuroblastoma</a:t>
            </a:r>
            <a:endParaRPr lang="en-US" sz="2400" b="1" dirty="0"/>
          </a:p>
        </p:txBody>
      </p:sp>
      <p:grpSp>
        <p:nvGrpSpPr>
          <p:cNvPr id="2" name="Group 6"/>
          <p:cNvGrpSpPr>
            <a:grpSpLocks/>
          </p:cNvGrpSpPr>
          <p:nvPr/>
        </p:nvGrpSpPr>
        <p:grpSpPr bwMode="auto">
          <a:xfrm>
            <a:off x="0" y="0"/>
            <a:ext cx="9144000" cy="6858000"/>
            <a:chOff x="0" y="0"/>
            <a:chExt cx="5760" cy="4320"/>
          </a:xfrm>
        </p:grpSpPr>
        <p:sp>
          <p:nvSpPr>
            <p:cNvPr id="6349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349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3494" name="Picture 9"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1219200" y="1752600"/>
            <a:ext cx="6400800" cy="2807971"/>
          </a:xfrm>
          <a:prstGeom prst="rect">
            <a:avLst/>
          </a:prstGeom>
          <a:noFill/>
          <a:ln w="9525">
            <a:noFill/>
            <a:miter lim="800000"/>
            <a:headEnd/>
            <a:tailEnd/>
          </a:ln>
          <a:effectLst/>
        </p:spPr>
      </p:pic>
      <p:sp>
        <p:nvSpPr>
          <p:cNvPr id="10" name="TextBox 9"/>
          <p:cNvSpPr txBox="1"/>
          <p:nvPr/>
        </p:nvSpPr>
        <p:spPr>
          <a:xfrm>
            <a:off x="76200" y="4724400"/>
            <a:ext cx="4953000" cy="1754326"/>
          </a:xfrm>
          <a:prstGeom prst="rect">
            <a:avLst/>
          </a:prstGeom>
          <a:noFill/>
        </p:spPr>
        <p:txBody>
          <a:bodyPr wrap="square" rtlCol="0">
            <a:spAutoFit/>
          </a:bodyPr>
          <a:lstStyle/>
          <a:p>
            <a:pPr>
              <a:buFont typeface="Arial" pitchFamily="34" charset="0"/>
              <a:buChar char="•"/>
            </a:pPr>
            <a:r>
              <a:rPr lang="en-US" b="1" dirty="0" smtClean="0">
                <a:solidFill>
                  <a:srgbClr val="870401"/>
                </a:solidFill>
              </a:rPr>
              <a:t>Coronal whole-body images from MIBG tumor localization performed 2 weeks following surgery demonstrate: </a:t>
            </a:r>
          </a:p>
          <a:p>
            <a:pPr lvl="1">
              <a:buFont typeface="Arial" pitchFamily="34" charset="0"/>
              <a:buChar char="•"/>
            </a:pPr>
            <a:r>
              <a:rPr lang="en-US" b="1" dirty="0" smtClean="0">
                <a:solidFill>
                  <a:srgbClr val="870401"/>
                </a:solidFill>
              </a:rPr>
              <a:t>No focal increased activity in the adrenal bed or midline</a:t>
            </a:r>
          </a:p>
          <a:p>
            <a:pPr lvl="1">
              <a:buFont typeface="Arial" pitchFamily="34" charset="0"/>
              <a:buChar char="•"/>
            </a:pPr>
            <a:r>
              <a:rPr lang="en-US" b="1" dirty="0" smtClean="0">
                <a:solidFill>
                  <a:srgbClr val="870401"/>
                </a:solidFill>
              </a:rPr>
              <a:t>Physiologic activity in the myocardium</a:t>
            </a:r>
            <a:endParaRPr lang="en-US" dirty="0"/>
          </a:p>
        </p:txBody>
      </p:sp>
      <p:sp>
        <p:nvSpPr>
          <p:cNvPr id="63491" name="Text Box 3"/>
          <p:cNvSpPr txBox="1">
            <a:spLocks noChangeArrowheads="1"/>
          </p:cNvSpPr>
          <p:nvPr/>
        </p:nvSpPr>
        <p:spPr bwMode="auto">
          <a:xfrm>
            <a:off x="457200" y="921603"/>
            <a:ext cx="8229600" cy="830997"/>
          </a:xfrm>
          <a:prstGeom prst="rect">
            <a:avLst/>
          </a:prstGeom>
          <a:noFill/>
          <a:ln w="9525">
            <a:noFill/>
            <a:miter lim="800000"/>
            <a:headEnd/>
            <a:tailEnd/>
          </a:ln>
        </p:spPr>
        <p:txBody>
          <a:bodyPr wrap="square">
            <a:spAutoFit/>
          </a:bodyPr>
          <a:lstStyle/>
          <a:p>
            <a:pPr fontAlgn="t">
              <a:buFont typeface="Arial" pitchFamily="34" charset="0"/>
              <a:buChar char="•"/>
            </a:pPr>
            <a:r>
              <a:rPr lang="en-US" sz="1600" b="1" dirty="0" smtClean="0">
                <a:solidFill>
                  <a:srgbClr val="C65B0A"/>
                </a:solidFill>
              </a:rPr>
              <a:t>Prior to surgery, urine HVA</a:t>
            </a:r>
            <a:r>
              <a:rPr lang="en-US" sz="1600" b="1" dirty="0" smtClean="0">
                <a:solidFill>
                  <a:srgbClr val="870401"/>
                </a:solidFill>
              </a:rPr>
              <a:t> (homovanillic acid, a catecholamine produced by neuroblastoma) was </a:t>
            </a:r>
            <a:r>
              <a:rPr lang="en-US" sz="1600" b="1" dirty="0" smtClean="0">
                <a:solidFill>
                  <a:srgbClr val="C65B0A"/>
                </a:solidFill>
              </a:rPr>
              <a:t>elevated</a:t>
            </a:r>
            <a:r>
              <a:rPr lang="en-US" sz="1600" b="1" dirty="0" smtClean="0">
                <a:solidFill>
                  <a:srgbClr val="870401"/>
                </a:solidFill>
              </a:rPr>
              <a:t> at 99.0 mg/g Cr (normal &lt;35 mg/g Cr), indicating that </a:t>
            </a:r>
            <a:r>
              <a:rPr lang="en-US" sz="1600" b="1" dirty="0" smtClean="0">
                <a:solidFill>
                  <a:srgbClr val="C65B0A"/>
                </a:solidFill>
              </a:rPr>
              <a:t>urine HVA and MIBG would provide an effective method for surveillance</a:t>
            </a:r>
            <a:endParaRPr lang="en-US" sz="1600" b="1" dirty="0">
              <a:solidFill>
                <a:srgbClr val="E874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33400" y="2819400"/>
            <a:ext cx="7518400" cy="3662363"/>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p:txBody>
      </p:sp>
      <p:sp>
        <p:nvSpPr>
          <p:cNvPr id="63492" name="Rectangle 4"/>
          <p:cNvSpPr>
            <a:spLocks noChangeArrowheads="1"/>
          </p:cNvSpPr>
          <p:nvPr/>
        </p:nvSpPr>
        <p:spPr bwMode="auto">
          <a:xfrm>
            <a:off x="762000" y="152400"/>
            <a:ext cx="7772400" cy="762000"/>
          </a:xfrm>
          <a:prstGeom prst="rect">
            <a:avLst/>
          </a:prstGeom>
          <a:noFill/>
          <a:ln w="9525">
            <a:noFill/>
            <a:miter lim="800000"/>
            <a:headEnd/>
            <a:tailEnd/>
          </a:ln>
        </p:spPr>
        <p:txBody>
          <a:bodyPr anchor="ctr"/>
          <a:lstStyle/>
          <a:p>
            <a:pPr algn="ctr"/>
            <a:r>
              <a:rPr lang="en-US" sz="2400" b="1" dirty="0" smtClean="0"/>
              <a:t>Discussion</a:t>
            </a:r>
          </a:p>
          <a:p>
            <a:pPr algn="ctr"/>
            <a:r>
              <a:rPr lang="en-US" sz="2400" b="1" dirty="0" smtClean="0"/>
              <a:t>Neuroblastoma</a:t>
            </a:r>
            <a:endParaRPr lang="en-US" sz="2400" b="1" dirty="0"/>
          </a:p>
        </p:txBody>
      </p:sp>
      <p:grpSp>
        <p:nvGrpSpPr>
          <p:cNvPr id="2" name="Group 6"/>
          <p:cNvGrpSpPr>
            <a:grpSpLocks/>
          </p:cNvGrpSpPr>
          <p:nvPr/>
        </p:nvGrpSpPr>
        <p:grpSpPr bwMode="auto">
          <a:xfrm>
            <a:off x="0" y="0"/>
            <a:ext cx="9144000" cy="6858000"/>
            <a:chOff x="0" y="0"/>
            <a:chExt cx="5760" cy="4320"/>
          </a:xfrm>
        </p:grpSpPr>
        <p:sp>
          <p:nvSpPr>
            <p:cNvPr id="6349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349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3494" name="Picture 9"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1295400" y="1752600"/>
            <a:ext cx="6172200" cy="3200400"/>
          </a:xfrm>
          <a:prstGeom prst="rect">
            <a:avLst/>
          </a:prstGeom>
          <a:noFill/>
          <a:ln w="9525">
            <a:noFill/>
            <a:miter lim="800000"/>
            <a:headEnd/>
            <a:tailEnd/>
          </a:ln>
          <a:effectLst/>
        </p:spPr>
      </p:pic>
      <p:sp>
        <p:nvSpPr>
          <p:cNvPr id="11" name="TextBox 10"/>
          <p:cNvSpPr txBox="1"/>
          <p:nvPr/>
        </p:nvSpPr>
        <p:spPr>
          <a:xfrm>
            <a:off x="228600" y="4951274"/>
            <a:ext cx="5029200" cy="1754326"/>
          </a:xfrm>
          <a:prstGeom prst="rect">
            <a:avLst/>
          </a:prstGeom>
          <a:noFill/>
        </p:spPr>
        <p:txBody>
          <a:bodyPr wrap="square" rtlCol="0">
            <a:spAutoFit/>
          </a:bodyPr>
          <a:lstStyle/>
          <a:p>
            <a:pPr>
              <a:buFont typeface="Arial" pitchFamily="34" charset="0"/>
              <a:buChar char="•"/>
            </a:pPr>
            <a:r>
              <a:rPr lang="en-US" b="1" dirty="0" smtClean="0">
                <a:solidFill>
                  <a:srgbClr val="870401"/>
                </a:solidFill>
              </a:rPr>
              <a:t>Sagittal whole-body images from MIBG tumor localization performed 2 weeks following surgery demonstrate:</a:t>
            </a:r>
          </a:p>
          <a:p>
            <a:pPr lvl="1">
              <a:buFont typeface="Arial" pitchFamily="34" charset="0"/>
              <a:buChar char="•"/>
            </a:pPr>
            <a:r>
              <a:rPr lang="en-US" b="1" dirty="0" smtClean="0">
                <a:solidFill>
                  <a:srgbClr val="870401"/>
                </a:solidFill>
              </a:rPr>
              <a:t>No focal increased activity in the adrenal bed or midline</a:t>
            </a:r>
          </a:p>
          <a:p>
            <a:pPr lvl="1">
              <a:buFont typeface="Arial" pitchFamily="34" charset="0"/>
              <a:buChar char="•"/>
            </a:pPr>
            <a:r>
              <a:rPr lang="en-US" b="1" dirty="0" smtClean="0">
                <a:solidFill>
                  <a:srgbClr val="870401"/>
                </a:solidFill>
              </a:rPr>
              <a:t>Physiologic activity myocardium</a:t>
            </a:r>
            <a:endParaRPr lang="en-US" dirty="0"/>
          </a:p>
        </p:txBody>
      </p:sp>
      <p:sp>
        <p:nvSpPr>
          <p:cNvPr id="12" name="Text Box 3"/>
          <p:cNvSpPr txBox="1">
            <a:spLocks noChangeArrowheads="1"/>
          </p:cNvSpPr>
          <p:nvPr/>
        </p:nvSpPr>
        <p:spPr bwMode="auto">
          <a:xfrm>
            <a:off x="457200" y="914400"/>
            <a:ext cx="8229600" cy="830997"/>
          </a:xfrm>
          <a:prstGeom prst="rect">
            <a:avLst/>
          </a:prstGeom>
          <a:noFill/>
          <a:ln w="9525">
            <a:noFill/>
            <a:miter lim="800000"/>
            <a:headEnd/>
            <a:tailEnd/>
          </a:ln>
        </p:spPr>
        <p:txBody>
          <a:bodyPr wrap="square">
            <a:spAutoFit/>
          </a:bodyPr>
          <a:lstStyle/>
          <a:p>
            <a:pPr fontAlgn="t">
              <a:buFont typeface="Arial" pitchFamily="34" charset="0"/>
              <a:buChar char="•"/>
            </a:pPr>
            <a:r>
              <a:rPr lang="en-US" sz="1600" b="1" dirty="0" smtClean="0">
                <a:solidFill>
                  <a:srgbClr val="C65B0A"/>
                </a:solidFill>
              </a:rPr>
              <a:t>Prior to surgery, urine HVA</a:t>
            </a:r>
            <a:r>
              <a:rPr lang="en-US" sz="1600" b="1" dirty="0" smtClean="0">
                <a:solidFill>
                  <a:srgbClr val="870401"/>
                </a:solidFill>
              </a:rPr>
              <a:t> (homovanillic acid, a catecholamine produced by neuroblastoma) was </a:t>
            </a:r>
            <a:r>
              <a:rPr lang="en-US" sz="1600" b="1" dirty="0" smtClean="0">
                <a:solidFill>
                  <a:srgbClr val="C65B0A"/>
                </a:solidFill>
              </a:rPr>
              <a:t>elevated</a:t>
            </a:r>
            <a:r>
              <a:rPr lang="en-US" sz="1600" b="1" dirty="0" smtClean="0">
                <a:solidFill>
                  <a:srgbClr val="870401"/>
                </a:solidFill>
              </a:rPr>
              <a:t> at 99.0 mg/g Cr (normal &lt;35 mg/g Cr), indicating that </a:t>
            </a:r>
            <a:r>
              <a:rPr lang="en-US" sz="1600" b="1" dirty="0" smtClean="0">
                <a:solidFill>
                  <a:srgbClr val="C65B0A"/>
                </a:solidFill>
              </a:rPr>
              <a:t>urine HVA and MIBG would provide an effective method for surveillance</a:t>
            </a:r>
            <a:endParaRPr lang="en-US" sz="1600" b="1" dirty="0">
              <a:solidFill>
                <a:srgbClr val="E874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title" idx="4294967295"/>
          </p:nvPr>
        </p:nvSpPr>
        <p:spPr>
          <a:xfrm>
            <a:off x="457200" y="304800"/>
            <a:ext cx="8229600" cy="533400"/>
          </a:xfrm>
        </p:spPr>
        <p:txBody>
          <a:bodyPr/>
          <a:lstStyle/>
          <a:p>
            <a:pPr eaLnBrk="1" hangingPunct="1"/>
            <a:r>
              <a:rPr lang="en-US" sz="2000" b="1" dirty="0" smtClean="0"/>
              <a:t>Case History</a:t>
            </a:r>
          </a:p>
        </p:txBody>
      </p:sp>
      <p:sp>
        <p:nvSpPr>
          <p:cNvPr id="28675" name="Rectangle 5"/>
          <p:cNvSpPr>
            <a:spLocks noGrp="1" noChangeArrowheads="1"/>
          </p:cNvSpPr>
          <p:nvPr>
            <p:ph type="body" idx="4294967295"/>
          </p:nvPr>
        </p:nvSpPr>
        <p:spPr>
          <a:xfrm>
            <a:off x="381000" y="1219200"/>
            <a:ext cx="8229600" cy="4267200"/>
          </a:xfrm>
        </p:spPr>
        <p:txBody>
          <a:bodyPr/>
          <a:lstStyle/>
          <a:p>
            <a:pPr eaLnBrk="1" hangingPunct="1">
              <a:buFontTx/>
              <a:buNone/>
            </a:pPr>
            <a:r>
              <a:rPr lang="en-US" sz="1600" b="1" dirty="0" smtClean="0">
                <a:solidFill>
                  <a:srgbClr val="870401"/>
                </a:solidFill>
              </a:rPr>
              <a:t>1 month-old with tachypnea and wheezing</a:t>
            </a:r>
          </a:p>
        </p:txBody>
      </p:sp>
      <p:grpSp>
        <p:nvGrpSpPr>
          <p:cNvPr id="28676" name="Group 6"/>
          <p:cNvGrpSpPr>
            <a:grpSpLocks/>
          </p:cNvGrpSpPr>
          <p:nvPr/>
        </p:nvGrpSpPr>
        <p:grpSpPr bwMode="auto">
          <a:xfrm>
            <a:off x="0" y="0"/>
            <a:ext cx="9144000" cy="6858000"/>
            <a:chOff x="0" y="0"/>
            <a:chExt cx="5760" cy="4320"/>
          </a:xfrm>
        </p:grpSpPr>
        <p:sp>
          <p:nvSpPr>
            <p:cNvPr id="28678"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28679"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28677" name="Picture 9"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762000" y="152400"/>
            <a:ext cx="7772400" cy="762000"/>
          </a:xfrm>
          <a:prstGeom prst="rect">
            <a:avLst/>
          </a:prstGeom>
          <a:noFill/>
          <a:ln w="9525">
            <a:noFill/>
            <a:miter lim="800000"/>
            <a:headEnd/>
            <a:tailEnd/>
          </a:ln>
        </p:spPr>
        <p:txBody>
          <a:bodyPr anchor="ctr"/>
          <a:lstStyle/>
          <a:p>
            <a:pPr algn="ctr"/>
            <a:r>
              <a:rPr lang="en-US" sz="2400" b="1" dirty="0" smtClean="0"/>
              <a:t>Discussion</a:t>
            </a:r>
          </a:p>
          <a:p>
            <a:pPr algn="ctr"/>
            <a:r>
              <a:rPr lang="en-US" sz="2400" b="1" dirty="0" smtClean="0"/>
              <a:t>Neuroblastoma</a:t>
            </a:r>
            <a:endParaRPr lang="en-US" sz="2400" b="1" dirty="0"/>
          </a:p>
        </p:txBody>
      </p:sp>
      <p:grpSp>
        <p:nvGrpSpPr>
          <p:cNvPr id="2" name="Group 6"/>
          <p:cNvGrpSpPr>
            <a:grpSpLocks/>
          </p:cNvGrpSpPr>
          <p:nvPr/>
        </p:nvGrpSpPr>
        <p:grpSpPr bwMode="auto">
          <a:xfrm>
            <a:off x="0" y="0"/>
            <a:ext cx="9144000" cy="6858000"/>
            <a:chOff x="0" y="0"/>
            <a:chExt cx="5760" cy="4320"/>
          </a:xfrm>
        </p:grpSpPr>
        <p:sp>
          <p:nvSpPr>
            <p:cNvPr id="6349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349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3494" name="Picture 9" descr="icf_logo4"/>
          <p:cNvPicPr>
            <a:picLocks noChangeAspect="1" noChangeArrowheads="1"/>
          </p:cNvPicPr>
          <p:nvPr/>
        </p:nvPicPr>
        <p:blipFill>
          <a:blip r:embed="rId3" cstate="print"/>
          <a:srcRect/>
          <a:stretch>
            <a:fillRect/>
          </a:stretch>
        </p:blipFill>
        <p:spPr bwMode="auto">
          <a:xfrm>
            <a:off x="4876800" y="5486400"/>
            <a:ext cx="4000500" cy="1104900"/>
          </a:xfrm>
          <a:prstGeom prst="rect">
            <a:avLst/>
          </a:prstGeom>
          <a:noFill/>
          <a:ln w="9525">
            <a:noFill/>
            <a:miter lim="800000"/>
            <a:headEnd/>
            <a:tailEnd/>
          </a:ln>
        </p:spPr>
      </p:pic>
      <p:sp>
        <p:nvSpPr>
          <p:cNvPr id="11" name="TextBox 10"/>
          <p:cNvSpPr txBox="1"/>
          <p:nvPr/>
        </p:nvSpPr>
        <p:spPr>
          <a:xfrm>
            <a:off x="4876800" y="1752600"/>
            <a:ext cx="4114800" cy="3416320"/>
          </a:xfrm>
          <a:prstGeom prst="rect">
            <a:avLst/>
          </a:prstGeom>
          <a:noFill/>
        </p:spPr>
        <p:txBody>
          <a:bodyPr wrap="square" rtlCol="0">
            <a:spAutoFit/>
          </a:bodyPr>
          <a:lstStyle/>
          <a:p>
            <a:pPr fontAlgn="t">
              <a:buFont typeface="Arial" pitchFamily="34" charset="0"/>
              <a:buChar char="•"/>
            </a:pPr>
            <a:r>
              <a:rPr lang="en-US" b="1" dirty="0" smtClean="0">
                <a:solidFill>
                  <a:srgbClr val="870401"/>
                </a:solidFill>
              </a:rPr>
              <a:t>However, 8 weeks following surgery HVA began to slowly rise </a:t>
            </a:r>
          </a:p>
          <a:p>
            <a:pPr fontAlgn="t">
              <a:buFont typeface="Arial" pitchFamily="34" charset="0"/>
              <a:buChar char="•"/>
            </a:pPr>
            <a:endParaRPr lang="en-US" b="1" dirty="0" smtClean="0">
              <a:solidFill>
                <a:srgbClr val="870401"/>
              </a:solidFill>
            </a:endParaRPr>
          </a:p>
          <a:p>
            <a:pPr fontAlgn="t">
              <a:buFont typeface="Arial" pitchFamily="34" charset="0"/>
              <a:buChar char="•"/>
            </a:pPr>
            <a:r>
              <a:rPr lang="en-US" b="1" dirty="0" smtClean="0">
                <a:solidFill>
                  <a:srgbClr val="870401"/>
                </a:solidFill>
              </a:rPr>
              <a:t>HVA increased from 28 mg/g Cr postop to 52 mg/g at 16 weeks following resection</a:t>
            </a:r>
          </a:p>
          <a:p>
            <a:pPr fontAlgn="t">
              <a:buFont typeface="Arial" pitchFamily="34" charset="0"/>
              <a:buChar char="•"/>
            </a:pPr>
            <a:endParaRPr lang="en-US" b="1" dirty="0" smtClean="0">
              <a:solidFill>
                <a:srgbClr val="870401"/>
              </a:solidFill>
            </a:endParaRPr>
          </a:p>
          <a:p>
            <a:pPr fontAlgn="t">
              <a:buFont typeface="Arial" pitchFamily="34" charset="0"/>
              <a:buChar char="•"/>
            </a:pPr>
            <a:r>
              <a:rPr lang="en-US" b="1" dirty="0" smtClean="0">
                <a:solidFill>
                  <a:srgbClr val="870401"/>
                </a:solidFill>
              </a:rPr>
              <a:t>MRI was performed and demonstrated</a:t>
            </a:r>
          </a:p>
          <a:p>
            <a:r>
              <a:rPr lang="en-US" b="1" dirty="0" smtClean="0">
                <a:solidFill>
                  <a:srgbClr val="870401"/>
                </a:solidFill>
              </a:rPr>
              <a:t>small foci of residual tumor along the posterior 6th through 8th intercostal spaces</a:t>
            </a:r>
          </a:p>
        </p:txBody>
      </p:sp>
      <p:pic>
        <p:nvPicPr>
          <p:cNvPr id="7170" name="Picture 2"/>
          <p:cNvPicPr>
            <a:picLocks noChangeAspect="1" noChangeArrowheads="1"/>
          </p:cNvPicPr>
          <p:nvPr/>
        </p:nvPicPr>
        <p:blipFill>
          <a:blip r:embed="rId4" cstate="print"/>
          <a:srcRect/>
          <a:stretch>
            <a:fillRect/>
          </a:stretch>
        </p:blipFill>
        <p:spPr bwMode="auto">
          <a:xfrm>
            <a:off x="228600" y="767477"/>
            <a:ext cx="1981200" cy="25146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5" cstate="print"/>
          <a:srcRect/>
          <a:stretch>
            <a:fillRect/>
          </a:stretch>
        </p:blipFill>
        <p:spPr bwMode="auto">
          <a:xfrm>
            <a:off x="228600" y="3282077"/>
            <a:ext cx="1981200" cy="2514600"/>
          </a:xfrm>
          <a:prstGeom prst="rect">
            <a:avLst/>
          </a:prstGeom>
          <a:noFill/>
          <a:ln w="9525">
            <a:noFill/>
            <a:miter lim="800000"/>
            <a:headEnd/>
            <a:tailEnd/>
          </a:ln>
          <a:effectLst/>
        </p:spPr>
      </p:pic>
      <p:sp>
        <p:nvSpPr>
          <p:cNvPr id="14" name="TextBox 13"/>
          <p:cNvSpPr txBox="1"/>
          <p:nvPr/>
        </p:nvSpPr>
        <p:spPr>
          <a:xfrm>
            <a:off x="228600" y="767477"/>
            <a:ext cx="1981200" cy="369332"/>
          </a:xfrm>
          <a:prstGeom prst="rect">
            <a:avLst/>
          </a:prstGeom>
          <a:solidFill>
            <a:schemeClr val="bg2">
              <a:lumMod val="75000"/>
            </a:schemeClr>
          </a:solidFill>
        </p:spPr>
        <p:txBody>
          <a:bodyPr wrap="square" rtlCol="0">
            <a:spAutoFit/>
          </a:bodyPr>
          <a:lstStyle/>
          <a:p>
            <a:r>
              <a:rPr lang="en-US" b="1" dirty="0" smtClean="0">
                <a:solidFill>
                  <a:srgbClr val="C65B0A"/>
                </a:solidFill>
              </a:rPr>
              <a:t>Saggital T2</a:t>
            </a:r>
            <a:endParaRPr lang="en-US" b="1" dirty="0">
              <a:solidFill>
                <a:srgbClr val="C65B0A"/>
              </a:solidFill>
            </a:endParaRPr>
          </a:p>
        </p:txBody>
      </p:sp>
      <p:sp>
        <p:nvSpPr>
          <p:cNvPr id="15" name="Rectangle 14"/>
          <p:cNvSpPr/>
          <p:nvPr/>
        </p:nvSpPr>
        <p:spPr>
          <a:xfrm>
            <a:off x="228600" y="5415677"/>
            <a:ext cx="1967205" cy="369332"/>
          </a:xfrm>
          <a:prstGeom prst="rect">
            <a:avLst/>
          </a:prstGeom>
          <a:solidFill>
            <a:schemeClr val="bg2">
              <a:lumMod val="75000"/>
            </a:schemeClr>
          </a:solidFill>
        </p:spPr>
        <p:txBody>
          <a:bodyPr wrap="none">
            <a:spAutoFit/>
          </a:bodyPr>
          <a:lstStyle/>
          <a:p>
            <a:r>
              <a:rPr lang="en-US" b="1" dirty="0" smtClean="0">
                <a:solidFill>
                  <a:srgbClr val="C65B0A"/>
                </a:solidFill>
              </a:rPr>
              <a:t>Saggital T1 post</a:t>
            </a:r>
            <a:endParaRPr lang="en-US" b="1" dirty="0">
              <a:solidFill>
                <a:srgbClr val="C65B0A"/>
              </a:solidFill>
            </a:endParaRPr>
          </a:p>
        </p:txBody>
      </p:sp>
      <p:cxnSp>
        <p:nvCxnSpPr>
          <p:cNvPr id="19" name="Straight Connector 18"/>
          <p:cNvCxnSpPr/>
          <p:nvPr/>
        </p:nvCxnSpPr>
        <p:spPr>
          <a:xfrm>
            <a:off x="4724400" y="1300877"/>
            <a:ext cx="0" cy="4572000"/>
          </a:xfrm>
          <a:prstGeom prst="line">
            <a:avLst/>
          </a:prstGeom>
          <a:ln w="38100">
            <a:solidFill>
              <a:srgbClr val="87040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81200" y="1834277"/>
            <a:ext cx="0" cy="685800"/>
          </a:xfrm>
          <a:prstGeom prst="line">
            <a:avLst/>
          </a:prstGeom>
          <a:ln w="38100">
            <a:solidFill>
              <a:srgbClr val="25DB0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81200" y="4425077"/>
            <a:ext cx="0" cy="685800"/>
          </a:xfrm>
          <a:prstGeom prst="line">
            <a:avLst/>
          </a:prstGeom>
          <a:ln w="38100">
            <a:solidFill>
              <a:srgbClr val="25DB0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981200" y="2139077"/>
            <a:ext cx="457200" cy="0"/>
          </a:xfrm>
          <a:prstGeom prst="line">
            <a:avLst/>
          </a:prstGeom>
          <a:ln w="38100">
            <a:solidFill>
              <a:srgbClr val="25DB0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981200" y="4806077"/>
            <a:ext cx="457200" cy="0"/>
          </a:xfrm>
          <a:prstGeom prst="line">
            <a:avLst/>
          </a:prstGeom>
          <a:ln w="38100">
            <a:solidFill>
              <a:srgbClr val="25DB07"/>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438400" y="1542871"/>
            <a:ext cx="2362200" cy="1200329"/>
          </a:xfrm>
          <a:prstGeom prst="rect">
            <a:avLst/>
          </a:prstGeom>
          <a:noFill/>
        </p:spPr>
        <p:txBody>
          <a:bodyPr wrap="square" rtlCol="0">
            <a:spAutoFit/>
          </a:bodyPr>
          <a:lstStyle/>
          <a:p>
            <a:r>
              <a:rPr lang="en-US" b="1" dirty="0" smtClean="0">
                <a:solidFill>
                  <a:srgbClr val="870401"/>
                </a:solidFill>
              </a:rPr>
              <a:t>T2WI demonstrates increased signal within right 6-8</a:t>
            </a:r>
            <a:r>
              <a:rPr lang="en-US" b="1" baseline="30000" dirty="0" smtClean="0">
                <a:solidFill>
                  <a:srgbClr val="870401"/>
                </a:solidFill>
              </a:rPr>
              <a:t>th</a:t>
            </a:r>
            <a:r>
              <a:rPr lang="en-US" b="1" dirty="0" smtClean="0">
                <a:solidFill>
                  <a:srgbClr val="870401"/>
                </a:solidFill>
              </a:rPr>
              <a:t> intercostal spaces</a:t>
            </a:r>
            <a:endParaRPr lang="en-US" b="1" dirty="0">
              <a:solidFill>
                <a:srgbClr val="870401"/>
              </a:solidFill>
            </a:endParaRPr>
          </a:p>
        </p:txBody>
      </p:sp>
      <p:sp>
        <p:nvSpPr>
          <p:cNvPr id="34" name="TextBox 33"/>
          <p:cNvSpPr txBox="1"/>
          <p:nvPr/>
        </p:nvSpPr>
        <p:spPr>
          <a:xfrm>
            <a:off x="2438400" y="4036874"/>
            <a:ext cx="2209800" cy="1754326"/>
          </a:xfrm>
          <a:prstGeom prst="rect">
            <a:avLst/>
          </a:prstGeom>
          <a:noFill/>
        </p:spPr>
        <p:txBody>
          <a:bodyPr wrap="square" rtlCol="0">
            <a:spAutoFit/>
          </a:bodyPr>
          <a:lstStyle/>
          <a:p>
            <a:r>
              <a:rPr lang="en-US" b="1" dirty="0" smtClean="0">
                <a:solidFill>
                  <a:srgbClr val="870401"/>
                </a:solidFill>
              </a:rPr>
              <a:t>Postcontrast T1WI demonstrates increased enhancement within right 6-8</a:t>
            </a:r>
            <a:r>
              <a:rPr lang="en-US" b="1" baseline="30000" dirty="0" smtClean="0">
                <a:solidFill>
                  <a:srgbClr val="870401"/>
                </a:solidFill>
              </a:rPr>
              <a:t>th</a:t>
            </a:r>
            <a:r>
              <a:rPr lang="en-US" b="1" dirty="0" smtClean="0">
                <a:solidFill>
                  <a:srgbClr val="870401"/>
                </a:solidFill>
              </a:rPr>
              <a:t> intercostal spaces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33400" y="2819400"/>
            <a:ext cx="7518400" cy="3662363"/>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p:txBody>
      </p:sp>
      <p:sp>
        <p:nvSpPr>
          <p:cNvPr id="63491" name="Text Box 3"/>
          <p:cNvSpPr txBox="1">
            <a:spLocks noChangeArrowheads="1"/>
          </p:cNvSpPr>
          <p:nvPr/>
        </p:nvSpPr>
        <p:spPr bwMode="auto">
          <a:xfrm>
            <a:off x="508000" y="1028700"/>
            <a:ext cx="7721600" cy="3539430"/>
          </a:xfrm>
          <a:prstGeom prst="rect">
            <a:avLst/>
          </a:prstGeom>
          <a:noFill/>
          <a:ln w="9525">
            <a:noFill/>
            <a:miter lim="800000"/>
            <a:headEnd/>
            <a:tailEnd/>
          </a:ln>
        </p:spPr>
        <p:txBody>
          <a:bodyPr>
            <a:spAutoFit/>
          </a:bodyPr>
          <a:lstStyle/>
          <a:p>
            <a:pPr>
              <a:spcBef>
                <a:spcPct val="50000"/>
              </a:spcBef>
            </a:pPr>
            <a:r>
              <a:rPr lang="en-US" sz="1600" b="1" dirty="0">
                <a:solidFill>
                  <a:srgbClr val="870401"/>
                </a:solidFill>
              </a:rPr>
              <a:t>Differential diagnosis for </a:t>
            </a:r>
            <a:r>
              <a:rPr lang="en-US" sz="1600" b="1" dirty="0" smtClean="0">
                <a:solidFill>
                  <a:srgbClr val="870401"/>
                </a:solidFill>
              </a:rPr>
              <a:t>posterior chest/mediastinal mass in a child &lt;3 years old includes:</a:t>
            </a:r>
            <a:endParaRPr lang="en-US" sz="1600" b="1" dirty="0">
              <a:solidFill>
                <a:srgbClr val="870401"/>
              </a:solidFill>
            </a:endParaRPr>
          </a:p>
          <a:p>
            <a:pPr>
              <a:spcBef>
                <a:spcPct val="50000"/>
              </a:spcBef>
              <a:buClr>
                <a:srgbClr val="E87400"/>
              </a:buClr>
              <a:buSzPct val="200000"/>
              <a:buFontTx/>
              <a:buChar char="•"/>
            </a:pPr>
            <a:r>
              <a:rPr lang="en-US" sz="1600" b="1" dirty="0" smtClean="0">
                <a:solidFill>
                  <a:srgbClr val="9E1E00"/>
                </a:solidFill>
              </a:rPr>
              <a:t>Round pneumonia</a:t>
            </a:r>
          </a:p>
          <a:p>
            <a:pPr>
              <a:spcBef>
                <a:spcPct val="50000"/>
              </a:spcBef>
              <a:buClr>
                <a:srgbClr val="E87400"/>
              </a:buClr>
              <a:buSzPct val="200000"/>
              <a:buFontTx/>
              <a:buChar char="•"/>
            </a:pPr>
            <a:r>
              <a:rPr lang="en-US" sz="1600" b="1" dirty="0" smtClean="0">
                <a:solidFill>
                  <a:srgbClr val="9E1E00"/>
                </a:solidFill>
              </a:rPr>
              <a:t>Bronchogenic cyst</a:t>
            </a:r>
          </a:p>
          <a:p>
            <a:pPr>
              <a:spcBef>
                <a:spcPct val="50000"/>
              </a:spcBef>
              <a:buClr>
                <a:srgbClr val="E87400"/>
              </a:buClr>
              <a:buSzPct val="200000"/>
              <a:buFontTx/>
              <a:buChar char="•"/>
            </a:pPr>
            <a:r>
              <a:rPr lang="en-US" sz="1600" b="1" dirty="0" smtClean="0">
                <a:solidFill>
                  <a:srgbClr val="9E1E00"/>
                </a:solidFill>
              </a:rPr>
              <a:t>Extralobar sequestration</a:t>
            </a:r>
          </a:p>
          <a:p>
            <a:pPr>
              <a:spcBef>
                <a:spcPct val="50000"/>
              </a:spcBef>
              <a:buClr>
                <a:srgbClr val="E87400"/>
              </a:buClr>
              <a:buSzPct val="200000"/>
              <a:buFontTx/>
              <a:buChar char="•"/>
            </a:pPr>
            <a:r>
              <a:rPr lang="en-US" sz="1600" b="1" dirty="0" smtClean="0">
                <a:solidFill>
                  <a:srgbClr val="9E1E00"/>
                </a:solidFill>
              </a:rPr>
              <a:t>CPAM</a:t>
            </a:r>
          </a:p>
          <a:p>
            <a:pPr>
              <a:spcBef>
                <a:spcPct val="50000"/>
              </a:spcBef>
              <a:buClr>
                <a:srgbClr val="E87400"/>
              </a:buClr>
              <a:buSzPct val="200000"/>
              <a:buFontTx/>
              <a:buChar char="•"/>
            </a:pPr>
            <a:r>
              <a:rPr lang="en-US" sz="1600" b="1" dirty="0" smtClean="0">
                <a:solidFill>
                  <a:srgbClr val="9E1E00"/>
                </a:solidFill>
              </a:rPr>
              <a:t>Neuroblastoma</a:t>
            </a:r>
          </a:p>
          <a:p>
            <a:pPr>
              <a:spcBef>
                <a:spcPct val="50000"/>
              </a:spcBef>
            </a:pPr>
            <a:endParaRPr lang="en-US" sz="1600" b="1" dirty="0"/>
          </a:p>
          <a:p>
            <a:pPr>
              <a:spcBef>
                <a:spcPct val="50000"/>
              </a:spcBef>
            </a:pPr>
            <a:endParaRPr lang="en-US" sz="1600" b="1" dirty="0"/>
          </a:p>
          <a:p>
            <a:pPr>
              <a:spcBef>
                <a:spcPct val="50000"/>
              </a:spcBef>
            </a:pPr>
            <a:r>
              <a:rPr lang="en-US" sz="1600" b="1" dirty="0"/>
              <a:t> </a:t>
            </a:r>
            <a:endParaRPr lang="en-US" sz="1600" b="1" dirty="0">
              <a:solidFill>
                <a:srgbClr val="E87400"/>
              </a:solidFill>
            </a:endParaRPr>
          </a:p>
        </p:txBody>
      </p:sp>
      <p:sp>
        <p:nvSpPr>
          <p:cNvPr id="63492" name="Rectangle 4"/>
          <p:cNvSpPr>
            <a:spLocks noChangeArrowheads="1"/>
          </p:cNvSpPr>
          <p:nvPr/>
        </p:nvSpPr>
        <p:spPr bwMode="auto">
          <a:xfrm>
            <a:off x="762000" y="228600"/>
            <a:ext cx="7772400" cy="533400"/>
          </a:xfrm>
          <a:prstGeom prst="rect">
            <a:avLst/>
          </a:prstGeom>
          <a:noFill/>
          <a:ln w="9525">
            <a:noFill/>
            <a:miter lim="800000"/>
            <a:headEnd/>
            <a:tailEnd/>
          </a:ln>
        </p:spPr>
        <p:txBody>
          <a:bodyPr anchor="ctr"/>
          <a:lstStyle/>
          <a:p>
            <a:pPr algn="ctr"/>
            <a:r>
              <a:rPr lang="en-US" sz="2000" b="1" dirty="0" smtClean="0"/>
              <a:t>Differential Diagnosis</a:t>
            </a:r>
            <a:endParaRPr lang="en-US" sz="2000" b="1" dirty="0"/>
          </a:p>
        </p:txBody>
      </p:sp>
      <p:grpSp>
        <p:nvGrpSpPr>
          <p:cNvPr id="2" name="Group 6"/>
          <p:cNvGrpSpPr>
            <a:grpSpLocks/>
          </p:cNvGrpSpPr>
          <p:nvPr/>
        </p:nvGrpSpPr>
        <p:grpSpPr bwMode="auto">
          <a:xfrm>
            <a:off x="0" y="0"/>
            <a:ext cx="9144000" cy="6858000"/>
            <a:chOff x="0" y="0"/>
            <a:chExt cx="5760" cy="4320"/>
          </a:xfrm>
        </p:grpSpPr>
        <p:sp>
          <p:nvSpPr>
            <p:cNvPr id="6349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349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3494" name="Picture 9"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9" name="Picture 18" descr="Picture1 copy.png"/>
          <p:cNvPicPr>
            <a:picLocks noChangeAspect="1"/>
          </p:cNvPicPr>
          <p:nvPr/>
        </p:nvPicPr>
        <p:blipFill>
          <a:blip r:embed="rId3" cstate="print"/>
          <a:stretch>
            <a:fillRect/>
          </a:stretch>
        </p:blipFill>
        <p:spPr>
          <a:xfrm>
            <a:off x="457200" y="1088188"/>
            <a:ext cx="3581400" cy="3864820"/>
          </a:xfrm>
          <a:prstGeom prst="rect">
            <a:avLst/>
          </a:prstGeom>
        </p:spPr>
      </p:pic>
      <p:sp>
        <p:nvSpPr>
          <p:cNvPr id="10242" name="Rectangle 2"/>
          <p:cNvSpPr>
            <a:spLocks noGrp="1" noChangeArrowheads="1"/>
          </p:cNvSpPr>
          <p:nvPr>
            <p:ph type="body" idx="4294967295"/>
          </p:nvPr>
        </p:nvSpPr>
        <p:spPr>
          <a:xfrm>
            <a:off x="4419600" y="1066800"/>
            <a:ext cx="4419600" cy="4419600"/>
          </a:xfrm>
        </p:spPr>
        <p:txBody>
          <a:bodyPr/>
          <a:lstStyle/>
          <a:p>
            <a:pPr marL="0" indent="0" eaLnBrk="1" hangingPunct="1">
              <a:defRPr/>
            </a:pPr>
            <a:r>
              <a:rPr lang="en-US" sz="1600" b="1" dirty="0" smtClean="0">
                <a:solidFill>
                  <a:srgbClr val="870401"/>
                </a:solidFill>
              </a:rPr>
              <a:t>Children &lt;8 years</a:t>
            </a:r>
          </a:p>
          <a:p>
            <a:pPr marL="0" indent="0" eaLnBrk="1" hangingPunct="1">
              <a:defRPr/>
            </a:pPr>
            <a:r>
              <a:rPr lang="en-US" sz="1600" b="1" dirty="0" smtClean="0">
                <a:solidFill>
                  <a:srgbClr val="870401"/>
                </a:solidFill>
              </a:rPr>
              <a:t>Signs/symptoms of pneumonia (fever, cough, tachypnea)</a:t>
            </a:r>
          </a:p>
          <a:p>
            <a:pPr marL="0" indent="0" eaLnBrk="1" hangingPunct="1">
              <a:defRPr/>
            </a:pPr>
            <a:r>
              <a:rPr lang="en-US" sz="1600" b="1" dirty="0" smtClean="0">
                <a:solidFill>
                  <a:srgbClr val="870401"/>
                </a:solidFill>
              </a:rPr>
              <a:t>Location: most common, superior segment of lower lobes</a:t>
            </a:r>
          </a:p>
          <a:p>
            <a:pPr marL="0" indent="0" eaLnBrk="1" hangingPunct="1">
              <a:defRPr/>
            </a:pPr>
            <a:endParaRPr lang="en-US" sz="1600" b="1" dirty="0" smtClean="0">
              <a:solidFill>
                <a:srgbClr val="870401"/>
              </a:solidFill>
            </a:endParaRPr>
          </a:p>
          <a:p>
            <a:pPr marL="0" indent="0" eaLnBrk="1" hangingPunct="1">
              <a:defRPr/>
            </a:pPr>
            <a:r>
              <a:rPr lang="en-US" sz="1600" b="1" dirty="0" smtClean="0">
                <a:solidFill>
                  <a:srgbClr val="870401"/>
                </a:solidFill>
              </a:rPr>
              <a:t>Radiography:</a:t>
            </a:r>
          </a:p>
          <a:p>
            <a:pPr marL="0" indent="0" eaLnBrk="1" hangingPunct="1">
              <a:defRPr/>
            </a:pPr>
            <a:r>
              <a:rPr lang="en-US" sz="1600" b="1" dirty="0" smtClean="0">
                <a:solidFill>
                  <a:srgbClr val="C65B0A"/>
                </a:solidFill>
              </a:rPr>
              <a:t>Air bronchograms </a:t>
            </a:r>
            <a:r>
              <a:rPr lang="en-US" sz="1600" b="1" dirty="0" smtClean="0">
                <a:solidFill>
                  <a:srgbClr val="870401"/>
                </a:solidFill>
              </a:rPr>
              <a:t>on radiograph</a:t>
            </a:r>
          </a:p>
          <a:p>
            <a:pPr marL="0" indent="0" eaLnBrk="1" hangingPunct="1">
              <a:defRPr/>
            </a:pPr>
            <a:r>
              <a:rPr lang="en-US" sz="1600" b="1" dirty="0" smtClean="0">
                <a:solidFill>
                  <a:srgbClr val="870401"/>
                </a:solidFill>
              </a:rPr>
              <a:t>Conform to lobar anatomy</a:t>
            </a:r>
          </a:p>
          <a:p>
            <a:pPr marL="0" indent="0" eaLnBrk="1" hangingPunct="1">
              <a:defRPr/>
            </a:pPr>
            <a:endParaRPr lang="en-US" sz="1600" b="1" dirty="0" smtClean="0">
              <a:solidFill>
                <a:srgbClr val="870401"/>
              </a:solidFill>
            </a:endParaRPr>
          </a:p>
          <a:p>
            <a:pPr marL="0" indent="0" eaLnBrk="1" hangingPunct="1">
              <a:defRPr/>
            </a:pPr>
            <a:r>
              <a:rPr lang="en-US" sz="1600" b="1" dirty="0" smtClean="0">
                <a:solidFill>
                  <a:srgbClr val="870401"/>
                </a:solidFill>
              </a:rPr>
              <a:t>CT:</a:t>
            </a:r>
          </a:p>
          <a:p>
            <a:pPr marL="0" indent="0" eaLnBrk="1" hangingPunct="1">
              <a:defRPr/>
            </a:pPr>
            <a:r>
              <a:rPr lang="en-US" sz="1600" b="1" dirty="0" smtClean="0">
                <a:solidFill>
                  <a:srgbClr val="870401"/>
                </a:solidFill>
              </a:rPr>
              <a:t>CT usually not performed</a:t>
            </a:r>
          </a:p>
          <a:p>
            <a:pPr marL="0" indent="0" eaLnBrk="1" hangingPunct="1">
              <a:defRPr/>
            </a:pPr>
            <a:r>
              <a:rPr lang="en-US" sz="1600" b="1" dirty="0" smtClean="0">
                <a:solidFill>
                  <a:srgbClr val="870401"/>
                </a:solidFill>
              </a:rPr>
              <a:t>Enhancing </a:t>
            </a:r>
            <a:r>
              <a:rPr lang="en-US" sz="1600" b="1" dirty="0" smtClean="0">
                <a:solidFill>
                  <a:srgbClr val="C65B0A"/>
                </a:solidFill>
              </a:rPr>
              <a:t>vessels may course through parenchymal opacity</a:t>
            </a:r>
            <a:r>
              <a:rPr lang="en-US" sz="1600" b="1" dirty="0" smtClean="0">
                <a:solidFill>
                  <a:srgbClr val="870401"/>
                </a:solidFill>
              </a:rPr>
              <a:t>, however, fluid filled alveoli will not demonstrate enhancement</a:t>
            </a:r>
          </a:p>
        </p:txBody>
      </p:sp>
      <p:grpSp>
        <p:nvGrpSpPr>
          <p:cNvPr id="67587" name="Group 3"/>
          <p:cNvGrpSpPr>
            <a:grpSpLocks/>
          </p:cNvGrpSpPr>
          <p:nvPr/>
        </p:nvGrpSpPr>
        <p:grpSpPr bwMode="auto">
          <a:xfrm>
            <a:off x="0" y="0"/>
            <a:ext cx="9144000" cy="6858000"/>
            <a:chOff x="0" y="0"/>
            <a:chExt cx="5760" cy="4320"/>
          </a:xfrm>
        </p:grpSpPr>
        <p:sp>
          <p:nvSpPr>
            <p:cNvPr id="67590"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7591"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67588" name="Rectangle 7"/>
          <p:cNvSpPr>
            <a:spLocks noChangeArrowheads="1"/>
          </p:cNvSpPr>
          <p:nvPr/>
        </p:nvSpPr>
        <p:spPr bwMode="auto">
          <a:xfrm>
            <a:off x="2362200" y="152400"/>
            <a:ext cx="4191000" cy="838200"/>
          </a:xfrm>
          <a:prstGeom prst="rect">
            <a:avLst/>
          </a:prstGeom>
          <a:noFill/>
          <a:ln w="9525">
            <a:noFill/>
            <a:miter lim="800000"/>
            <a:headEnd/>
            <a:tailEnd/>
          </a:ln>
        </p:spPr>
        <p:txBody>
          <a:bodyPr/>
          <a:lstStyle/>
          <a:p>
            <a:pPr algn="ctr"/>
            <a:r>
              <a:rPr lang="en-US" sz="2400" b="1" dirty="0" smtClean="0"/>
              <a:t>Discussion</a:t>
            </a:r>
          </a:p>
          <a:p>
            <a:pPr algn="ctr"/>
            <a:r>
              <a:rPr lang="en-US" sz="2400" b="1" dirty="0" smtClean="0"/>
              <a:t>Round pneumonia</a:t>
            </a:r>
            <a:endParaRPr lang="en-US" sz="2400" b="1" dirty="0"/>
          </a:p>
        </p:txBody>
      </p:sp>
      <p:pic>
        <p:nvPicPr>
          <p:cNvPr id="67589" name="Picture 8" descr="icf_logo4"/>
          <p:cNvPicPr>
            <a:picLocks noChangeAspect="1" noChangeArrowheads="1"/>
          </p:cNvPicPr>
          <p:nvPr/>
        </p:nvPicPr>
        <p:blipFill>
          <a:blip r:embed="rId4" cstate="print"/>
          <a:srcRect/>
          <a:stretch>
            <a:fillRect/>
          </a:stretch>
        </p:blipFill>
        <p:spPr bwMode="auto">
          <a:xfrm>
            <a:off x="5029200" y="5638800"/>
            <a:ext cx="4000500" cy="1104900"/>
          </a:xfrm>
          <a:prstGeom prst="rect">
            <a:avLst/>
          </a:prstGeom>
          <a:noFill/>
          <a:ln w="9525">
            <a:noFill/>
            <a:miter lim="800000"/>
            <a:headEnd/>
            <a:tailEnd/>
          </a:ln>
        </p:spPr>
      </p:pic>
      <p:pic>
        <p:nvPicPr>
          <p:cNvPr id="8" name="Picture 4" descr="01003534pa.tif                                                 000A0691Macintosh HD                   BE95F007:"/>
          <p:cNvPicPr>
            <a:picLocks noGrp="1" noChangeAspect="1" noChangeArrowheads="1"/>
          </p:cNvPicPr>
          <p:nvPr>
            <p:ph/>
          </p:nvPr>
        </p:nvPicPr>
        <p:blipFill>
          <a:blip r:embed="rId5" cstate="print"/>
          <a:srcRect/>
          <a:stretch>
            <a:fillRect/>
          </a:stretch>
        </p:blipFill>
        <p:spPr>
          <a:xfrm>
            <a:off x="152400" y="838200"/>
            <a:ext cx="4800600" cy="4267200"/>
          </a:xfrm>
        </p:spPr>
      </p:pic>
      <p:sp>
        <p:nvSpPr>
          <p:cNvPr id="13" name="TextBox 12"/>
          <p:cNvSpPr txBox="1"/>
          <p:nvPr/>
        </p:nvSpPr>
        <p:spPr>
          <a:xfrm>
            <a:off x="304800" y="4953000"/>
            <a:ext cx="3886200" cy="1754326"/>
          </a:xfrm>
          <a:prstGeom prst="rect">
            <a:avLst/>
          </a:prstGeom>
          <a:noFill/>
        </p:spPr>
        <p:txBody>
          <a:bodyPr wrap="square" rtlCol="0">
            <a:spAutoFit/>
          </a:bodyPr>
          <a:lstStyle/>
          <a:p>
            <a:r>
              <a:rPr lang="en-US" b="1" dirty="0" smtClean="0">
                <a:solidFill>
                  <a:srgbClr val="870401"/>
                </a:solidFill>
              </a:rPr>
              <a:t>Bilateral round pneumonias:</a:t>
            </a:r>
          </a:p>
          <a:p>
            <a:r>
              <a:rPr lang="en-US" b="1" dirty="0" smtClean="0">
                <a:solidFill>
                  <a:srgbClr val="870401"/>
                </a:solidFill>
              </a:rPr>
              <a:t>Opacities are </a:t>
            </a:r>
            <a:r>
              <a:rPr lang="en-US" b="1" dirty="0" smtClean="0">
                <a:solidFill>
                  <a:srgbClr val="C65B0A"/>
                </a:solidFill>
              </a:rPr>
              <a:t>intraparenchymal</a:t>
            </a:r>
            <a:r>
              <a:rPr lang="en-US" b="1" dirty="0" smtClean="0">
                <a:solidFill>
                  <a:srgbClr val="870401"/>
                </a:solidFill>
              </a:rPr>
              <a:t> as evidenced by:</a:t>
            </a:r>
          </a:p>
          <a:p>
            <a:pPr lvl="1">
              <a:buFont typeface="Arial" pitchFamily="34" charset="0"/>
              <a:buChar char="•"/>
            </a:pPr>
            <a:r>
              <a:rPr lang="en-US" b="1" dirty="0" smtClean="0">
                <a:solidFill>
                  <a:srgbClr val="870401"/>
                </a:solidFill>
              </a:rPr>
              <a:t>Acute angles with chest wall</a:t>
            </a:r>
          </a:p>
          <a:p>
            <a:pPr lvl="1">
              <a:buFont typeface="Arial" pitchFamily="34" charset="0"/>
              <a:buChar char="•"/>
            </a:pPr>
            <a:r>
              <a:rPr lang="en-US" b="1" dirty="0" smtClean="0">
                <a:solidFill>
                  <a:srgbClr val="870401"/>
                </a:solidFill>
              </a:rPr>
              <a:t>Completely surrounded by aerated lung parenchyma</a:t>
            </a:r>
            <a:endParaRPr lang="en-US" b="1" dirty="0">
              <a:solidFill>
                <a:srgbClr val="870401"/>
              </a:solidFill>
            </a:endParaRPr>
          </a:p>
        </p:txBody>
      </p:sp>
      <p:cxnSp>
        <p:nvCxnSpPr>
          <p:cNvPr id="36" name="Straight Arrow Connector 35"/>
          <p:cNvCxnSpPr/>
          <p:nvPr/>
        </p:nvCxnSpPr>
        <p:spPr>
          <a:xfrm flipV="1">
            <a:off x="2514600" y="2971800"/>
            <a:ext cx="381000" cy="381000"/>
          </a:xfrm>
          <a:prstGeom prst="straightConnector1">
            <a:avLst/>
          </a:prstGeom>
          <a:ln w="1905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514600" y="2819400"/>
            <a:ext cx="40820" cy="533400"/>
          </a:xfrm>
          <a:prstGeom prst="straightConnector1">
            <a:avLst/>
          </a:prstGeom>
          <a:ln w="1905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990600" y="4523601"/>
            <a:ext cx="2286000" cy="276999"/>
          </a:xfrm>
          <a:prstGeom prst="rect">
            <a:avLst/>
          </a:prstGeom>
          <a:solidFill>
            <a:schemeClr val="bg2">
              <a:lumMod val="40000"/>
              <a:lumOff val="60000"/>
              <a:alpha val="73000"/>
            </a:schemeClr>
          </a:solidFill>
          <a:ln>
            <a:solidFill>
              <a:schemeClr val="bg2"/>
            </a:solidFill>
          </a:ln>
        </p:spPr>
        <p:txBody>
          <a:bodyPr wrap="square" rtlCol="0">
            <a:spAutoFit/>
          </a:bodyPr>
          <a:lstStyle/>
          <a:p>
            <a:r>
              <a:rPr lang="en-US" sz="1200" b="1" dirty="0" smtClean="0">
                <a:solidFill>
                  <a:srgbClr val="FF0000"/>
                </a:solidFill>
              </a:rPr>
              <a:t>Acute angles with chest wall</a:t>
            </a:r>
            <a:endParaRPr lang="en-US" dirty="0"/>
          </a:p>
        </p:txBody>
      </p:sp>
      <p:cxnSp>
        <p:nvCxnSpPr>
          <p:cNvPr id="28" name="Straight Arrow Connector 27"/>
          <p:cNvCxnSpPr/>
          <p:nvPr/>
        </p:nvCxnSpPr>
        <p:spPr>
          <a:xfrm flipV="1">
            <a:off x="1143000" y="2656112"/>
            <a:ext cx="457200" cy="228600"/>
          </a:xfrm>
          <a:prstGeom prst="straightConnector1">
            <a:avLst/>
          </a:prstGeom>
          <a:ln w="1905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143000" y="2427512"/>
            <a:ext cx="228600" cy="457200"/>
          </a:xfrm>
          <a:prstGeom prst="straightConnector1">
            <a:avLst/>
          </a:prstGeom>
          <a:ln w="1905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198438"/>
            <a:ext cx="8229600" cy="944562"/>
          </a:xfrm>
        </p:spPr>
        <p:txBody>
          <a:bodyPr/>
          <a:lstStyle/>
          <a:p>
            <a:r>
              <a:rPr lang="en-US" sz="2400" b="1" dirty="0" smtClean="0"/>
              <a:t>Discussion</a:t>
            </a:r>
            <a:br>
              <a:rPr lang="en-US" sz="2400" b="1" dirty="0" smtClean="0"/>
            </a:br>
            <a:r>
              <a:rPr lang="en-US" sz="2400" b="1" dirty="0" smtClean="0"/>
              <a:t>Round Pneumonia v. Neuroblastoma</a:t>
            </a:r>
            <a:endParaRPr lang="en-US" sz="2400" b="1" dirty="0"/>
          </a:p>
        </p:txBody>
      </p:sp>
      <p:sp>
        <p:nvSpPr>
          <p:cNvPr id="10" name="Text Placeholder 9"/>
          <p:cNvSpPr>
            <a:spLocks noGrp="1"/>
          </p:cNvSpPr>
          <p:nvPr>
            <p:ph type="body" idx="1"/>
          </p:nvPr>
        </p:nvSpPr>
        <p:spPr>
          <a:xfrm>
            <a:off x="457200" y="1189038"/>
            <a:ext cx="4040188" cy="639762"/>
          </a:xfrm>
        </p:spPr>
        <p:txBody>
          <a:bodyPr/>
          <a:lstStyle/>
          <a:p>
            <a:r>
              <a:rPr lang="en-US" dirty="0" smtClean="0">
                <a:solidFill>
                  <a:srgbClr val="870401"/>
                </a:solidFill>
              </a:rPr>
              <a:t>Round pneumonia</a:t>
            </a:r>
            <a:endParaRPr lang="en-US" dirty="0">
              <a:solidFill>
                <a:srgbClr val="870401"/>
              </a:solidFill>
            </a:endParaRPr>
          </a:p>
        </p:txBody>
      </p:sp>
      <p:sp>
        <p:nvSpPr>
          <p:cNvPr id="11" name="Content Placeholder 10"/>
          <p:cNvSpPr>
            <a:spLocks noGrp="1"/>
          </p:cNvSpPr>
          <p:nvPr>
            <p:ph sz="half" idx="2"/>
          </p:nvPr>
        </p:nvSpPr>
        <p:spPr>
          <a:xfrm>
            <a:off x="152400" y="1992312"/>
            <a:ext cx="4040188" cy="2895600"/>
          </a:xfrm>
        </p:spPr>
        <p:txBody>
          <a:bodyPr/>
          <a:lstStyle/>
          <a:p>
            <a:r>
              <a:rPr lang="en-US" sz="1800" b="1" dirty="0" smtClean="0">
                <a:solidFill>
                  <a:srgbClr val="870401"/>
                </a:solidFill>
              </a:rPr>
              <a:t>Radiograph: </a:t>
            </a:r>
            <a:r>
              <a:rPr lang="en-US" sz="1800" b="1" dirty="0" smtClean="0">
                <a:solidFill>
                  <a:srgbClr val="C65B0A"/>
                </a:solidFill>
              </a:rPr>
              <a:t>Intraparenchymal</a:t>
            </a:r>
            <a:r>
              <a:rPr lang="en-US" sz="1800" b="1" dirty="0" smtClean="0">
                <a:solidFill>
                  <a:srgbClr val="870401"/>
                </a:solidFill>
              </a:rPr>
              <a:t> opacity with </a:t>
            </a:r>
            <a:r>
              <a:rPr lang="en-US" sz="1800" b="1" dirty="0" smtClean="0">
                <a:solidFill>
                  <a:srgbClr val="C65B0A"/>
                </a:solidFill>
              </a:rPr>
              <a:t>air bronchograms</a:t>
            </a:r>
          </a:p>
          <a:p>
            <a:r>
              <a:rPr lang="en-US" sz="1800" b="1" dirty="0" smtClean="0">
                <a:solidFill>
                  <a:srgbClr val="870401"/>
                </a:solidFill>
              </a:rPr>
              <a:t>CT: Intraparenchymal opacity which may contain enhancing vessels coursing through it</a:t>
            </a:r>
          </a:p>
        </p:txBody>
      </p:sp>
      <p:sp>
        <p:nvSpPr>
          <p:cNvPr id="12" name="Text Placeholder 11"/>
          <p:cNvSpPr>
            <a:spLocks noGrp="1"/>
          </p:cNvSpPr>
          <p:nvPr>
            <p:ph type="body" sz="quarter" idx="3"/>
          </p:nvPr>
        </p:nvSpPr>
        <p:spPr>
          <a:xfrm>
            <a:off x="4724400" y="1189038"/>
            <a:ext cx="4041775" cy="639762"/>
          </a:xfrm>
        </p:spPr>
        <p:txBody>
          <a:bodyPr/>
          <a:lstStyle/>
          <a:p>
            <a:r>
              <a:rPr lang="en-US" dirty="0" smtClean="0">
                <a:solidFill>
                  <a:srgbClr val="870401"/>
                </a:solidFill>
              </a:rPr>
              <a:t>Neuroblastoma</a:t>
            </a:r>
            <a:endParaRPr lang="en-US" dirty="0">
              <a:solidFill>
                <a:srgbClr val="870401"/>
              </a:solidFill>
            </a:endParaRPr>
          </a:p>
        </p:txBody>
      </p:sp>
      <p:sp>
        <p:nvSpPr>
          <p:cNvPr id="13" name="Content Placeholder 12"/>
          <p:cNvSpPr>
            <a:spLocks noGrp="1"/>
          </p:cNvSpPr>
          <p:nvPr>
            <p:ph sz="quarter" idx="4"/>
          </p:nvPr>
        </p:nvSpPr>
        <p:spPr>
          <a:xfrm>
            <a:off x="4419600" y="1992312"/>
            <a:ext cx="4572000" cy="3189288"/>
          </a:xfrm>
        </p:spPr>
        <p:txBody>
          <a:bodyPr/>
          <a:lstStyle/>
          <a:p>
            <a:r>
              <a:rPr lang="en-US" sz="1800" b="1" dirty="0" smtClean="0">
                <a:solidFill>
                  <a:srgbClr val="870401"/>
                </a:solidFill>
              </a:rPr>
              <a:t>Radiograph: </a:t>
            </a:r>
            <a:r>
              <a:rPr lang="en-US" sz="1800" b="1" dirty="0" smtClean="0">
                <a:solidFill>
                  <a:srgbClr val="C65B0A"/>
                </a:solidFill>
              </a:rPr>
              <a:t>extraparenchymal</a:t>
            </a:r>
            <a:r>
              <a:rPr lang="en-US" sz="1800" b="1" dirty="0" smtClean="0">
                <a:solidFill>
                  <a:srgbClr val="870401"/>
                </a:solidFill>
              </a:rPr>
              <a:t> opacity without air bronchograms</a:t>
            </a:r>
          </a:p>
          <a:p>
            <a:r>
              <a:rPr lang="en-US" sz="1800" b="1" dirty="0" smtClean="0">
                <a:solidFill>
                  <a:srgbClr val="870401"/>
                </a:solidFill>
              </a:rPr>
              <a:t>CT</a:t>
            </a:r>
          </a:p>
          <a:p>
            <a:pPr lvl="1"/>
            <a:r>
              <a:rPr lang="en-US" sz="1600" b="1" dirty="0" smtClean="0">
                <a:solidFill>
                  <a:srgbClr val="C65B0A"/>
                </a:solidFill>
              </a:rPr>
              <a:t>Extraparenchymal</a:t>
            </a:r>
            <a:r>
              <a:rPr lang="en-US" sz="1600" b="1" dirty="0" smtClean="0">
                <a:solidFill>
                  <a:srgbClr val="870401"/>
                </a:solidFill>
              </a:rPr>
              <a:t> opacity that displaces vessels and parenchyma</a:t>
            </a:r>
          </a:p>
          <a:p>
            <a:pPr lvl="1"/>
            <a:r>
              <a:rPr lang="en-US" sz="1600" b="1" dirty="0" smtClean="0">
                <a:solidFill>
                  <a:srgbClr val="C65B0A"/>
                </a:solidFill>
              </a:rPr>
              <a:t>Heterogenous</a:t>
            </a:r>
            <a:r>
              <a:rPr lang="en-US" sz="1600" b="1" dirty="0" smtClean="0">
                <a:solidFill>
                  <a:srgbClr val="870401"/>
                </a:solidFill>
              </a:rPr>
              <a:t> content, may contain calcium and necrosis</a:t>
            </a:r>
          </a:p>
          <a:p>
            <a:pPr lvl="1"/>
            <a:r>
              <a:rPr lang="en-US" sz="1600" b="1" dirty="0" smtClean="0">
                <a:solidFill>
                  <a:srgbClr val="870401"/>
                </a:solidFill>
              </a:rPr>
              <a:t>May demonstrate </a:t>
            </a:r>
            <a:r>
              <a:rPr lang="en-US" sz="1600" b="1" dirty="0" smtClean="0">
                <a:solidFill>
                  <a:srgbClr val="C65B0A"/>
                </a:solidFill>
              </a:rPr>
              <a:t>internal enhancement</a:t>
            </a:r>
          </a:p>
          <a:p>
            <a:pPr lvl="1"/>
            <a:r>
              <a:rPr lang="en-US" sz="1600" b="1" dirty="0" smtClean="0">
                <a:solidFill>
                  <a:srgbClr val="870401"/>
                </a:solidFill>
              </a:rPr>
              <a:t>May demonstrate bony destruction</a:t>
            </a:r>
            <a:endParaRPr lang="en-US" dirty="0"/>
          </a:p>
        </p:txBody>
      </p:sp>
      <p:grpSp>
        <p:nvGrpSpPr>
          <p:cNvPr id="2" name="Group 3"/>
          <p:cNvGrpSpPr>
            <a:grpSpLocks/>
          </p:cNvGrpSpPr>
          <p:nvPr/>
        </p:nvGrpSpPr>
        <p:grpSpPr bwMode="auto">
          <a:xfrm>
            <a:off x="0" y="0"/>
            <a:ext cx="9144000" cy="6858000"/>
            <a:chOff x="0" y="0"/>
            <a:chExt cx="5760" cy="4320"/>
          </a:xfrm>
        </p:grpSpPr>
        <p:sp>
          <p:nvSpPr>
            <p:cNvPr id="67590"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7591"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67588" name="Rectangle 7"/>
          <p:cNvSpPr>
            <a:spLocks noChangeArrowheads="1"/>
          </p:cNvSpPr>
          <p:nvPr/>
        </p:nvSpPr>
        <p:spPr bwMode="auto">
          <a:xfrm>
            <a:off x="381000" y="152400"/>
            <a:ext cx="8305800" cy="914400"/>
          </a:xfrm>
          <a:prstGeom prst="rect">
            <a:avLst/>
          </a:prstGeom>
          <a:noFill/>
          <a:ln w="9525">
            <a:noFill/>
            <a:miter lim="800000"/>
            <a:headEnd/>
            <a:tailEnd/>
          </a:ln>
        </p:spPr>
        <p:txBody>
          <a:bodyPr/>
          <a:lstStyle/>
          <a:p>
            <a:pPr algn="ctr"/>
            <a:endParaRPr lang="en-US" sz="3200" b="1" dirty="0"/>
          </a:p>
        </p:txBody>
      </p:sp>
      <p:pic>
        <p:nvPicPr>
          <p:cNvPr id="67589"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152400" y="1447800"/>
            <a:ext cx="4572000" cy="3810000"/>
          </a:xfrm>
        </p:spPr>
        <p:txBody>
          <a:bodyPr/>
          <a:lstStyle/>
          <a:p>
            <a:pPr lvl="0"/>
            <a:r>
              <a:rPr lang="en-US" sz="1800" b="1" dirty="0" smtClean="0">
                <a:solidFill>
                  <a:srgbClr val="870401"/>
                </a:solidFill>
              </a:rPr>
              <a:t>Foregut duplication cysts</a:t>
            </a:r>
          </a:p>
          <a:p>
            <a:pPr lvl="1"/>
            <a:r>
              <a:rPr lang="en-US" sz="1400" b="1" dirty="0" smtClean="0">
                <a:solidFill>
                  <a:srgbClr val="870401"/>
                </a:solidFill>
              </a:rPr>
              <a:t>Other foregut duplication cysts include neuroenteric and enteric cysts</a:t>
            </a:r>
          </a:p>
          <a:p>
            <a:pPr lvl="0"/>
            <a:r>
              <a:rPr lang="en-US" sz="1800" b="1" dirty="0" smtClean="0">
                <a:solidFill>
                  <a:srgbClr val="870401"/>
                </a:solidFill>
              </a:rPr>
              <a:t>Result from abnormal ventral budding of the tracheobronchial tree between 26</a:t>
            </a:r>
            <a:r>
              <a:rPr lang="en-US" sz="1800" b="1" baseline="30000" dirty="0" smtClean="0">
                <a:solidFill>
                  <a:srgbClr val="870401"/>
                </a:solidFill>
              </a:rPr>
              <a:t>th</a:t>
            </a:r>
            <a:r>
              <a:rPr lang="en-US" sz="1800" b="1" dirty="0" smtClean="0">
                <a:solidFill>
                  <a:srgbClr val="870401"/>
                </a:solidFill>
              </a:rPr>
              <a:t>-40</a:t>
            </a:r>
            <a:r>
              <a:rPr lang="en-US" sz="1800" b="1" baseline="30000" dirty="0" smtClean="0">
                <a:solidFill>
                  <a:srgbClr val="870401"/>
                </a:solidFill>
              </a:rPr>
              <a:t>th</a:t>
            </a:r>
            <a:r>
              <a:rPr lang="en-US" sz="1800" b="1" dirty="0" smtClean="0">
                <a:solidFill>
                  <a:srgbClr val="870401"/>
                </a:solidFill>
              </a:rPr>
              <a:t> weeks of gestation</a:t>
            </a:r>
          </a:p>
          <a:p>
            <a:pPr lvl="0"/>
            <a:r>
              <a:rPr lang="en-US" sz="1800" b="1" dirty="0" smtClean="0">
                <a:solidFill>
                  <a:srgbClr val="870401"/>
                </a:solidFill>
              </a:rPr>
              <a:t>Location: </a:t>
            </a:r>
            <a:r>
              <a:rPr lang="en-US" sz="1800" b="1" dirty="0" smtClean="0">
                <a:solidFill>
                  <a:srgbClr val="C65B0A"/>
                </a:solidFill>
              </a:rPr>
              <a:t>middle mediastinum</a:t>
            </a:r>
            <a:r>
              <a:rPr lang="en-US" sz="1800" b="1" dirty="0" smtClean="0">
                <a:solidFill>
                  <a:srgbClr val="870401"/>
                </a:solidFill>
              </a:rPr>
              <a:t>, </a:t>
            </a:r>
            <a:r>
              <a:rPr lang="en-US" sz="1800" b="1" dirty="0" smtClean="0">
                <a:solidFill>
                  <a:srgbClr val="C65B0A"/>
                </a:solidFill>
              </a:rPr>
              <a:t>subcarinal</a:t>
            </a:r>
            <a:r>
              <a:rPr lang="en-US" sz="1800" b="1" dirty="0" smtClean="0">
                <a:solidFill>
                  <a:srgbClr val="25DB07"/>
                </a:solidFill>
              </a:rPr>
              <a:t> </a:t>
            </a:r>
            <a:r>
              <a:rPr lang="en-US" sz="1800" b="1" dirty="0" smtClean="0">
                <a:solidFill>
                  <a:srgbClr val="870401"/>
                </a:solidFill>
              </a:rPr>
              <a:t>most common</a:t>
            </a:r>
          </a:p>
          <a:p>
            <a:pPr lvl="1"/>
            <a:r>
              <a:rPr lang="en-US" sz="1400" b="1" dirty="0" smtClean="0">
                <a:solidFill>
                  <a:srgbClr val="870401"/>
                </a:solidFill>
              </a:rPr>
              <a:t>Mediastinal (majority)-middle mediastinal (hilar, subcarinal)</a:t>
            </a:r>
          </a:p>
          <a:p>
            <a:pPr lvl="1"/>
            <a:r>
              <a:rPr lang="en-US" sz="1400" b="1" dirty="0" smtClean="0">
                <a:solidFill>
                  <a:srgbClr val="870401"/>
                </a:solidFill>
              </a:rPr>
              <a:t>Intraparenchymal </a:t>
            </a:r>
          </a:p>
          <a:p>
            <a:pPr lvl="1"/>
            <a:r>
              <a:rPr lang="en-US" sz="1400" b="1" dirty="0" smtClean="0">
                <a:solidFill>
                  <a:srgbClr val="870401"/>
                </a:solidFill>
              </a:rPr>
              <a:t>Usually do not communicate with airway.  Presence of air suggests infection.</a:t>
            </a:r>
          </a:p>
          <a:p>
            <a:pPr marL="0" indent="0" eaLnBrk="1" hangingPunct="1">
              <a:buFontTx/>
              <a:buNone/>
              <a:defRPr/>
            </a:pP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7168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168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1684" name="Rectangle 7"/>
          <p:cNvSpPr>
            <a:spLocks noChangeArrowheads="1"/>
          </p:cNvSpPr>
          <p:nvPr/>
        </p:nvSpPr>
        <p:spPr bwMode="auto">
          <a:xfrm>
            <a:off x="457200" y="228600"/>
            <a:ext cx="8229600" cy="914400"/>
          </a:xfrm>
          <a:prstGeom prst="rect">
            <a:avLst/>
          </a:prstGeom>
          <a:noFill/>
          <a:ln w="9525">
            <a:noFill/>
            <a:miter lim="800000"/>
            <a:headEnd/>
            <a:tailEnd/>
          </a:ln>
        </p:spPr>
        <p:txBody>
          <a:bodyPr/>
          <a:lstStyle/>
          <a:p>
            <a:pPr algn="ctr"/>
            <a:r>
              <a:rPr lang="en-US" sz="2400" b="1" dirty="0" smtClean="0"/>
              <a:t>Discussion</a:t>
            </a:r>
          </a:p>
          <a:p>
            <a:pPr algn="ctr"/>
            <a:r>
              <a:rPr lang="en-US" sz="2400" b="1" dirty="0" smtClean="0"/>
              <a:t>Bronchogenic Cyst</a:t>
            </a:r>
            <a:endParaRPr lang="en-US" sz="2400" b="1" dirty="0"/>
          </a:p>
        </p:txBody>
      </p:sp>
      <p:pic>
        <p:nvPicPr>
          <p:cNvPr id="71685"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pic>
        <p:nvPicPr>
          <p:cNvPr id="8" name="Picture 7" descr="ct 2 july 3"/>
          <p:cNvPicPr>
            <a:picLocks noChangeAspect="1" noChangeArrowheads="1"/>
          </p:cNvPicPr>
          <p:nvPr/>
        </p:nvPicPr>
        <p:blipFill>
          <a:blip r:embed="rId4" cstate="print"/>
          <a:srcRect/>
          <a:stretch>
            <a:fillRect/>
          </a:stretch>
        </p:blipFill>
        <p:spPr>
          <a:xfrm>
            <a:off x="4800600" y="1643063"/>
            <a:ext cx="4038600" cy="3157537"/>
          </a:xfrm>
          <a:prstGeom prst="rect">
            <a:avLst/>
          </a:prstGeom>
          <a:noFill/>
        </p:spPr>
      </p:pic>
      <p:sp>
        <p:nvSpPr>
          <p:cNvPr id="9" name="TextBox 8"/>
          <p:cNvSpPr txBox="1"/>
          <p:nvPr/>
        </p:nvSpPr>
        <p:spPr>
          <a:xfrm>
            <a:off x="5562600" y="990600"/>
            <a:ext cx="3124200" cy="369332"/>
          </a:xfrm>
          <a:prstGeom prst="rect">
            <a:avLst/>
          </a:prstGeom>
          <a:noFill/>
        </p:spPr>
        <p:txBody>
          <a:bodyPr wrap="square" rtlCol="0">
            <a:spAutoFit/>
          </a:bodyPr>
          <a:lstStyle/>
          <a:p>
            <a:endParaRPr lang="en-US" dirty="0"/>
          </a:p>
        </p:txBody>
      </p:sp>
      <p:sp>
        <p:nvSpPr>
          <p:cNvPr id="10" name="TextBox 9"/>
          <p:cNvSpPr txBox="1"/>
          <p:nvPr/>
        </p:nvSpPr>
        <p:spPr>
          <a:xfrm>
            <a:off x="76200" y="6096000"/>
            <a:ext cx="3352800" cy="646331"/>
          </a:xfrm>
          <a:prstGeom prst="rect">
            <a:avLst/>
          </a:prstGeom>
          <a:noFill/>
        </p:spPr>
        <p:txBody>
          <a:bodyPr wrap="square" rtlCol="0">
            <a:spAutoFit/>
          </a:bodyPr>
          <a:lstStyle/>
          <a:p>
            <a:r>
              <a:rPr lang="en-US" dirty="0" smtClean="0">
                <a:solidFill>
                  <a:srgbClr val="870401"/>
                </a:solidFill>
                <a:latin typeface="Forte" pitchFamily="66" charset="0"/>
              </a:rPr>
              <a:t>Thank you to Dr Susan Greenfield for providing images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8229600" cy="914400"/>
          </a:xfrm>
        </p:spPr>
        <p:txBody>
          <a:bodyPr/>
          <a:lstStyle/>
          <a:p>
            <a:r>
              <a:rPr lang="en-US" sz="2400" b="1" dirty="0" smtClean="0">
                <a:solidFill>
                  <a:schemeClr val="tx1"/>
                </a:solidFill>
              </a:rPr>
              <a:t>Discussion</a:t>
            </a:r>
            <a:br>
              <a:rPr lang="en-US" sz="2400" b="1" dirty="0" smtClean="0">
                <a:solidFill>
                  <a:schemeClr val="tx1"/>
                </a:solidFill>
              </a:rPr>
            </a:br>
            <a:r>
              <a:rPr lang="en-US" sz="2400" b="1" dirty="0" smtClean="0">
                <a:solidFill>
                  <a:schemeClr val="tx1"/>
                </a:solidFill>
              </a:rPr>
              <a:t>Bronchogenic cyst v. Neuroblastoma</a:t>
            </a:r>
            <a:endParaRPr lang="en-US" sz="2400" b="1" dirty="0">
              <a:solidFill>
                <a:schemeClr val="tx1"/>
              </a:solidFill>
            </a:endParaRPr>
          </a:p>
        </p:txBody>
      </p:sp>
      <p:sp>
        <p:nvSpPr>
          <p:cNvPr id="13" name="Text Placeholder 12"/>
          <p:cNvSpPr>
            <a:spLocks noGrp="1"/>
          </p:cNvSpPr>
          <p:nvPr>
            <p:ph type="body" idx="1"/>
          </p:nvPr>
        </p:nvSpPr>
        <p:spPr>
          <a:xfrm>
            <a:off x="457200" y="1143000"/>
            <a:ext cx="4040188" cy="639762"/>
          </a:xfrm>
        </p:spPr>
        <p:txBody>
          <a:bodyPr/>
          <a:lstStyle/>
          <a:p>
            <a:r>
              <a:rPr lang="en-US" dirty="0" smtClean="0">
                <a:solidFill>
                  <a:srgbClr val="870401"/>
                </a:solidFill>
              </a:rPr>
              <a:t>Bronchogenic cyst	</a:t>
            </a:r>
            <a:endParaRPr lang="en-US" dirty="0">
              <a:solidFill>
                <a:srgbClr val="870401"/>
              </a:solidFill>
            </a:endParaRPr>
          </a:p>
        </p:txBody>
      </p:sp>
      <p:sp>
        <p:nvSpPr>
          <p:cNvPr id="10242" name="Rectangle 2"/>
          <p:cNvSpPr>
            <a:spLocks noGrp="1" noChangeArrowheads="1"/>
          </p:cNvSpPr>
          <p:nvPr>
            <p:ph sz="half" idx="2"/>
          </p:nvPr>
        </p:nvSpPr>
        <p:spPr>
          <a:xfrm>
            <a:off x="457200" y="1600200"/>
            <a:ext cx="4040188" cy="3951288"/>
          </a:xfrm>
        </p:spPr>
        <p:txBody>
          <a:bodyPr/>
          <a:lstStyle/>
          <a:p>
            <a:pPr marL="0" indent="0" eaLnBrk="1" hangingPunct="1">
              <a:defRPr/>
            </a:pPr>
            <a:endParaRPr lang="en-US" sz="1800" b="1" dirty="0" smtClean="0">
              <a:solidFill>
                <a:srgbClr val="870401"/>
              </a:solidFill>
            </a:endParaRPr>
          </a:p>
          <a:p>
            <a:pPr marL="0" indent="0" eaLnBrk="1" hangingPunct="1">
              <a:defRPr/>
            </a:pPr>
            <a:r>
              <a:rPr lang="en-US" sz="1600" b="1" dirty="0" smtClean="0">
                <a:solidFill>
                  <a:srgbClr val="C65B0A"/>
                </a:solidFill>
              </a:rPr>
              <a:t>Middle</a:t>
            </a:r>
            <a:r>
              <a:rPr lang="en-US" sz="1600" b="1" dirty="0" smtClean="0">
                <a:solidFill>
                  <a:srgbClr val="870401"/>
                </a:solidFill>
              </a:rPr>
              <a:t> mediastinum</a:t>
            </a:r>
          </a:p>
          <a:p>
            <a:pPr marL="0" indent="0" eaLnBrk="1" hangingPunct="1">
              <a:defRPr/>
            </a:pPr>
            <a:endParaRPr lang="en-US" sz="800" b="1" dirty="0" smtClean="0">
              <a:solidFill>
                <a:srgbClr val="870401"/>
              </a:solidFill>
            </a:endParaRPr>
          </a:p>
          <a:p>
            <a:pPr marL="0" indent="0" eaLnBrk="1" hangingPunct="1">
              <a:defRPr/>
            </a:pPr>
            <a:r>
              <a:rPr lang="en-US" sz="1600" b="1" dirty="0" smtClean="0">
                <a:solidFill>
                  <a:srgbClr val="870401"/>
                </a:solidFill>
              </a:rPr>
              <a:t>CT</a:t>
            </a:r>
          </a:p>
          <a:p>
            <a:pPr marL="400050" lvl="1" indent="0" eaLnBrk="1" hangingPunct="1">
              <a:defRPr/>
            </a:pPr>
            <a:r>
              <a:rPr lang="en-US" sz="1600" b="1" dirty="0" smtClean="0">
                <a:solidFill>
                  <a:srgbClr val="C65B0A"/>
                </a:solidFill>
              </a:rPr>
              <a:t>Homogenous</a:t>
            </a:r>
            <a:r>
              <a:rPr lang="en-US" sz="1600" b="1" dirty="0" smtClean="0">
                <a:solidFill>
                  <a:srgbClr val="870401"/>
                </a:solidFill>
              </a:rPr>
              <a:t> internal content</a:t>
            </a:r>
          </a:p>
          <a:p>
            <a:pPr marL="400050" lvl="1" indent="0" eaLnBrk="1" hangingPunct="1">
              <a:defRPr/>
            </a:pPr>
            <a:r>
              <a:rPr lang="en-US" sz="1600" b="1" dirty="0" smtClean="0">
                <a:solidFill>
                  <a:srgbClr val="870401"/>
                </a:solidFill>
              </a:rPr>
              <a:t>May contain proteinaceous fluid but 50% have uniform fluid density</a:t>
            </a:r>
          </a:p>
          <a:p>
            <a:pPr marL="400050" lvl="1" indent="0" eaLnBrk="1" hangingPunct="1">
              <a:defRPr/>
            </a:pPr>
            <a:r>
              <a:rPr lang="en-US" sz="1600" b="1" dirty="0" smtClean="0">
                <a:solidFill>
                  <a:srgbClr val="C65B0A"/>
                </a:solidFill>
              </a:rPr>
              <a:t>No</a:t>
            </a:r>
            <a:r>
              <a:rPr lang="en-US" sz="1600" b="1" dirty="0" smtClean="0">
                <a:solidFill>
                  <a:srgbClr val="870401"/>
                </a:solidFill>
              </a:rPr>
              <a:t> internal enhancement</a:t>
            </a:r>
          </a:p>
          <a:p>
            <a:pPr marL="0" indent="0" eaLnBrk="1" hangingPunct="1">
              <a:buNone/>
              <a:defRPr/>
            </a:pPr>
            <a:endParaRPr lang="en-US" sz="800" b="1" dirty="0" smtClean="0">
              <a:solidFill>
                <a:srgbClr val="870401"/>
              </a:solidFill>
            </a:endParaRPr>
          </a:p>
          <a:p>
            <a:pPr marL="0" indent="0" eaLnBrk="1" hangingPunct="1">
              <a:defRPr/>
            </a:pPr>
            <a:r>
              <a:rPr lang="en-US" sz="1600" b="1" dirty="0" smtClean="0">
                <a:solidFill>
                  <a:srgbClr val="870401"/>
                </a:solidFill>
              </a:rPr>
              <a:t>MRI</a:t>
            </a:r>
          </a:p>
          <a:p>
            <a:pPr marL="400050" lvl="1" indent="0" eaLnBrk="1" hangingPunct="1">
              <a:defRPr/>
            </a:pPr>
            <a:r>
              <a:rPr lang="en-US" sz="1600" b="1" dirty="0" smtClean="0">
                <a:solidFill>
                  <a:srgbClr val="870401"/>
                </a:solidFill>
              </a:rPr>
              <a:t>TWI1: </a:t>
            </a:r>
            <a:r>
              <a:rPr lang="en-US" sz="1600" b="1" dirty="0" smtClean="0">
                <a:solidFill>
                  <a:srgbClr val="C65B0A"/>
                </a:solidFill>
              </a:rPr>
              <a:t>uniform</a:t>
            </a:r>
            <a:r>
              <a:rPr lang="en-US" sz="1600" b="1" dirty="0" smtClean="0">
                <a:solidFill>
                  <a:srgbClr val="870401"/>
                </a:solidFill>
              </a:rPr>
              <a:t> low T1 signal</a:t>
            </a:r>
          </a:p>
          <a:p>
            <a:pPr marL="400050" lvl="1" indent="0" eaLnBrk="1" hangingPunct="1">
              <a:defRPr/>
            </a:pPr>
            <a:r>
              <a:rPr lang="en-US" sz="1600" b="1" dirty="0" smtClean="0">
                <a:solidFill>
                  <a:srgbClr val="870401"/>
                </a:solidFill>
              </a:rPr>
              <a:t>T2WI: </a:t>
            </a:r>
            <a:r>
              <a:rPr lang="en-US" sz="1600" b="1" dirty="0" smtClean="0">
                <a:solidFill>
                  <a:srgbClr val="C65B0A"/>
                </a:solidFill>
              </a:rPr>
              <a:t>uniform</a:t>
            </a:r>
            <a:r>
              <a:rPr lang="en-US" sz="1600" b="1" dirty="0" smtClean="0">
                <a:solidFill>
                  <a:srgbClr val="870401"/>
                </a:solidFill>
              </a:rPr>
              <a:t> high T2 signal</a:t>
            </a:r>
          </a:p>
          <a:p>
            <a:pPr marL="400050" lvl="1" indent="0" eaLnBrk="1" hangingPunct="1">
              <a:defRPr/>
            </a:pPr>
            <a:r>
              <a:rPr lang="en-US" sz="1600" b="1" dirty="0" smtClean="0">
                <a:solidFill>
                  <a:srgbClr val="C65B0A"/>
                </a:solidFill>
              </a:rPr>
              <a:t>No</a:t>
            </a:r>
            <a:r>
              <a:rPr lang="en-US" sz="1600" b="1" dirty="0" smtClean="0">
                <a:solidFill>
                  <a:srgbClr val="870401"/>
                </a:solidFill>
              </a:rPr>
              <a:t> internal enhancement</a:t>
            </a:r>
          </a:p>
        </p:txBody>
      </p:sp>
      <p:sp>
        <p:nvSpPr>
          <p:cNvPr id="14" name="Text Placeholder 13"/>
          <p:cNvSpPr>
            <a:spLocks noGrp="1"/>
          </p:cNvSpPr>
          <p:nvPr>
            <p:ph type="body" sz="quarter" idx="3"/>
          </p:nvPr>
        </p:nvSpPr>
        <p:spPr>
          <a:xfrm>
            <a:off x="4648200" y="1143000"/>
            <a:ext cx="4041775" cy="639762"/>
          </a:xfrm>
        </p:spPr>
        <p:txBody>
          <a:bodyPr/>
          <a:lstStyle/>
          <a:p>
            <a:r>
              <a:rPr lang="en-US" dirty="0" smtClean="0">
                <a:solidFill>
                  <a:srgbClr val="870401"/>
                </a:solidFill>
              </a:rPr>
              <a:t>Neuroblastoma</a:t>
            </a:r>
            <a:endParaRPr lang="en-US" dirty="0">
              <a:solidFill>
                <a:srgbClr val="870401"/>
              </a:solidFill>
            </a:endParaRPr>
          </a:p>
        </p:txBody>
      </p:sp>
      <p:sp>
        <p:nvSpPr>
          <p:cNvPr id="15" name="Content Placeholder 14"/>
          <p:cNvSpPr>
            <a:spLocks noGrp="1"/>
          </p:cNvSpPr>
          <p:nvPr>
            <p:ph sz="quarter" idx="4"/>
          </p:nvPr>
        </p:nvSpPr>
        <p:spPr>
          <a:xfrm>
            <a:off x="4648200" y="1676400"/>
            <a:ext cx="4343400" cy="4343400"/>
          </a:xfrm>
        </p:spPr>
        <p:txBody>
          <a:bodyPr/>
          <a:lstStyle/>
          <a:p>
            <a:endParaRPr lang="en-US" sz="1600" b="1" dirty="0" smtClean="0">
              <a:solidFill>
                <a:srgbClr val="870401"/>
              </a:solidFill>
            </a:endParaRPr>
          </a:p>
          <a:p>
            <a:r>
              <a:rPr lang="en-US" sz="1600" b="1" dirty="0" smtClean="0">
                <a:solidFill>
                  <a:srgbClr val="C65B0A"/>
                </a:solidFill>
              </a:rPr>
              <a:t>Posterior</a:t>
            </a:r>
            <a:r>
              <a:rPr lang="en-US" sz="1600" b="1" dirty="0" smtClean="0">
                <a:solidFill>
                  <a:srgbClr val="870401"/>
                </a:solidFill>
              </a:rPr>
              <a:t> mediastinum</a:t>
            </a:r>
          </a:p>
          <a:p>
            <a:endParaRPr lang="en-US" sz="800" b="1" dirty="0" smtClean="0">
              <a:solidFill>
                <a:srgbClr val="870401"/>
              </a:solidFill>
            </a:endParaRPr>
          </a:p>
          <a:p>
            <a:r>
              <a:rPr lang="en-US" sz="1600" b="1" dirty="0" smtClean="0">
                <a:solidFill>
                  <a:srgbClr val="870401"/>
                </a:solidFill>
              </a:rPr>
              <a:t>CT</a:t>
            </a:r>
          </a:p>
          <a:p>
            <a:pPr lvl="1"/>
            <a:r>
              <a:rPr lang="en-US" sz="1600" b="1" dirty="0" smtClean="0">
                <a:solidFill>
                  <a:srgbClr val="C65B0A"/>
                </a:solidFill>
              </a:rPr>
              <a:t>Heterogenous</a:t>
            </a:r>
            <a:r>
              <a:rPr lang="en-US" sz="1600" b="1" dirty="0" smtClean="0">
                <a:solidFill>
                  <a:srgbClr val="870401"/>
                </a:solidFill>
              </a:rPr>
              <a:t> content, may contain calcium and necrosis</a:t>
            </a:r>
          </a:p>
          <a:p>
            <a:pPr lvl="1"/>
            <a:r>
              <a:rPr lang="en-US" sz="1600" b="1" dirty="0" smtClean="0">
                <a:solidFill>
                  <a:srgbClr val="870401"/>
                </a:solidFill>
              </a:rPr>
              <a:t>May demonstrate </a:t>
            </a:r>
            <a:r>
              <a:rPr lang="en-US" sz="1600" b="1" dirty="0" smtClean="0">
                <a:solidFill>
                  <a:srgbClr val="C65B0A"/>
                </a:solidFill>
              </a:rPr>
              <a:t>internal enhancement</a:t>
            </a:r>
          </a:p>
          <a:p>
            <a:pPr lvl="1"/>
            <a:r>
              <a:rPr lang="en-US" sz="1600" b="1" dirty="0" smtClean="0">
                <a:solidFill>
                  <a:srgbClr val="870401"/>
                </a:solidFill>
              </a:rPr>
              <a:t>May demonstrate bony destruction</a:t>
            </a:r>
          </a:p>
          <a:p>
            <a:pPr lvl="1"/>
            <a:endParaRPr lang="en-US" sz="800" b="1" dirty="0" smtClean="0">
              <a:solidFill>
                <a:srgbClr val="870401"/>
              </a:solidFill>
            </a:endParaRPr>
          </a:p>
          <a:p>
            <a:r>
              <a:rPr lang="en-US" sz="1600" b="1" dirty="0" smtClean="0">
                <a:solidFill>
                  <a:srgbClr val="870401"/>
                </a:solidFill>
              </a:rPr>
              <a:t>MRI</a:t>
            </a:r>
          </a:p>
          <a:p>
            <a:pPr lvl="1"/>
            <a:r>
              <a:rPr lang="en-US" sz="1600" b="1" dirty="0" smtClean="0">
                <a:solidFill>
                  <a:srgbClr val="C65B0A"/>
                </a:solidFill>
              </a:rPr>
              <a:t>Heterogenous</a:t>
            </a:r>
            <a:r>
              <a:rPr lang="en-US" sz="1600" b="1" dirty="0" smtClean="0">
                <a:solidFill>
                  <a:srgbClr val="870401"/>
                </a:solidFill>
              </a:rPr>
              <a:t> content and enhancement</a:t>
            </a:r>
          </a:p>
          <a:p>
            <a:pPr lvl="1"/>
            <a:r>
              <a:rPr lang="en-US" sz="1600" b="1" dirty="0" smtClean="0">
                <a:solidFill>
                  <a:srgbClr val="870401"/>
                </a:solidFill>
              </a:rPr>
              <a:t>T1WI: low signal intensity</a:t>
            </a:r>
          </a:p>
          <a:p>
            <a:pPr lvl="1"/>
            <a:r>
              <a:rPr lang="en-US" sz="1600" b="1" dirty="0" smtClean="0">
                <a:solidFill>
                  <a:srgbClr val="870401"/>
                </a:solidFill>
              </a:rPr>
              <a:t>T2WI: high signal intensity</a:t>
            </a:r>
          </a:p>
          <a:p>
            <a:pPr lvl="1"/>
            <a:endParaRPr lang="en-US" sz="1600" b="1" dirty="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7168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168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71685" name="Picture 8" descr="icf_logo4"/>
          <p:cNvPicPr>
            <a:picLocks noChangeAspect="1" noChangeArrowheads="1"/>
          </p:cNvPicPr>
          <p:nvPr/>
        </p:nvPicPr>
        <p:blipFill>
          <a:blip r:embed="rId3" cstate="print"/>
          <a:srcRect/>
          <a:stretch>
            <a:fillRect/>
          </a:stretch>
        </p:blipFill>
        <p:spPr bwMode="auto">
          <a:xfrm>
            <a:off x="228600" y="55626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body" idx="4294967295"/>
          </p:nvPr>
        </p:nvSpPr>
        <p:spPr>
          <a:xfrm>
            <a:off x="76200" y="990600"/>
            <a:ext cx="4572000" cy="1447800"/>
          </a:xfrm>
        </p:spPr>
        <p:txBody>
          <a:bodyPr/>
          <a:lstStyle/>
          <a:p>
            <a:pPr marL="0" indent="0" eaLnBrk="1" hangingPunct="1"/>
            <a:r>
              <a:rPr lang="en-US" sz="1600" b="1" dirty="0" smtClean="0">
                <a:solidFill>
                  <a:srgbClr val="870401"/>
                </a:solidFill>
              </a:rPr>
              <a:t>Abnormal lung parenchyma which </a:t>
            </a:r>
            <a:r>
              <a:rPr lang="en-US" sz="1600" b="1" dirty="0" smtClean="0">
                <a:solidFill>
                  <a:srgbClr val="C65B0A"/>
                </a:solidFill>
              </a:rPr>
              <a:t>does not communicate with the tracheobronchial tree</a:t>
            </a:r>
          </a:p>
          <a:p>
            <a:pPr marL="0" indent="0" eaLnBrk="1" hangingPunct="1"/>
            <a:r>
              <a:rPr lang="en-US" sz="1600" b="1" dirty="0" smtClean="0">
                <a:solidFill>
                  <a:srgbClr val="870401"/>
                </a:solidFill>
              </a:rPr>
              <a:t>Arterial supply from </a:t>
            </a:r>
            <a:r>
              <a:rPr lang="en-US" sz="1600" b="1" dirty="0" smtClean="0">
                <a:solidFill>
                  <a:srgbClr val="C65B0A"/>
                </a:solidFill>
              </a:rPr>
              <a:t>systemic</a:t>
            </a:r>
            <a:r>
              <a:rPr lang="en-US" sz="1600" b="1" dirty="0" smtClean="0">
                <a:solidFill>
                  <a:srgbClr val="870401"/>
                </a:solidFill>
              </a:rPr>
              <a:t> arteries (descending thoracic aorta, abdominal aorta)</a:t>
            </a:r>
          </a:p>
          <a:p>
            <a:pPr marL="0" indent="0" eaLnBrk="1" hangingPunct="1"/>
            <a:r>
              <a:rPr lang="en-US" sz="1600" b="1" dirty="0" smtClean="0">
                <a:solidFill>
                  <a:srgbClr val="870401"/>
                </a:solidFill>
              </a:rPr>
              <a:t>Most commonly lower lobe</a:t>
            </a:r>
          </a:p>
        </p:txBody>
      </p:sp>
      <p:grpSp>
        <p:nvGrpSpPr>
          <p:cNvPr id="69635" name="Group 3"/>
          <p:cNvGrpSpPr>
            <a:grpSpLocks/>
          </p:cNvGrpSpPr>
          <p:nvPr/>
        </p:nvGrpSpPr>
        <p:grpSpPr bwMode="auto">
          <a:xfrm>
            <a:off x="0" y="0"/>
            <a:ext cx="9144000" cy="6858000"/>
            <a:chOff x="0" y="0"/>
            <a:chExt cx="5760" cy="4320"/>
          </a:xfrm>
        </p:grpSpPr>
        <p:sp>
          <p:nvSpPr>
            <p:cNvPr id="69638"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9639"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69636" name="Rectangle 7"/>
          <p:cNvSpPr>
            <a:spLocks noChangeArrowheads="1"/>
          </p:cNvSpPr>
          <p:nvPr/>
        </p:nvSpPr>
        <p:spPr bwMode="auto">
          <a:xfrm>
            <a:off x="228600" y="152400"/>
            <a:ext cx="8534400" cy="762000"/>
          </a:xfrm>
          <a:prstGeom prst="rect">
            <a:avLst/>
          </a:prstGeom>
          <a:noFill/>
          <a:ln w="9525">
            <a:noFill/>
            <a:miter lim="800000"/>
            <a:headEnd/>
            <a:tailEnd/>
          </a:ln>
        </p:spPr>
        <p:txBody>
          <a:bodyPr/>
          <a:lstStyle/>
          <a:p>
            <a:pPr algn="ctr"/>
            <a:r>
              <a:rPr lang="en-US" sz="2400" b="1" dirty="0" smtClean="0"/>
              <a:t>Discussion</a:t>
            </a:r>
          </a:p>
          <a:p>
            <a:pPr algn="ctr"/>
            <a:r>
              <a:rPr lang="en-US" sz="2400" b="1" dirty="0" smtClean="0"/>
              <a:t>Pulmonary Sequestration</a:t>
            </a:r>
          </a:p>
          <a:p>
            <a:pPr algn="ctr"/>
            <a:endParaRPr lang="en-US" sz="2400" b="1" dirty="0"/>
          </a:p>
        </p:txBody>
      </p:sp>
      <p:pic>
        <p:nvPicPr>
          <p:cNvPr id="69637" name="Picture 8" descr="icf_logo4"/>
          <p:cNvPicPr>
            <a:picLocks noChangeAspect="1" noChangeArrowheads="1"/>
          </p:cNvPicPr>
          <p:nvPr/>
        </p:nvPicPr>
        <p:blipFill>
          <a:blip r:embed="rId3" cstate="print"/>
          <a:srcRect/>
          <a:stretch>
            <a:fillRect/>
          </a:stretch>
        </p:blipFill>
        <p:spPr bwMode="auto">
          <a:xfrm>
            <a:off x="5143500" y="5753100"/>
            <a:ext cx="4000500" cy="1104900"/>
          </a:xfrm>
          <a:prstGeom prst="rect">
            <a:avLst/>
          </a:prstGeom>
          <a:noFill/>
          <a:ln w="9525">
            <a:noFill/>
            <a:miter lim="800000"/>
            <a:headEnd/>
            <a:tailEnd/>
          </a:ln>
        </p:spPr>
      </p:pic>
      <p:pic>
        <p:nvPicPr>
          <p:cNvPr id="9" name="Picture 8" descr="Picture1....jpg"/>
          <p:cNvPicPr>
            <a:picLocks noChangeAspect="1"/>
          </p:cNvPicPr>
          <p:nvPr/>
        </p:nvPicPr>
        <p:blipFill>
          <a:blip r:embed="rId4" cstate="print"/>
          <a:srcRect r="6386"/>
          <a:stretch>
            <a:fillRect/>
          </a:stretch>
        </p:blipFill>
        <p:spPr>
          <a:xfrm>
            <a:off x="4648200" y="1219200"/>
            <a:ext cx="2209800" cy="4348886"/>
          </a:xfrm>
          <a:prstGeom prst="rect">
            <a:avLst/>
          </a:prstGeom>
        </p:spPr>
      </p:pic>
      <p:pic>
        <p:nvPicPr>
          <p:cNvPr id="10" name="Picture 9" descr="Picture2.jpg"/>
          <p:cNvPicPr>
            <a:picLocks noChangeAspect="1"/>
          </p:cNvPicPr>
          <p:nvPr/>
        </p:nvPicPr>
        <p:blipFill>
          <a:blip r:embed="rId5" cstate="print"/>
          <a:srcRect l="3075" r="7761"/>
          <a:stretch>
            <a:fillRect/>
          </a:stretch>
        </p:blipFill>
        <p:spPr>
          <a:xfrm>
            <a:off x="6781800" y="1219200"/>
            <a:ext cx="2209800" cy="4348886"/>
          </a:xfrm>
          <a:prstGeom prst="rect">
            <a:avLst/>
          </a:prstGeom>
        </p:spPr>
      </p:pic>
      <p:sp>
        <p:nvSpPr>
          <p:cNvPr id="29" name="TextBox 28"/>
          <p:cNvSpPr txBox="1"/>
          <p:nvPr/>
        </p:nvSpPr>
        <p:spPr>
          <a:xfrm>
            <a:off x="76200" y="6135469"/>
            <a:ext cx="3505200" cy="646331"/>
          </a:xfrm>
          <a:prstGeom prst="rect">
            <a:avLst/>
          </a:prstGeom>
          <a:noFill/>
        </p:spPr>
        <p:txBody>
          <a:bodyPr wrap="square" rtlCol="0">
            <a:spAutoFit/>
          </a:bodyPr>
          <a:lstStyle/>
          <a:p>
            <a:r>
              <a:rPr lang="en-US" dirty="0" smtClean="0">
                <a:solidFill>
                  <a:srgbClr val="870401"/>
                </a:solidFill>
                <a:latin typeface="Forte" pitchFamily="66" charset="0"/>
              </a:rPr>
              <a:t>Thank you to Dr Susan Greenfield for providing images</a:t>
            </a:r>
            <a:endParaRPr lang="en-US" dirty="0"/>
          </a:p>
        </p:txBody>
      </p:sp>
      <p:graphicFrame>
        <p:nvGraphicFramePr>
          <p:cNvPr id="15" name="Table 14"/>
          <p:cNvGraphicFramePr>
            <a:graphicFrameLocks noGrp="1"/>
          </p:cNvGraphicFramePr>
          <p:nvPr/>
        </p:nvGraphicFramePr>
        <p:xfrm>
          <a:off x="152400" y="2470494"/>
          <a:ext cx="4419600" cy="3396906"/>
        </p:xfrm>
        <a:graphic>
          <a:graphicData uri="http://schemas.openxmlformats.org/drawingml/2006/table">
            <a:tbl>
              <a:tblPr firstRow="1" bandRow="1">
                <a:tableStyleId>{7E9639D4-E3E2-4D34-9284-5A2195B3D0D7}</a:tableStyleId>
              </a:tblPr>
              <a:tblGrid>
                <a:gridCol w="2133600"/>
                <a:gridCol w="2286000"/>
              </a:tblGrid>
              <a:tr h="501306">
                <a:tc>
                  <a:txBody>
                    <a:bodyPr/>
                    <a:lstStyle/>
                    <a:p>
                      <a:r>
                        <a:rPr lang="en-US" dirty="0" smtClean="0"/>
                        <a:t>Extralobar (10%)</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Intralobar</a:t>
                      </a:r>
                      <a:r>
                        <a:rPr lang="en-US" baseline="0" dirty="0" smtClean="0"/>
                        <a:t> (90%)</a:t>
                      </a:r>
                      <a:endParaRPr lang="en-US" dirty="0"/>
                    </a:p>
                  </a:txBody>
                  <a:tcPr>
                    <a:lnL w="12700" cap="flat" cmpd="sng" algn="ctr">
                      <a:solidFill>
                        <a:schemeClr val="tx1"/>
                      </a:solidFill>
                      <a:prstDash val="solid"/>
                      <a:round/>
                      <a:headEnd type="none" w="med" len="med"/>
                      <a:tailEnd type="none" w="med" len="med"/>
                    </a:lnL>
                  </a:tcPr>
                </a:tc>
              </a:tr>
              <a:tr h="2719414">
                <a:tc>
                  <a:txBody>
                    <a:bodyPr/>
                    <a:lstStyle/>
                    <a:p>
                      <a:pPr>
                        <a:buFont typeface="Arial" pitchFamily="34" charset="0"/>
                        <a:buChar char="•"/>
                      </a:pPr>
                      <a:r>
                        <a:rPr lang="en-US" sz="1600" dirty="0" smtClean="0"/>
                        <a:t>Early childhood presentation</a:t>
                      </a:r>
                    </a:p>
                    <a:p>
                      <a:pPr>
                        <a:buFont typeface="Arial" pitchFamily="34" charset="0"/>
                        <a:buChar char="•"/>
                      </a:pPr>
                      <a:endParaRPr lang="en-US" sz="800" dirty="0" smtClean="0"/>
                    </a:p>
                    <a:p>
                      <a:pPr>
                        <a:buFont typeface="Arial" pitchFamily="34" charset="0"/>
                        <a:buChar char="•"/>
                      </a:pPr>
                      <a:r>
                        <a:rPr lang="en-US" sz="1600" dirty="0" smtClean="0"/>
                        <a:t>Systemic venous drainage</a:t>
                      </a:r>
                      <a:r>
                        <a:rPr lang="en-US" sz="1600" baseline="0" dirty="0" smtClean="0"/>
                        <a:t> (azygous, IVC)</a:t>
                      </a:r>
                    </a:p>
                    <a:p>
                      <a:pPr>
                        <a:buFont typeface="Arial" pitchFamily="34" charset="0"/>
                        <a:buChar char="•"/>
                      </a:pPr>
                      <a:endParaRPr lang="en-US" sz="800" baseline="0" dirty="0" smtClean="0"/>
                    </a:p>
                    <a:p>
                      <a:pPr>
                        <a:buFont typeface="Arial" pitchFamily="34" charset="0"/>
                        <a:buChar char="•"/>
                      </a:pPr>
                      <a:r>
                        <a:rPr lang="en-US" sz="1600" baseline="0" dirty="0" smtClean="0"/>
                        <a:t>Separate pleural covering</a:t>
                      </a:r>
                    </a:p>
                    <a:p>
                      <a:pPr>
                        <a:buFont typeface="Arial" pitchFamily="34" charset="0"/>
                        <a:buChar char="•"/>
                      </a:pPr>
                      <a:endParaRPr lang="en-US" sz="800" baseline="0" dirty="0" smtClean="0"/>
                    </a:p>
                    <a:p>
                      <a:pPr>
                        <a:buFont typeface="Arial" pitchFamily="34" charset="0"/>
                        <a:buChar char="•"/>
                      </a:pPr>
                      <a:r>
                        <a:rPr lang="en-US" sz="1600" baseline="0" dirty="0" smtClean="0"/>
                        <a:t>Other associated congenital lesions (CPAM)</a:t>
                      </a:r>
                      <a:endParaRPr lang="en-US" sz="1600" dirty="0"/>
                    </a:p>
                  </a:txBody>
                  <a:tcPr>
                    <a:lnR w="12700" cap="flat" cmpd="sng" algn="ctr">
                      <a:solidFill>
                        <a:schemeClr val="tx1"/>
                      </a:solidFill>
                      <a:prstDash val="solid"/>
                      <a:round/>
                      <a:headEnd type="none" w="med" len="med"/>
                      <a:tailEnd type="none" w="med" len="med"/>
                    </a:lnR>
                  </a:tcPr>
                </a:tc>
                <a:tc>
                  <a:txBody>
                    <a:bodyPr/>
                    <a:lstStyle/>
                    <a:p>
                      <a:pPr>
                        <a:buFont typeface="Arial" pitchFamily="34" charset="0"/>
                        <a:buChar char="•"/>
                      </a:pPr>
                      <a:r>
                        <a:rPr lang="en-US" sz="1600" dirty="0" smtClean="0"/>
                        <a:t>Late childhood presentation</a:t>
                      </a:r>
                    </a:p>
                    <a:p>
                      <a:pPr>
                        <a:buFont typeface="Arial" pitchFamily="34" charset="0"/>
                        <a:buChar char="•"/>
                      </a:pPr>
                      <a:endParaRPr lang="en-US" sz="800" dirty="0" smtClean="0"/>
                    </a:p>
                    <a:p>
                      <a:pPr>
                        <a:buFont typeface="Arial" pitchFamily="34" charset="0"/>
                        <a:buChar char="•"/>
                      </a:pPr>
                      <a:r>
                        <a:rPr lang="en-US" sz="1600" dirty="0" smtClean="0"/>
                        <a:t>Drains</a:t>
                      </a:r>
                      <a:r>
                        <a:rPr lang="en-US" sz="1600" baseline="0" dirty="0" smtClean="0"/>
                        <a:t> to inferior pulmonary vein</a:t>
                      </a:r>
                    </a:p>
                    <a:p>
                      <a:pPr>
                        <a:buFont typeface="Arial" pitchFamily="34" charset="0"/>
                        <a:buChar char="•"/>
                      </a:pPr>
                      <a:endParaRPr lang="en-US" sz="800" baseline="0" dirty="0" smtClean="0"/>
                    </a:p>
                    <a:p>
                      <a:pPr>
                        <a:buFont typeface="Arial" pitchFamily="34" charset="0"/>
                        <a:buChar char="•"/>
                      </a:pPr>
                      <a:r>
                        <a:rPr lang="en-US" sz="1600" baseline="0" dirty="0" smtClean="0"/>
                        <a:t>Visceral pleural covering</a:t>
                      </a:r>
                    </a:p>
                    <a:p>
                      <a:pPr>
                        <a:buFont typeface="Arial" pitchFamily="34" charset="0"/>
                        <a:buChar char="•"/>
                      </a:pPr>
                      <a:endParaRPr lang="en-US" sz="800" baseline="0" dirty="0" smtClean="0"/>
                    </a:p>
                    <a:p>
                      <a:pPr>
                        <a:buFont typeface="Arial" pitchFamily="34" charset="0"/>
                        <a:buChar char="•"/>
                      </a:pPr>
                      <a:r>
                        <a:rPr lang="en-US" sz="1600" baseline="0" dirty="0" smtClean="0"/>
                        <a:t>No other associated congenital lesions</a:t>
                      </a:r>
                      <a:endParaRPr lang="en-US" sz="1600" dirty="0"/>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57200" y="228600"/>
            <a:ext cx="8229600" cy="990600"/>
          </a:xfrm>
        </p:spPr>
        <p:txBody>
          <a:bodyPr/>
          <a:lstStyle/>
          <a:p>
            <a:r>
              <a:rPr lang="en-US" sz="2400" b="1" dirty="0" smtClean="0">
                <a:solidFill>
                  <a:schemeClr val="tx1"/>
                </a:solidFill>
              </a:rPr>
              <a:t>Discussion:</a:t>
            </a:r>
            <a:br>
              <a:rPr lang="en-US" sz="2400" b="1" dirty="0" smtClean="0">
                <a:solidFill>
                  <a:schemeClr val="tx1"/>
                </a:solidFill>
              </a:rPr>
            </a:br>
            <a:r>
              <a:rPr lang="en-US" sz="2400" b="1" dirty="0" smtClean="0">
                <a:solidFill>
                  <a:schemeClr val="tx1"/>
                </a:solidFill>
              </a:rPr>
              <a:t>Pulmonary Sequestration v. Neuroblastoma</a:t>
            </a:r>
            <a:endParaRPr lang="en-US" sz="2400" b="1" dirty="0">
              <a:solidFill>
                <a:schemeClr val="tx1"/>
              </a:solidFill>
            </a:endParaRPr>
          </a:p>
        </p:txBody>
      </p:sp>
      <p:sp>
        <p:nvSpPr>
          <p:cNvPr id="13" name="Text Placeholder 12"/>
          <p:cNvSpPr>
            <a:spLocks noGrp="1"/>
          </p:cNvSpPr>
          <p:nvPr>
            <p:ph type="body" idx="1"/>
          </p:nvPr>
        </p:nvSpPr>
        <p:spPr>
          <a:xfrm>
            <a:off x="457200" y="1295400"/>
            <a:ext cx="4040188" cy="639762"/>
          </a:xfrm>
        </p:spPr>
        <p:txBody>
          <a:bodyPr/>
          <a:lstStyle/>
          <a:p>
            <a:r>
              <a:rPr lang="en-US" dirty="0" smtClean="0">
                <a:solidFill>
                  <a:srgbClr val="870401"/>
                </a:solidFill>
              </a:rPr>
              <a:t>Pulmonary sequestrum	</a:t>
            </a:r>
            <a:endParaRPr lang="en-US" dirty="0">
              <a:solidFill>
                <a:srgbClr val="870401"/>
              </a:solidFill>
            </a:endParaRPr>
          </a:p>
        </p:txBody>
      </p:sp>
      <p:sp>
        <p:nvSpPr>
          <p:cNvPr id="10242" name="Rectangle 2"/>
          <p:cNvSpPr>
            <a:spLocks noGrp="1" noChangeArrowheads="1"/>
          </p:cNvSpPr>
          <p:nvPr>
            <p:ph sz="half" idx="2"/>
          </p:nvPr>
        </p:nvSpPr>
        <p:spPr>
          <a:xfrm>
            <a:off x="457200" y="1752600"/>
            <a:ext cx="4040188" cy="3951288"/>
          </a:xfrm>
        </p:spPr>
        <p:txBody>
          <a:bodyPr/>
          <a:lstStyle/>
          <a:p>
            <a:pPr marL="0" indent="0" eaLnBrk="1" hangingPunct="1">
              <a:defRPr/>
            </a:pPr>
            <a:endParaRPr lang="en-US" sz="1800" b="1" dirty="0" smtClean="0">
              <a:solidFill>
                <a:srgbClr val="870401"/>
              </a:solidFill>
            </a:endParaRPr>
          </a:p>
          <a:p>
            <a:pPr marL="0" indent="0" eaLnBrk="1" hangingPunct="1">
              <a:defRPr/>
            </a:pPr>
            <a:r>
              <a:rPr lang="en-US" sz="1600" b="1" dirty="0" smtClean="0">
                <a:solidFill>
                  <a:srgbClr val="870401"/>
                </a:solidFill>
              </a:rPr>
              <a:t>CT</a:t>
            </a:r>
          </a:p>
          <a:p>
            <a:pPr marL="400050" lvl="1" indent="0" eaLnBrk="1" hangingPunct="1">
              <a:defRPr/>
            </a:pPr>
            <a:r>
              <a:rPr lang="en-US" sz="1600" b="1" dirty="0" smtClean="0">
                <a:solidFill>
                  <a:srgbClr val="C65B0A"/>
                </a:solidFill>
              </a:rPr>
              <a:t>Systemic </a:t>
            </a:r>
            <a:r>
              <a:rPr lang="en-US" sz="1600" b="1" dirty="0" smtClean="0">
                <a:solidFill>
                  <a:srgbClr val="870401"/>
                </a:solidFill>
              </a:rPr>
              <a:t>arterial supply, from thoracic aorta or abdominal aorta</a:t>
            </a:r>
          </a:p>
          <a:p>
            <a:pPr marL="400050" lvl="1" indent="0" eaLnBrk="1" hangingPunct="1">
              <a:defRPr/>
            </a:pPr>
            <a:endParaRPr lang="en-US" sz="800" b="1" dirty="0" smtClean="0">
              <a:solidFill>
                <a:srgbClr val="870401"/>
              </a:solidFill>
            </a:endParaRPr>
          </a:p>
          <a:p>
            <a:pPr marL="400050" lvl="1" indent="0" eaLnBrk="1" hangingPunct="1">
              <a:defRPr/>
            </a:pPr>
            <a:r>
              <a:rPr lang="en-US" sz="1600" b="1" dirty="0" smtClean="0">
                <a:solidFill>
                  <a:srgbClr val="870401"/>
                </a:solidFill>
              </a:rPr>
              <a:t>Calcium uncommon</a:t>
            </a:r>
          </a:p>
          <a:p>
            <a:pPr marL="400050" lvl="1" indent="0" eaLnBrk="1" hangingPunct="1">
              <a:defRPr/>
            </a:pPr>
            <a:endParaRPr lang="en-US" sz="800" b="1" dirty="0" smtClean="0">
              <a:solidFill>
                <a:srgbClr val="870401"/>
              </a:solidFill>
            </a:endParaRPr>
          </a:p>
          <a:p>
            <a:pPr marL="400050" lvl="1" indent="0" eaLnBrk="1" hangingPunct="1">
              <a:defRPr/>
            </a:pPr>
            <a:r>
              <a:rPr lang="en-US" sz="1600" b="1" dirty="0" smtClean="0">
                <a:solidFill>
                  <a:srgbClr val="870401"/>
                </a:solidFill>
              </a:rPr>
              <a:t>May contain heterogenous cystic/air filled spaces if extralobar sequestration and CPAM are concurrent</a:t>
            </a:r>
          </a:p>
          <a:p>
            <a:pPr marL="400050" lvl="1" indent="0" eaLnBrk="1" hangingPunct="1">
              <a:defRPr/>
            </a:pPr>
            <a:endParaRPr lang="en-US" sz="800" b="1" dirty="0" smtClean="0">
              <a:solidFill>
                <a:srgbClr val="870401"/>
              </a:solidFill>
            </a:endParaRPr>
          </a:p>
          <a:p>
            <a:pPr marL="400050" lvl="1" indent="0" eaLnBrk="1" hangingPunct="1">
              <a:defRPr/>
            </a:pPr>
            <a:r>
              <a:rPr lang="en-US" sz="1600" b="1" dirty="0" smtClean="0">
                <a:solidFill>
                  <a:srgbClr val="870401"/>
                </a:solidFill>
              </a:rPr>
              <a:t>No bony destruction</a:t>
            </a:r>
          </a:p>
          <a:p>
            <a:pPr marL="0" indent="0" eaLnBrk="1" hangingPunct="1">
              <a:defRPr/>
            </a:pPr>
            <a:endParaRPr lang="en-US" sz="1600" b="1" dirty="0" smtClean="0">
              <a:solidFill>
                <a:srgbClr val="870401"/>
              </a:solidFill>
            </a:endParaRPr>
          </a:p>
        </p:txBody>
      </p:sp>
      <p:sp>
        <p:nvSpPr>
          <p:cNvPr id="14" name="Text Placeholder 13"/>
          <p:cNvSpPr>
            <a:spLocks noGrp="1"/>
          </p:cNvSpPr>
          <p:nvPr>
            <p:ph type="body" sz="quarter" idx="3"/>
          </p:nvPr>
        </p:nvSpPr>
        <p:spPr>
          <a:xfrm>
            <a:off x="4648200" y="1295400"/>
            <a:ext cx="4041775" cy="639762"/>
          </a:xfrm>
        </p:spPr>
        <p:txBody>
          <a:bodyPr/>
          <a:lstStyle/>
          <a:p>
            <a:r>
              <a:rPr lang="en-US" dirty="0" smtClean="0">
                <a:solidFill>
                  <a:srgbClr val="870401"/>
                </a:solidFill>
              </a:rPr>
              <a:t>Neuroblastoma</a:t>
            </a:r>
            <a:endParaRPr lang="en-US" dirty="0">
              <a:solidFill>
                <a:srgbClr val="870401"/>
              </a:solidFill>
            </a:endParaRPr>
          </a:p>
        </p:txBody>
      </p:sp>
      <p:sp>
        <p:nvSpPr>
          <p:cNvPr id="15" name="Content Placeholder 14"/>
          <p:cNvSpPr>
            <a:spLocks noGrp="1"/>
          </p:cNvSpPr>
          <p:nvPr>
            <p:ph sz="quarter" idx="4"/>
          </p:nvPr>
        </p:nvSpPr>
        <p:spPr>
          <a:xfrm>
            <a:off x="4648200" y="1905000"/>
            <a:ext cx="4041775" cy="4267200"/>
          </a:xfrm>
        </p:spPr>
        <p:txBody>
          <a:bodyPr/>
          <a:lstStyle/>
          <a:p>
            <a:endParaRPr lang="en-US" sz="1600" b="1" dirty="0" smtClean="0">
              <a:solidFill>
                <a:srgbClr val="870401"/>
              </a:solidFill>
            </a:endParaRPr>
          </a:p>
          <a:p>
            <a:r>
              <a:rPr lang="en-US" sz="1600" b="1" dirty="0" smtClean="0">
                <a:solidFill>
                  <a:srgbClr val="870401"/>
                </a:solidFill>
              </a:rPr>
              <a:t>CT</a:t>
            </a:r>
          </a:p>
          <a:p>
            <a:pPr lvl="1"/>
            <a:r>
              <a:rPr lang="en-US" sz="1600" b="1" dirty="0" smtClean="0">
                <a:solidFill>
                  <a:srgbClr val="C65B0A"/>
                </a:solidFill>
              </a:rPr>
              <a:t>Heterogenous</a:t>
            </a:r>
            <a:r>
              <a:rPr lang="en-US" sz="1600" b="1" dirty="0" smtClean="0">
                <a:solidFill>
                  <a:srgbClr val="870401"/>
                </a:solidFill>
              </a:rPr>
              <a:t> content, may contain hemorrhage and necrosis</a:t>
            </a:r>
          </a:p>
          <a:p>
            <a:pPr lvl="1"/>
            <a:endParaRPr lang="en-US" sz="800" b="1" dirty="0" smtClean="0">
              <a:solidFill>
                <a:srgbClr val="870401"/>
              </a:solidFill>
            </a:endParaRPr>
          </a:p>
          <a:p>
            <a:pPr lvl="1"/>
            <a:r>
              <a:rPr lang="en-US" sz="1600" b="1" dirty="0" smtClean="0">
                <a:solidFill>
                  <a:srgbClr val="870401"/>
                </a:solidFill>
              </a:rPr>
              <a:t>Calcium common</a:t>
            </a:r>
          </a:p>
          <a:p>
            <a:pPr lvl="1"/>
            <a:endParaRPr lang="en-US" sz="800" b="1" dirty="0" smtClean="0">
              <a:solidFill>
                <a:srgbClr val="870401"/>
              </a:solidFill>
            </a:endParaRPr>
          </a:p>
          <a:p>
            <a:pPr lvl="1"/>
            <a:r>
              <a:rPr lang="en-US" sz="1600" b="1" dirty="0" smtClean="0">
                <a:solidFill>
                  <a:srgbClr val="870401"/>
                </a:solidFill>
              </a:rPr>
              <a:t>May demonstrate </a:t>
            </a:r>
            <a:r>
              <a:rPr lang="en-US" sz="1600" b="1" dirty="0" smtClean="0">
                <a:solidFill>
                  <a:srgbClr val="C65B0A"/>
                </a:solidFill>
              </a:rPr>
              <a:t>internal enhancement</a:t>
            </a:r>
          </a:p>
          <a:p>
            <a:pPr lvl="1"/>
            <a:endParaRPr lang="en-US" sz="800" b="1" dirty="0" smtClean="0">
              <a:solidFill>
                <a:srgbClr val="870401"/>
              </a:solidFill>
            </a:endParaRPr>
          </a:p>
          <a:p>
            <a:pPr lvl="1"/>
            <a:r>
              <a:rPr lang="en-US" sz="1600" b="1" dirty="0" smtClean="0">
                <a:solidFill>
                  <a:srgbClr val="870401"/>
                </a:solidFill>
              </a:rPr>
              <a:t>May demonstrate </a:t>
            </a:r>
            <a:r>
              <a:rPr lang="en-US" sz="1600" b="1" dirty="0" smtClean="0">
                <a:solidFill>
                  <a:srgbClr val="C65B0A"/>
                </a:solidFill>
              </a:rPr>
              <a:t>bony destruction</a:t>
            </a:r>
          </a:p>
          <a:p>
            <a:pPr lvl="1"/>
            <a:endParaRPr lang="en-US" sz="1600" b="1" dirty="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7168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168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71685" name="Picture 8" descr="icf_logo4"/>
          <p:cNvPicPr>
            <a:picLocks noChangeAspect="1" noChangeArrowheads="1"/>
          </p:cNvPicPr>
          <p:nvPr/>
        </p:nvPicPr>
        <p:blipFill>
          <a:blip r:embed="rId3" cstate="print"/>
          <a:srcRect/>
          <a:stretch>
            <a:fillRect/>
          </a:stretch>
        </p:blipFill>
        <p:spPr bwMode="auto">
          <a:xfrm>
            <a:off x="228600" y="55626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038600" y="1219200"/>
            <a:ext cx="4953000" cy="3657600"/>
          </a:xfrm>
        </p:spPr>
        <p:txBody>
          <a:bodyPr/>
          <a:lstStyle/>
          <a:p>
            <a:pPr fontAlgn="t"/>
            <a:r>
              <a:rPr lang="en-US" sz="1600" b="1" dirty="0" smtClean="0">
                <a:solidFill>
                  <a:srgbClr val="870401"/>
                </a:solidFill>
              </a:rPr>
              <a:t>Dysplastic lung tissue with various degrees of cystic change</a:t>
            </a:r>
          </a:p>
          <a:p>
            <a:pPr fontAlgn="t"/>
            <a:endParaRPr lang="en-US" sz="800" b="1" dirty="0" smtClean="0">
              <a:solidFill>
                <a:srgbClr val="870401"/>
              </a:solidFill>
            </a:endParaRPr>
          </a:p>
          <a:p>
            <a:pPr fontAlgn="t"/>
            <a:r>
              <a:rPr lang="en-US" sz="1600" b="1" dirty="0" smtClean="0">
                <a:solidFill>
                  <a:srgbClr val="870401"/>
                </a:solidFill>
              </a:rPr>
              <a:t>Radiograph: Type I, most common</a:t>
            </a:r>
          </a:p>
          <a:p>
            <a:pPr lvl="1" fontAlgn="t"/>
            <a:r>
              <a:rPr lang="en-US" sz="1600" b="1" dirty="0" smtClean="0">
                <a:solidFill>
                  <a:srgbClr val="870401"/>
                </a:solidFill>
              </a:rPr>
              <a:t>Unilateral lucency with thin-walled cysts</a:t>
            </a:r>
          </a:p>
          <a:p>
            <a:pPr lvl="1" fontAlgn="t"/>
            <a:r>
              <a:rPr lang="en-US" sz="1600" b="1" dirty="0" smtClean="0">
                <a:solidFill>
                  <a:srgbClr val="870401"/>
                </a:solidFill>
              </a:rPr>
              <a:t>Expansile, may compress/shift adjacent lobes/mediastinum</a:t>
            </a:r>
          </a:p>
          <a:p>
            <a:pPr fontAlgn="t"/>
            <a:endParaRPr lang="en-US" sz="800" b="1" dirty="0" smtClean="0">
              <a:solidFill>
                <a:srgbClr val="870401"/>
              </a:solidFill>
            </a:endParaRPr>
          </a:p>
          <a:p>
            <a:pPr fontAlgn="t"/>
            <a:r>
              <a:rPr lang="en-US" sz="1600" b="1" dirty="0" smtClean="0">
                <a:solidFill>
                  <a:srgbClr val="870401"/>
                </a:solidFill>
              </a:rPr>
              <a:t>CT</a:t>
            </a:r>
          </a:p>
          <a:p>
            <a:pPr lvl="1" fontAlgn="t"/>
            <a:r>
              <a:rPr lang="en-US" sz="1600" b="1" dirty="0" smtClean="0">
                <a:solidFill>
                  <a:srgbClr val="870401"/>
                </a:solidFill>
              </a:rPr>
              <a:t>Multiple cysts which may be fluid or air filled with thin or thick septa</a:t>
            </a:r>
          </a:p>
          <a:p>
            <a:pPr lvl="1" fontAlgn="t"/>
            <a:r>
              <a:rPr lang="en-US" sz="1600" b="1" dirty="0" smtClean="0">
                <a:solidFill>
                  <a:srgbClr val="870401"/>
                </a:solidFill>
              </a:rPr>
              <a:t>May displace adjacent structures</a:t>
            </a:r>
          </a:p>
          <a:p>
            <a:pPr lvl="1" fontAlgn="t"/>
            <a:r>
              <a:rPr lang="en-US" sz="1600" b="1" dirty="0" smtClean="0">
                <a:solidFill>
                  <a:srgbClr val="870401"/>
                </a:solidFill>
              </a:rPr>
              <a:t>Arterial/venous supply from pulmonary artery and vein </a:t>
            </a:r>
          </a:p>
        </p:txBody>
      </p:sp>
      <p:grpSp>
        <p:nvGrpSpPr>
          <p:cNvPr id="2" name="Group 3"/>
          <p:cNvGrpSpPr>
            <a:grpSpLocks/>
          </p:cNvGrpSpPr>
          <p:nvPr/>
        </p:nvGrpSpPr>
        <p:grpSpPr bwMode="auto">
          <a:xfrm>
            <a:off x="0" y="0"/>
            <a:ext cx="9144000" cy="6858000"/>
            <a:chOff x="0" y="0"/>
            <a:chExt cx="5760" cy="4320"/>
          </a:xfrm>
        </p:grpSpPr>
        <p:sp>
          <p:nvSpPr>
            <p:cNvPr id="7578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578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5780" name="Rectangle 7"/>
          <p:cNvSpPr>
            <a:spLocks noChangeArrowheads="1"/>
          </p:cNvSpPr>
          <p:nvPr/>
        </p:nvSpPr>
        <p:spPr bwMode="auto">
          <a:xfrm>
            <a:off x="457200" y="152400"/>
            <a:ext cx="8229600" cy="685800"/>
          </a:xfrm>
          <a:prstGeom prst="rect">
            <a:avLst/>
          </a:prstGeom>
          <a:noFill/>
          <a:ln w="9525">
            <a:noFill/>
            <a:miter lim="800000"/>
            <a:headEnd/>
            <a:tailEnd/>
          </a:ln>
        </p:spPr>
        <p:txBody>
          <a:bodyPr/>
          <a:lstStyle/>
          <a:p>
            <a:pPr algn="ctr"/>
            <a:r>
              <a:rPr lang="en-US" sz="2400" b="1" dirty="0" smtClean="0"/>
              <a:t>Discussion</a:t>
            </a:r>
          </a:p>
          <a:p>
            <a:pPr algn="ctr"/>
            <a:r>
              <a:rPr lang="en-US" sz="2400" b="1" dirty="0" smtClean="0"/>
              <a:t>Congenital Pulmonary Airway Malformation </a:t>
            </a:r>
            <a:endParaRPr lang="en-US" sz="2400" b="1" dirty="0"/>
          </a:p>
        </p:txBody>
      </p:sp>
      <p:pic>
        <p:nvPicPr>
          <p:cNvPr id="75781" name="Picture 8" descr="icf_logo4"/>
          <p:cNvPicPr>
            <a:picLocks noChangeAspect="1" noChangeArrowheads="1"/>
          </p:cNvPicPr>
          <p:nvPr/>
        </p:nvPicPr>
        <p:blipFill>
          <a:blip r:embed="rId3" cstate="print"/>
          <a:srcRect/>
          <a:stretch>
            <a:fillRect/>
          </a:stretch>
        </p:blipFill>
        <p:spPr bwMode="auto">
          <a:xfrm>
            <a:off x="5143500" y="5562600"/>
            <a:ext cx="4000500" cy="11049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304800" y="990600"/>
            <a:ext cx="3733800" cy="4419600"/>
          </a:xfrm>
          <a:prstGeom prst="rect">
            <a:avLst/>
          </a:prstGeom>
          <a:noFill/>
          <a:ln w="9525">
            <a:noFill/>
            <a:miter lim="800000"/>
            <a:headEnd/>
            <a:tailEnd/>
          </a:ln>
          <a:effectLst/>
        </p:spPr>
      </p:pic>
      <p:sp>
        <p:nvSpPr>
          <p:cNvPr id="10" name="TextBox 9"/>
          <p:cNvSpPr txBox="1"/>
          <p:nvPr/>
        </p:nvSpPr>
        <p:spPr>
          <a:xfrm>
            <a:off x="152400" y="5486400"/>
            <a:ext cx="4114800" cy="1200329"/>
          </a:xfrm>
          <a:prstGeom prst="rect">
            <a:avLst/>
          </a:prstGeom>
          <a:noFill/>
          <a:ln w="19050">
            <a:gradFill>
              <a:gsLst>
                <a:gs pos="0">
                  <a:srgbClr val="C65B0A"/>
                </a:gs>
                <a:gs pos="50000">
                  <a:schemeClr val="accent1">
                    <a:shade val="67500"/>
                    <a:satMod val="115000"/>
                  </a:schemeClr>
                </a:gs>
                <a:gs pos="100000">
                  <a:schemeClr val="accent1">
                    <a:shade val="100000"/>
                    <a:satMod val="115000"/>
                  </a:schemeClr>
                </a:gs>
              </a:gsLst>
              <a:lin ang="5400000" scaled="0"/>
            </a:gradFill>
            <a:prstDash val="sysDash"/>
          </a:ln>
        </p:spPr>
        <p:txBody>
          <a:bodyPr wrap="square" rtlCol="0">
            <a:spAutoFit/>
          </a:bodyPr>
          <a:lstStyle/>
          <a:p>
            <a:r>
              <a:rPr lang="en-US" b="1" dirty="0" smtClean="0">
                <a:solidFill>
                  <a:srgbClr val="C65B0A"/>
                </a:solidFill>
              </a:rPr>
              <a:t>Multiple air filled cysts </a:t>
            </a:r>
            <a:r>
              <a:rPr lang="en-US" b="1" dirty="0" smtClean="0">
                <a:solidFill>
                  <a:srgbClr val="870401"/>
                </a:solidFill>
              </a:rPr>
              <a:t>within the left hemithorax which shift the mediastinum rightward and exert mass effect on the left upper lobe.</a:t>
            </a:r>
            <a:endParaRPr lang="en-US" b="1" dirty="0">
              <a:solidFill>
                <a:srgbClr val="870401"/>
              </a:solidFill>
            </a:endParaRPr>
          </a:p>
        </p:txBody>
      </p:sp>
      <p:sp>
        <p:nvSpPr>
          <p:cNvPr id="11" name="Oval 10"/>
          <p:cNvSpPr/>
          <p:nvPr/>
        </p:nvSpPr>
        <p:spPr>
          <a:xfrm>
            <a:off x="2209800" y="1905000"/>
            <a:ext cx="1524000" cy="2819400"/>
          </a:xfrm>
          <a:prstGeom prst="ellipse">
            <a:avLst/>
          </a:prstGeom>
          <a:noFill/>
          <a:ln>
            <a:solidFill>
              <a:srgbClr val="C65B0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65B0A"/>
              </a:solidFill>
            </a:endParaRPr>
          </a:p>
        </p:txBody>
      </p:sp>
      <p:sp>
        <p:nvSpPr>
          <p:cNvPr id="13" name="TextBox 12"/>
          <p:cNvSpPr txBox="1"/>
          <p:nvPr/>
        </p:nvSpPr>
        <p:spPr>
          <a:xfrm>
            <a:off x="5410200" y="4840069"/>
            <a:ext cx="3124200" cy="646331"/>
          </a:xfrm>
          <a:prstGeom prst="rect">
            <a:avLst/>
          </a:prstGeom>
          <a:noFill/>
        </p:spPr>
        <p:txBody>
          <a:bodyPr wrap="square" rtlCol="0">
            <a:spAutoFit/>
          </a:bodyPr>
          <a:lstStyle/>
          <a:p>
            <a:r>
              <a:rPr lang="en-US" dirty="0" smtClean="0">
                <a:solidFill>
                  <a:srgbClr val="870401"/>
                </a:solidFill>
                <a:latin typeface="Forte" pitchFamily="66" charset="0"/>
              </a:rPr>
              <a:t>Thank you to Dr. Caleb Richards for providing images</a:t>
            </a:r>
            <a:endParaRPr lang="en-US" dirty="0">
              <a:solidFill>
                <a:srgbClr val="870401"/>
              </a:solidFill>
              <a:latin typeface="Forte"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75779" name="Group 3"/>
          <p:cNvGrpSpPr>
            <a:grpSpLocks/>
          </p:cNvGrpSpPr>
          <p:nvPr/>
        </p:nvGrpSpPr>
        <p:grpSpPr bwMode="auto">
          <a:xfrm>
            <a:off x="0" y="0"/>
            <a:ext cx="9144000" cy="6858000"/>
            <a:chOff x="0" y="0"/>
            <a:chExt cx="5760" cy="4320"/>
          </a:xfrm>
        </p:grpSpPr>
        <p:sp>
          <p:nvSpPr>
            <p:cNvPr id="7578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578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5780" name="Rectangle 7"/>
          <p:cNvSpPr>
            <a:spLocks noChangeArrowheads="1"/>
          </p:cNvSpPr>
          <p:nvPr/>
        </p:nvSpPr>
        <p:spPr bwMode="auto">
          <a:xfrm>
            <a:off x="457200" y="152400"/>
            <a:ext cx="8229600" cy="685800"/>
          </a:xfrm>
          <a:prstGeom prst="rect">
            <a:avLst/>
          </a:prstGeom>
          <a:noFill/>
          <a:ln w="9525">
            <a:noFill/>
            <a:miter lim="800000"/>
            <a:headEnd/>
            <a:tailEnd/>
          </a:ln>
        </p:spPr>
        <p:txBody>
          <a:bodyPr/>
          <a:lstStyle/>
          <a:p>
            <a:pPr algn="ctr"/>
            <a:r>
              <a:rPr lang="en-US" sz="2400" b="1" dirty="0" smtClean="0"/>
              <a:t>Discussion</a:t>
            </a:r>
          </a:p>
          <a:p>
            <a:pPr algn="ctr"/>
            <a:r>
              <a:rPr lang="en-US" sz="2400" b="1" dirty="0" smtClean="0"/>
              <a:t>Congenital Pulmonary Airway Malformation </a:t>
            </a:r>
            <a:endParaRPr lang="en-US" sz="2400" b="1" dirty="0"/>
          </a:p>
        </p:txBody>
      </p:sp>
      <p:pic>
        <p:nvPicPr>
          <p:cNvPr id="75781" name="Picture 8" descr="icf_logo4"/>
          <p:cNvPicPr>
            <a:picLocks noChangeAspect="1" noChangeArrowheads="1"/>
          </p:cNvPicPr>
          <p:nvPr/>
        </p:nvPicPr>
        <p:blipFill>
          <a:blip r:embed="rId3" cstate="print"/>
          <a:srcRect/>
          <a:stretch>
            <a:fillRect/>
          </a:stretch>
        </p:blipFill>
        <p:spPr bwMode="auto">
          <a:xfrm>
            <a:off x="0" y="5562600"/>
            <a:ext cx="4000500" cy="11049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57200" y="1066800"/>
            <a:ext cx="2590800" cy="2220686"/>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457200" y="3102830"/>
            <a:ext cx="2590800" cy="2319038"/>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3124200" y="1209964"/>
            <a:ext cx="2667000" cy="2828636"/>
          </a:xfrm>
          <a:prstGeom prst="rect">
            <a:avLst/>
          </a:prstGeom>
          <a:noFill/>
          <a:ln w="9525">
            <a:noFill/>
            <a:miter lim="800000"/>
            <a:headEnd/>
            <a:tailEnd/>
          </a:ln>
          <a:effectLst/>
        </p:spPr>
      </p:pic>
      <p:pic>
        <p:nvPicPr>
          <p:cNvPr id="1032" name="Picture 8"/>
          <p:cNvPicPr>
            <a:picLocks noChangeAspect="1" noChangeArrowheads="1"/>
          </p:cNvPicPr>
          <p:nvPr/>
        </p:nvPicPr>
        <p:blipFill>
          <a:blip r:embed="rId7" cstate="print"/>
          <a:srcRect t="29268"/>
          <a:stretch>
            <a:fillRect/>
          </a:stretch>
        </p:blipFill>
        <p:spPr bwMode="auto">
          <a:xfrm>
            <a:off x="5943600" y="1219200"/>
            <a:ext cx="2908738" cy="2514600"/>
          </a:xfrm>
          <a:prstGeom prst="rect">
            <a:avLst/>
          </a:prstGeom>
          <a:noFill/>
          <a:ln w="9525">
            <a:noFill/>
            <a:miter lim="800000"/>
            <a:headEnd/>
            <a:tailEnd/>
          </a:ln>
          <a:effectLst/>
        </p:spPr>
      </p:pic>
      <p:sp>
        <p:nvSpPr>
          <p:cNvPr id="17" name="TextBox 16"/>
          <p:cNvSpPr txBox="1"/>
          <p:nvPr/>
        </p:nvSpPr>
        <p:spPr>
          <a:xfrm>
            <a:off x="5943600" y="3733800"/>
            <a:ext cx="2895600" cy="338554"/>
          </a:xfrm>
          <a:prstGeom prst="rect">
            <a:avLst/>
          </a:prstGeom>
          <a:solidFill>
            <a:schemeClr val="tx1">
              <a:lumMod val="65000"/>
              <a:lumOff val="35000"/>
            </a:schemeClr>
          </a:solidFill>
        </p:spPr>
        <p:txBody>
          <a:bodyPr wrap="square" rtlCol="0">
            <a:spAutoFit/>
          </a:bodyPr>
          <a:lstStyle/>
          <a:p>
            <a:r>
              <a:rPr lang="en-US" sz="1600" b="1" dirty="0" smtClean="0">
                <a:solidFill>
                  <a:srgbClr val="C65B0A"/>
                </a:solidFill>
              </a:rPr>
              <a:t>Coronal single shot T2</a:t>
            </a:r>
            <a:endParaRPr lang="en-US" sz="1600" b="1" dirty="0">
              <a:solidFill>
                <a:srgbClr val="C65B0A"/>
              </a:solidFill>
            </a:endParaRPr>
          </a:p>
        </p:txBody>
      </p:sp>
      <p:sp>
        <p:nvSpPr>
          <p:cNvPr id="18" name="Rectangle 17"/>
          <p:cNvSpPr/>
          <p:nvPr/>
        </p:nvSpPr>
        <p:spPr>
          <a:xfrm>
            <a:off x="3124200" y="3700046"/>
            <a:ext cx="1255472" cy="338554"/>
          </a:xfrm>
          <a:prstGeom prst="rect">
            <a:avLst/>
          </a:prstGeom>
          <a:solidFill>
            <a:schemeClr val="tx1">
              <a:lumMod val="65000"/>
              <a:lumOff val="35000"/>
            </a:schemeClr>
          </a:solidFill>
        </p:spPr>
        <p:txBody>
          <a:bodyPr wrap="none">
            <a:spAutoFit/>
          </a:bodyPr>
          <a:lstStyle/>
          <a:p>
            <a:r>
              <a:rPr lang="en-US" sz="1600" b="1" dirty="0" smtClean="0">
                <a:solidFill>
                  <a:srgbClr val="C65B0A"/>
                </a:solidFill>
              </a:rPr>
              <a:t>Coronal T1</a:t>
            </a:r>
            <a:endParaRPr lang="en-US" sz="1600" b="1" dirty="0">
              <a:solidFill>
                <a:srgbClr val="C65B0A"/>
              </a:solidFill>
            </a:endParaRPr>
          </a:p>
        </p:txBody>
      </p:sp>
      <p:sp>
        <p:nvSpPr>
          <p:cNvPr id="19" name="Rectangle 18"/>
          <p:cNvSpPr/>
          <p:nvPr/>
        </p:nvSpPr>
        <p:spPr>
          <a:xfrm>
            <a:off x="457200" y="2906486"/>
            <a:ext cx="971741" cy="338554"/>
          </a:xfrm>
          <a:prstGeom prst="rect">
            <a:avLst/>
          </a:prstGeom>
          <a:solidFill>
            <a:schemeClr val="tx1">
              <a:lumMod val="65000"/>
              <a:lumOff val="35000"/>
            </a:schemeClr>
          </a:solidFill>
        </p:spPr>
        <p:txBody>
          <a:bodyPr wrap="none">
            <a:spAutoFit/>
          </a:bodyPr>
          <a:lstStyle/>
          <a:p>
            <a:r>
              <a:rPr lang="en-US" sz="1600" b="1" dirty="0" smtClean="0">
                <a:solidFill>
                  <a:srgbClr val="C65B0A"/>
                </a:solidFill>
              </a:rPr>
              <a:t>Axial T1</a:t>
            </a:r>
            <a:endParaRPr lang="en-US" sz="1600" b="1" dirty="0">
              <a:solidFill>
                <a:srgbClr val="C65B0A"/>
              </a:solidFill>
            </a:endParaRPr>
          </a:p>
        </p:txBody>
      </p:sp>
      <p:sp>
        <p:nvSpPr>
          <p:cNvPr id="20" name="Rectangle 19"/>
          <p:cNvSpPr/>
          <p:nvPr/>
        </p:nvSpPr>
        <p:spPr>
          <a:xfrm>
            <a:off x="457200" y="5117068"/>
            <a:ext cx="2590800" cy="338554"/>
          </a:xfrm>
          <a:prstGeom prst="rect">
            <a:avLst/>
          </a:prstGeom>
          <a:solidFill>
            <a:schemeClr val="tx1">
              <a:lumMod val="65000"/>
              <a:lumOff val="35000"/>
            </a:schemeClr>
          </a:solidFill>
        </p:spPr>
        <p:txBody>
          <a:bodyPr wrap="square">
            <a:spAutoFit/>
          </a:bodyPr>
          <a:lstStyle/>
          <a:p>
            <a:r>
              <a:rPr lang="en-US" sz="1600" b="1" dirty="0" smtClean="0">
                <a:solidFill>
                  <a:srgbClr val="C65B0A"/>
                </a:solidFill>
              </a:rPr>
              <a:t>Coronal single shot T2</a:t>
            </a:r>
            <a:endParaRPr lang="en-US" sz="1600" b="1" dirty="0">
              <a:solidFill>
                <a:srgbClr val="C65B0A"/>
              </a:solidFill>
            </a:endParaRPr>
          </a:p>
        </p:txBody>
      </p:sp>
      <p:sp>
        <p:nvSpPr>
          <p:cNvPr id="21" name="TextBox 20"/>
          <p:cNvSpPr txBox="1"/>
          <p:nvPr/>
        </p:nvSpPr>
        <p:spPr>
          <a:xfrm>
            <a:off x="3352800" y="4114800"/>
            <a:ext cx="5486400" cy="1477328"/>
          </a:xfrm>
          <a:prstGeom prst="rect">
            <a:avLst/>
          </a:prstGeom>
          <a:noFill/>
        </p:spPr>
        <p:txBody>
          <a:bodyPr wrap="square" rtlCol="0">
            <a:spAutoFit/>
          </a:bodyPr>
          <a:lstStyle/>
          <a:p>
            <a:r>
              <a:rPr lang="en-US" b="1" dirty="0" smtClean="0">
                <a:solidFill>
                  <a:srgbClr val="870401"/>
                </a:solidFill>
              </a:rPr>
              <a:t>Axial and coronal T1WI, axial and coronal single shot T2WI demonstrate multiple air filled cysts with minimal fluid within the left lower lobe which displace the mediastinum rightward and exert mass effect on the left upper lobe.</a:t>
            </a:r>
            <a:endParaRPr lang="en-US" b="1" dirty="0">
              <a:solidFill>
                <a:srgbClr val="870401"/>
              </a:solidFill>
            </a:endParaRPr>
          </a:p>
        </p:txBody>
      </p:sp>
      <p:sp>
        <p:nvSpPr>
          <p:cNvPr id="22" name="TextBox 21"/>
          <p:cNvSpPr txBox="1"/>
          <p:nvPr/>
        </p:nvSpPr>
        <p:spPr>
          <a:xfrm>
            <a:off x="5715000" y="6135469"/>
            <a:ext cx="3352800" cy="646331"/>
          </a:xfrm>
          <a:prstGeom prst="rect">
            <a:avLst/>
          </a:prstGeom>
          <a:noFill/>
        </p:spPr>
        <p:txBody>
          <a:bodyPr wrap="square" rtlCol="0">
            <a:spAutoFit/>
          </a:bodyPr>
          <a:lstStyle/>
          <a:p>
            <a:pPr algn="r"/>
            <a:r>
              <a:rPr lang="en-US" dirty="0" smtClean="0">
                <a:solidFill>
                  <a:srgbClr val="870401"/>
                </a:solidFill>
                <a:latin typeface="Forte" pitchFamily="66" charset="0"/>
              </a:rPr>
              <a:t>Thank you to Dr Caleb Richards for providing images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914400" y="762000"/>
            <a:ext cx="7543800" cy="2701925"/>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30723" name="Group 4"/>
          <p:cNvGrpSpPr>
            <a:grpSpLocks/>
          </p:cNvGrpSpPr>
          <p:nvPr/>
        </p:nvGrpSpPr>
        <p:grpSpPr bwMode="auto">
          <a:xfrm>
            <a:off x="0" y="0"/>
            <a:ext cx="9144000" cy="6858000"/>
            <a:chOff x="0" y="0"/>
            <a:chExt cx="5760" cy="4320"/>
          </a:xfrm>
        </p:grpSpPr>
        <p:sp>
          <p:nvSpPr>
            <p:cNvPr id="30734"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30735"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30724"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dirty="0">
                <a:solidFill>
                  <a:schemeClr val="bg1"/>
                </a:solidFill>
              </a:rPr>
              <a:t>Radiological Presentations</a:t>
            </a:r>
          </a:p>
        </p:txBody>
      </p:sp>
      <p:sp>
        <p:nvSpPr>
          <p:cNvPr id="30725" name="TextBox 4"/>
          <p:cNvSpPr txBox="1">
            <a:spLocks noChangeArrowheads="1"/>
          </p:cNvSpPr>
          <p:nvPr/>
        </p:nvSpPr>
        <p:spPr bwMode="auto">
          <a:xfrm>
            <a:off x="533400" y="6019800"/>
            <a:ext cx="7848600" cy="369888"/>
          </a:xfrm>
          <a:prstGeom prst="rect">
            <a:avLst/>
          </a:prstGeom>
          <a:noFill/>
          <a:ln w="9525">
            <a:noFill/>
            <a:miter lim="800000"/>
            <a:headEnd/>
            <a:tailEnd/>
          </a:ln>
        </p:spPr>
        <p:txBody>
          <a:bodyPr>
            <a:spAutoFit/>
          </a:bodyPr>
          <a:lstStyle/>
          <a:p>
            <a:pPr algn="ctr"/>
            <a:r>
              <a:rPr lang="en-US" b="1" dirty="0" smtClean="0">
                <a:solidFill>
                  <a:schemeClr val="bg1"/>
                </a:solidFill>
              </a:rPr>
              <a:t>(A) PA and (B) lateral chest radiographs</a:t>
            </a:r>
            <a:endParaRPr lang="en-US" b="1" dirty="0">
              <a:solidFill>
                <a:schemeClr val="bg1"/>
              </a:solidFill>
            </a:endParaRPr>
          </a:p>
        </p:txBody>
      </p:sp>
      <p:sp>
        <p:nvSpPr>
          <p:cNvPr id="30730" name="TextBox 17"/>
          <p:cNvSpPr txBox="1">
            <a:spLocks noChangeArrowheads="1"/>
          </p:cNvSpPr>
          <p:nvPr/>
        </p:nvSpPr>
        <p:spPr bwMode="auto">
          <a:xfrm>
            <a:off x="2362200" y="1143000"/>
            <a:ext cx="228600" cy="369888"/>
          </a:xfrm>
          <a:prstGeom prst="rect">
            <a:avLst/>
          </a:prstGeom>
          <a:noFill/>
          <a:ln w="9525">
            <a:noFill/>
            <a:miter lim="800000"/>
            <a:headEnd/>
            <a:tailEnd/>
          </a:ln>
        </p:spPr>
        <p:txBody>
          <a:bodyPr>
            <a:spAutoFit/>
          </a:bodyPr>
          <a:lstStyle/>
          <a:p>
            <a:r>
              <a:rPr lang="en-US" b="1" dirty="0">
                <a:solidFill>
                  <a:schemeClr val="bg1"/>
                </a:solidFill>
              </a:rPr>
              <a:t>A</a:t>
            </a:r>
          </a:p>
        </p:txBody>
      </p:sp>
      <p:sp>
        <p:nvSpPr>
          <p:cNvPr id="30731" name="TextBox 18"/>
          <p:cNvSpPr txBox="1">
            <a:spLocks noChangeArrowheads="1"/>
          </p:cNvSpPr>
          <p:nvPr/>
        </p:nvSpPr>
        <p:spPr bwMode="auto">
          <a:xfrm>
            <a:off x="6629400" y="1143000"/>
            <a:ext cx="381000" cy="369888"/>
          </a:xfrm>
          <a:prstGeom prst="rect">
            <a:avLst/>
          </a:prstGeom>
          <a:noFill/>
          <a:ln w="9525">
            <a:noFill/>
            <a:miter lim="800000"/>
            <a:headEnd/>
            <a:tailEnd/>
          </a:ln>
        </p:spPr>
        <p:txBody>
          <a:bodyPr>
            <a:spAutoFit/>
          </a:bodyPr>
          <a:lstStyle/>
          <a:p>
            <a:r>
              <a:rPr lang="en-US" b="1" dirty="0">
                <a:solidFill>
                  <a:schemeClr val="bg1"/>
                </a:solidFill>
              </a:rPr>
              <a:t>B</a:t>
            </a:r>
          </a:p>
        </p:txBody>
      </p:sp>
      <p:pic>
        <p:nvPicPr>
          <p:cNvPr id="16" name="Picture 15" descr="csrblastomaap.jpg"/>
          <p:cNvPicPr>
            <a:picLocks noChangeAspect="1"/>
          </p:cNvPicPr>
          <p:nvPr/>
        </p:nvPicPr>
        <p:blipFill>
          <a:blip r:embed="rId3" cstate="print"/>
          <a:srcRect l="1826" t="2128" r="5038" b="4255"/>
          <a:stretch>
            <a:fillRect/>
          </a:stretch>
        </p:blipFill>
        <p:spPr>
          <a:xfrm>
            <a:off x="533400" y="1828800"/>
            <a:ext cx="4331278" cy="3736788"/>
          </a:xfrm>
          <a:prstGeom prst="rect">
            <a:avLst/>
          </a:prstGeom>
        </p:spPr>
      </p:pic>
      <p:pic>
        <p:nvPicPr>
          <p:cNvPr id="17" name="Picture 16" descr="csrblastoma.jpg"/>
          <p:cNvPicPr>
            <a:picLocks noChangeAspect="1"/>
          </p:cNvPicPr>
          <p:nvPr/>
        </p:nvPicPr>
        <p:blipFill>
          <a:blip r:embed="rId4" cstate="print"/>
          <a:srcRect t="2083" r="8018" b="2083"/>
          <a:stretch>
            <a:fillRect/>
          </a:stretch>
        </p:blipFill>
        <p:spPr>
          <a:xfrm>
            <a:off x="5181600" y="1828799"/>
            <a:ext cx="3352800" cy="376167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9144000" cy="6858000"/>
            <a:chOff x="0" y="0"/>
            <a:chExt cx="5760" cy="4320"/>
          </a:xfrm>
        </p:grpSpPr>
        <p:sp>
          <p:nvSpPr>
            <p:cNvPr id="75782"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578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5780" name="Rectangle 7"/>
          <p:cNvSpPr>
            <a:spLocks noChangeArrowheads="1"/>
          </p:cNvSpPr>
          <p:nvPr/>
        </p:nvSpPr>
        <p:spPr bwMode="auto">
          <a:xfrm>
            <a:off x="457200" y="152400"/>
            <a:ext cx="8229600" cy="685800"/>
          </a:xfrm>
          <a:prstGeom prst="rect">
            <a:avLst/>
          </a:prstGeom>
          <a:noFill/>
          <a:ln w="9525">
            <a:noFill/>
            <a:miter lim="800000"/>
            <a:headEnd/>
            <a:tailEnd/>
          </a:ln>
        </p:spPr>
        <p:txBody>
          <a:bodyPr/>
          <a:lstStyle/>
          <a:p>
            <a:pPr algn="ctr"/>
            <a:r>
              <a:rPr lang="en-US" sz="2400" b="1" dirty="0" smtClean="0"/>
              <a:t>Discussion</a:t>
            </a:r>
          </a:p>
          <a:p>
            <a:pPr algn="ctr"/>
            <a:r>
              <a:rPr lang="en-US" sz="2400" b="1" dirty="0" smtClean="0"/>
              <a:t>Congenital Pulmonary Airway Malformation </a:t>
            </a:r>
            <a:endParaRPr lang="en-US" sz="2400" b="1" dirty="0"/>
          </a:p>
        </p:txBody>
      </p:sp>
      <p:pic>
        <p:nvPicPr>
          <p:cNvPr id="75781"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85800" y="1050266"/>
            <a:ext cx="7848600" cy="454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57200" y="274638"/>
            <a:ext cx="8229600" cy="1020762"/>
          </a:xfrm>
        </p:spPr>
        <p:txBody>
          <a:bodyPr/>
          <a:lstStyle/>
          <a:p>
            <a:r>
              <a:rPr lang="en-US" sz="2400" b="1" dirty="0" smtClean="0">
                <a:solidFill>
                  <a:schemeClr val="tx1"/>
                </a:solidFill>
              </a:rPr>
              <a:t>Discussion</a:t>
            </a:r>
            <a:br>
              <a:rPr lang="en-US" sz="2400" b="1" dirty="0" smtClean="0">
                <a:solidFill>
                  <a:schemeClr val="tx1"/>
                </a:solidFill>
              </a:rPr>
            </a:br>
            <a:r>
              <a:rPr lang="en-US" sz="2400" b="1" dirty="0" smtClean="0">
                <a:solidFill>
                  <a:schemeClr val="tx1"/>
                </a:solidFill>
              </a:rPr>
              <a:t>CPAM v. Neuroblastoma</a:t>
            </a:r>
            <a:endParaRPr lang="en-US" sz="2400" b="1" dirty="0">
              <a:solidFill>
                <a:schemeClr val="tx1"/>
              </a:solidFill>
            </a:endParaRPr>
          </a:p>
        </p:txBody>
      </p:sp>
      <p:sp>
        <p:nvSpPr>
          <p:cNvPr id="13" name="Text Placeholder 12"/>
          <p:cNvSpPr>
            <a:spLocks noGrp="1"/>
          </p:cNvSpPr>
          <p:nvPr>
            <p:ph type="body" idx="1"/>
          </p:nvPr>
        </p:nvSpPr>
        <p:spPr>
          <a:xfrm>
            <a:off x="457200" y="1295400"/>
            <a:ext cx="4040188" cy="639762"/>
          </a:xfrm>
        </p:spPr>
        <p:txBody>
          <a:bodyPr/>
          <a:lstStyle/>
          <a:p>
            <a:r>
              <a:rPr lang="en-US" dirty="0" smtClean="0">
                <a:solidFill>
                  <a:srgbClr val="870401"/>
                </a:solidFill>
              </a:rPr>
              <a:t>CPAM</a:t>
            </a:r>
            <a:endParaRPr lang="en-US" dirty="0">
              <a:solidFill>
                <a:srgbClr val="870401"/>
              </a:solidFill>
            </a:endParaRPr>
          </a:p>
        </p:txBody>
      </p:sp>
      <p:sp>
        <p:nvSpPr>
          <p:cNvPr id="10242" name="Rectangle 2"/>
          <p:cNvSpPr>
            <a:spLocks noGrp="1" noChangeArrowheads="1"/>
          </p:cNvSpPr>
          <p:nvPr>
            <p:ph sz="half" idx="2"/>
          </p:nvPr>
        </p:nvSpPr>
        <p:spPr>
          <a:xfrm>
            <a:off x="457200" y="1828800"/>
            <a:ext cx="3810000" cy="3951288"/>
          </a:xfrm>
        </p:spPr>
        <p:txBody>
          <a:bodyPr/>
          <a:lstStyle/>
          <a:p>
            <a:pPr marL="0" indent="0" eaLnBrk="1" hangingPunct="1">
              <a:defRPr/>
            </a:pPr>
            <a:endParaRPr lang="en-US" sz="1800" b="1" dirty="0" smtClean="0">
              <a:solidFill>
                <a:srgbClr val="870401"/>
              </a:solidFill>
            </a:endParaRPr>
          </a:p>
          <a:p>
            <a:pPr marL="0" indent="0" eaLnBrk="1" hangingPunct="1">
              <a:defRPr/>
            </a:pPr>
            <a:r>
              <a:rPr lang="en-US" sz="1600" b="1" dirty="0" smtClean="0">
                <a:solidFill>
                  <a:srgbClr val="870401"/>
                </a:solidFill>
              </a:rPr>
              <a:t>Radiograph: </a:t>
            </a:r>
            <a:r>
              <a:rPr lang="en-US" sz="1600" b="1" dirty="0" smtClean="0">
                <a:solidFill>
                  <a:srgbClr val="C65B0A"/>
                </a:solidFill>
              </a:rPr>
              <a:t>intraparenchymal </a:t>
            </a:r>
            <a:r>
              <a:rPr lang="en-US" sz="1600" b="1" dirty="0" smtClean="0">
                <a:solidFill>
                  <a:srgbClr val="870401"/>
                </a:solidFill>
              </a:rPr>
              <a:t>opacity with multiple air filled cysts</a:t>
            </a:r>
          </a:p>
          <a:p>
            <a:pPr marL="0" indent="0" eaLnBrk="1" hangingPunct="1">
              <a:defRPr/>
            </a:pPr>
            <a:endParaRPr lang="en-US" sz="1600" b="1" dirty="0" smtClean="0">
              <a:solidFill>
                <a:srgbClr val="870401"/>
              </a:solidFill>
            </a:endParaRPr>
          </a:p>
          <a:p>
            <a:pPr marL="0" indent="0" eaLnBrk="1" hangingPunct="1">
              <a:defRPr/>
            </a:pPr>
            <a:r>
              <a:rPr lang="en-US" sz="1600" b="1" dirty="0" smtClean="0">
                <a:solidFill>
                  <a:srgbClr val="870401"/>
                </a:solidFill>
              </a:rPr>
              <a:t>CT</a:t>
            </a:r>
          </a:p>
          <a:p>
            <a:pPr marL="400050" lvl="1" indent="0" eaLnBrk="1" hangingPunct="1">
              <a:defRPr/>
            </a:pPr>
            <a:r>
              <a:rPr lang="en-US" sz="1600" b="1" dirty="0" smtClean="0">
                <a:solidFill>
                  <a:srgbClr val="870401"/>
                </a:solidFill>
              </a:rPr>
              <a:t>Multiple thin walled </a:t>
            </a:r>
            <a:r>
              <a:rPr lang="en-US" sz="1600" b="1" dirty="0" smtClean="0">
                <a:solidFill>
                  <a:srgbClr val="C65B0A"/>
                </a:solidFill>
              </a:rPr>
              <a:t>cysts </a:t>
            </a:r>
            <a:r>
              <a:rPr lang="en-US" sz="1600" b="1" dirty="0" smtClean="0">
                <a:solidFill>
                  <a:srgbClr val="870401"/>
                </a:solidFill>
              </a:rPr>
              <a:t>with air or fluid</a:t>
            </a:r>
          </a:p>
          <a:p>
            <a:pPr marL="400050" lvl="1" indent="0" eaLnBrk="1" hangingPunct="1">
              <a:defRPr/>
            </a:pPr>
            <a:endParaRPr lang="en-US" sz="800" b="1" dirty="0" smtClean="0">
              <a:solidFill>
                <a:srgbClr val="870401"/>
              </a:solidFill>
            </a:endParaRPr>
          </a:p>
          <a:p>
            <a:pPr marL="400050" lvl="1" indent="0" eaLnBrk="1" hangingPunct="1">
              <a:buNone/>
              <a:defRPr/>
            </a:pPr>
            <a:r>
              <a:rPr lang="en-US" sz="1600" b="1" dirty="0" smtClean="0">
                <a:solidFill>
                  <a:srgbClr val="870401"/>
                </a:solidFill>
              </a:rPr>
              <a:t>-Calcium uncommon</a:t>
            </a:r>
          </a:p>
          <a:p>
            <a:pPr marL="400050" lvl="1" indent="0" eaLnBrk="1" hangingPunct="1">
              <a:buNone/>
              <a:defRPr/>
            </a:pPr>
            <a:endParaRPr lang="en-US" sz="800" b="1" dirty="0" smtClean="0">
              <a:solidFill>
                <a:srgbClr val="870401"/>
              </a:solidFill>
            </a:endParaRPr>
          </a:p>
          <a:p>
            <a:pPr marL="400050" lvl="1" indent="0" eaLnBrk="1" hangingPunct="1">
              <a:defRPr/>
            </a:pPr>
            <a:r>
              <a:rPr lang="en-US" sz="1600" b="1" dirty="0" smtClean="0">
                <a:solidFill>
                  <a:srgbClr val="870401"/>
                </a:solidFill>
              </a:rPr>
              <a:t>No bony destruction</a:t>
            </a:r>
          </a:p>
          <a:p>
            <a:pPr marL="0" indent="0" eaLnBrk="1" hangingPunct="1">
              <a:defRPr/>
            </a:pPr>
            <a:endParaRPr lang="en-US" sz="1600" b="1" dirty="0" smtClean="0">
              <a:solidFill>
                <a:srgbClr val="870401"/>
              </a:solidFill>
            </a:endParaRPr>
          </a:p>
        </p:txBody>
      </p:sp>
      <p:sp>
        <p:nvSpPr>
          <p:cNvPr id="14" name="Text Placeholder 13"/>
          <p:cNvSpPr>
            <a:spLocks noGrp="1"/>
          </p:cNvSpPr>
          <p:nvPr>
            <p:ph type="body" sz="quarter" idx="3"/>
          </p:nvPr>
        </p:nvSpPr>
        <p:spPr>
          <a:xfrm>
            <a:off x="4648200" y="1295400"/>
            <a:ext cx="4041775" cy="639762"/>
          </a:xfrm>
        </p:spPr>
        <p:txBody>
          <a:bodyPr/>
          <a:lstStyle/>
          <a:p>
            <a:r>
              <a:rPr lang="en-US" dirty="0" smtClean="0">
                <a:solidFill>
                  <a:srgbClr val="870401"/>
                </a:solidFill>
              </a:rPr>
              <a:t>Neuroblastoma</a:t>
            </a:r>
            <a:endParaRPr lang="en-US" dirty="0">
              <a:solidFill>
                <a:srgbClr val="870401"/>
              </a:solidFill>
            </a:endParaRPr>
          </a:p>
        </p:txBody>
      </p:sp>
      <p:sp>
        <p:nvSpPr>
          <p:cNvPr id="15" name="Content Placeholder 14"/>
          <p:cNvSpPr>
            <a:spLocks noGrp="1"/>
          </p:cNvSpPr>
          <p:nvPr>
            <p:ph sz="quarter" idx="4"/>
          </p:nvPr>
        </p:nvSpPr>
        <p:spPr>
          <a:xfrm>
            <a:off x="4648200" y="1828800"/>
            <a:ext cx="4267200" cy="4267200"/>
          </a:xfrm>
        </p:spPr>
        <p:txBody>
          <a:bodyPr/>
          <a:lstStyle/>
          <a:p>
            <a:endParaRPr lang="en-US" sz="1600" b="1" dirty="0" smtClean="0">
              <a:solidFill>
                <a:srgbClr val="870401"/>
              </a:solidFill>
            </a:endParaRPr>
          </a:p>
          <a:p>
            <a:r>
              <a:rPr lang="en-US" sz="1600" b="1" dirty="0" smtClean="0">
                <a:solidFill>
                  <a:srgbClr val="870401"/>
                </a:solidFill>
              </a:rPr>
              <a:t>Radiograph: solid </a:t>
            </a:r>
            <a:r>
              <a:rPr lang="en-US" sz="1600" b="1" dirty="0" smtClean="0">
                <a:solidFill>
                  <a:srgbClr val="C65B0A"/>
                </a:solidFill>
              </a:rPr>
              <a:t>extraparenchymal</a:t>
            </a:r>
            <a:r>
              <a:rPr lang="en-US" sz="1600" b="1" dirty="0" smtClean="0">
                <a:solidFill>
                  <a:srgbClr val="870401"/>
                </a:solidFill>
              </a:rPr>
              <a:t> lesion</a:t>
            </a:r>
          </a:p>
          <a:p>
            <a:endParaRPr lang="en-US" sz="1600" b="1" dirty="0" smtClean="0">
              <a:solidFill>
                <a:srgbClr val="870401"/>
              </a:solidFill>
            </a:endParaRPr>
          </a:p>
          <a:p>
            <a:r>
              <a:rPr lang="en-US" sz="1600" b="1" dirty="0" smtClean="0">
                <a:solidFill>
                  <a:srgbClr val="870401"/>
                </a:solidFill>
              </a:rPr>
              <a:t>CT</a:t>
            </a:r>
          </a:p>
          <a:p>
            <a:pPr lvl="1"/>
            <a:r>
              <a:rPr lang="en-US" sz="1600" b="1" dirty="0" smtClean="0">
                <a:solidFill>
                  <a:srgbClr val="C65B0A"/>
                </a:solidFill>
              </a:rPr>
              <a:t>Solid lesion</a:t>
            </a:r>
          </a:p>
          <a:p>
            <a:pPr lvl="1"/>
            <a:endParaRPr lang="en-US" sz="800" b="1" dirty="0" smtClean="0">
              <a:solidFill>
                <a:srgbClr val="C65B0A"/>
              </a:solidFill>
            </a:endParaRPr>
          </a:p>
          <a:p>
            <a:pPr lvl="1"/>
            <a:r>
              <a:rPr lang="en-US" sz="1600" b="1" dirty="0" smtClean="0">
                <a:solidFill>
                  <a:srgbClr val="C65B0A"/>
                </a:solidFill>
              </a:rPr>
              <a:t>Heterogenous</a:t>
            </a:r>
            <a:r>
              <a:rPr lang="en-US" sz="1600" b="1" dirty="0" smtClean="0">
                <a:solidFill>
                  <a:srgbClr val="870401"/>
                </a:solidFill>
              </a:rPr>
              <a:t> content, may contain hemorrhage and necrosis</a:t>
            </a:r>
          </a:p>
          <a:p>
            <a:pPr lvl="1"/>
            <a:endParaRPr lang="en-US" sz="800" b="1" dirty="0" smtClean="0">
              <a:solidFill>
                <a:srgbClr val="870401"/>
              </a:solidFill>
            </a:endParaRPr>
          </a:p>
          <a:p>
            <a:pPr lvl="1"/>
            <a:r>
              <a:rPr lang="en-US" sz="1600" b="1" dirty="0" smtClean="0">
                <a:solidFill>
                  <a:srgbClr val="C65B0A"/>
                </a:solidFill>
              </a:rPr>
              <a:t>Calcium common</a:t>
            </a:r>
          </a:p>
          <a:p>
            <a:pPr lvl="1"/>
            <a:endParaRPr lang="en-US" sz="800" b="1" dirty="0" smtClean="0">
              <a:solidFill>
                <a:srgbClr val="870401"/>
              </a:solidFill>
            </a:endParaRPr>
          </a:p>
          <a:p>
            <a:pPr lvl="1"/>
            <a:r>
              <a:rPr lang="en-US" sz="1600" b="1" dirty="0" smtClean="0">
                <a:solidFill>
                  <a:srgbClr val="870401"/>
                </a:solidFill>
              </a:rPr>
              <a:t>May demonstrate </a:t>
            </a:r>
            <a:r>
              <a:rPr lang="en-US" sz="1600" b="1" dirty="0" smtClean="0">
                <a:solidFill>
                  <a:srgbClr val="C65B0A"/>
                </a:solidFill>
              </a:rPr>
              <a:t>bony destruction</a:t>
            </a:r>
          </a:p>
          <a:p>
            <a:pPr lvl="1"/>
            <a:endParaRPr lang="en-US" sz="1600" b="1" dirty="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7168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168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71685" name="Picture 8" descr="icf_logo4"/>
          <p:cNvPicPr>
            <a:picLocks noChangeAspect="1" noChangeArrowheads="1"/>
          </p:cNvPicPr>
          <p:nvPr/>
        </p:nvPicPr>
        <p:blipFill>
          <a:blip r:embed="rId3" cstate="print"/>
          <a:srcRect/>
          <a:stretch>
            <a:fillRect/>
          </a:stretch>
        </p:blipFill>
        <p:spPr bwMode="auto">
          <a:xfrm>
            <a:off x="228600" y="55626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228600" y="-1070829"/>
            <a:ext cx="8686800" cy="8186857"/>
          </a:xfrm>
        </p:spPr>
        <p:txBody>
          <a:bodyPr>
            <a:spAutoFit/>
          </a:bodyPr>
          <a:lstStyle/>
          <a:p>
            <a:pPr algn="l" eaLnBrk="1" hangingPunct="1"/>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400" b="1" dirty="0" smtClean="0">
                <a:solidFill>
                  <a:srgbClr val="870401"/>
                </a:solidFill>
              </a:rPr>
              <a:t/>
            </a:r>
            <a:br>
              <a:rPr lang="en-US" sz="14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2407"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2408"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2404" name="Rectangle 6"/>
          <p:cNvSpPr>
            <a:spLocks noChangeArrowheads="1"/>
          </p:cNvSpPr>
          <p:nvPr/>
        </p:nvSpPr>
        <p:spPr bwMode="auto">
          <a:xfrm>
            <a:off x="304800" y="381000"/>
            <a:ext cx="8686800" cy="5257800"/>
          </a:xfrm>
          <a:prstGeom prst="rect">
            <a:avLst/>
          </a:prstGeom>
          <a:noFill/>
          <a:ln w="9525">
            <a:noFill/>
            <a:miter lim="800000"/>
            <a:headEnd/>
            <a:tailEnd/>
          </a:ln>
        </p:spPr>
        <p:txBody>
          <a:bodyPr/>
          <a:lstStyle/>
          <a:p>
            <a:pPr algn="ctr"/>
            <a:r>
              <a:rPr lang="en-US" sz="2000" b="1" dirty="0"/>
              <a:t>References</a:t>
            </a:r>
          </a:p>
          <a:p>
            <a:pPr algn="ctr"/>
            <a:endParaRPr lang="en-US" sz="2000" b="1" dirty="0"/>
          </a:p>
          <a:p>
            <a:endParaRPr lang="en-US" sz="2000" b="1" dirty="0"/>
          </a:p>
        </p:txBody>
      </p:sp>
      <p:pic>
        <p:nvPicPr>
          <p:cNvPr id="102405" name="Picture 7"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2406" name="Rectangle 1"/>
          <p:cNvSpPr>
            <a:spLocks noChangeArrowheads="1"/>
          </p:cNvSpPr>
          <p:nvPr/>
        </p:nvSpPr>
        <p:spPr bwMode="auto">
          <a:xfrm>
            <a:off x="457200" y="1622425"/>
            <a:ext cx="4572000" cy="0"/>
          </a:xfrm>
          <a:prstGeom prst="rect">
            <a:avLst/>
          </a:prstGeom>
          <a:solidFill>
            <a:srgbClr val="282828"/>
          </a:solidFill>
          <a:ln w="9525">
            <a:noFill/>
            <a:miter lim="800000"/>
            <a:headEnd/>
            <a:tailEnd/>
          </a:ln>
        </p:spPr>
        <p:txBody>
          <a:bodyPr wrap="none" lIns="6348" tIns="0" rIns="17457" bIns="0" anchor="ctr">
            <a:spAutoFit/>
          </a:bodyPr>
          <a:lstStyle/>
          <a:p>
            <a:endParaRPr lang="en-US" dirty="0"/>
          </a:p>
        </p:txBody>
      </p:sp>
      <p:sp>
        <p:nvSpPr>
          <p:cNvPr id="10" name="TextBox 9"/>
          <p:cNvSpPr txBox="1"/>
          <p:nvPr/>
        </p:nvSpPr>
        <p:spPr>
          <a:xfrm>
            <a:off x="381000" y="838200"/>
            <a:ext cx="8458200" cy="5539978"/>
          </a:xfrm>
          <a:prstGeom prst="rect">
            <a:avLst/>
          </a:prstGeom>
          <a:noFill/>
        </p:spPr>
        <p:txBody>
          <a:bodyPr wrap="square" rtlCol="0">
            <a:spAutoFit/>
          </a:bodyPr>
          <a:lstStyle/>
          <a:p>
            <a:endParaRPr lang="en-US" dirty="0" smtClean="0"/>
          </a:p>
          <a:p>
            <a:r>
              <a:rPr lang="en-US" sz="1600" b="1" dirty="0" smtClean="0">
                <a:solidFill>
                  <a:srgbClr val="870401"/>
                </a:solidFill>
              </a:rPr>
              <a:t>Biyyam DR, Chapman T, Ferguson MR, Deutsch G, Dighe MK. Congenital lung abnormalities: embryologic features, prenatal diagnosis and postnatal radiologic pathologic correlation. Radiographics. 2010 Oct;30(6):1721-38. </a:t>
            </a:r>
          </a:p>
          <a:p>
            <a:endParaRPr lang="en-US" sz="1600" b="1" dirty="0" smtClean="0">
              <a:solidFill>
                <a:srgbClr val="870401"/>
              </a:solidFill>
            </a:endParaRPr>
          </a:p>
          <a:p>
            <a:r>
              <a:rPr lang="en-US" sz="1600" b="1" dirty="0" smtClean="0">
                <a:solidFill>
                  <a:srgbClr val="870401"/>
                </a:solidFill>
              </a:rPr>
              <a:t>Berrocal T, Madrid C, Novo S, Gutiérrez J, Arjonilla A, Gómez-León N. Congenital anomalies of the tracheobronchial tree, lung, aand mediastinum: embryology, radiology and pathology. Radiographics. 2004 Jan-Feb;24(1):e17. Epub 2003 Nov 10. </a:t>
            </a:r>
          </a:p>
          <a:p>
            <a:endParaRPr lang="en-US" sz="1600" b="1" dirty="0" smtClean="0">
              <a:solidFill>
                <a:srgbClr val="870401"/>
              </a:solidFill>
            </a:endParaRPr>
          </a:p>
          <a:p>
            <a:r>
              <a:rPr lang="en-US" sz="1600" b="1" dirty="0" smtClean="0">
                <a:solidFill>
                  <a:srgbClr val="870401"/>
                </a:solidFill>
              </a:rPr>
              <a:t>David R, Lamki N, Fan S, Singleton EB, Eftekhari F, Shirkhoda A, Kumar R, Madewell JE. The many faces of neuroblastoma. Radiographics. 1989 Sep;9(5):859-82. </a:t>
            </a:r>
          </a:p>
          <a:p>
            <a:endParaRPr lang="en-US" sz="1600" b="1" dirty="0" smtClean="0">
              <a:solidFill>
                <a:srgbClr val="870401"/>
              </a:solidFill>
            </a:endParaRPr>
          </a:p>
          <a:p>
            <a:r>
              <a:rPr lang="en-US" sz="1600" b="1" dirty="0" smtClean="0">
                <a:solidFill>
                  <a:srgbClr val="870401"/>
                </a:solidFill>
              </a:rPr>
              <a:t>Donnelly LF: Fundamentals of Pediatric Radiology. Phildelphia W.B. Saunders, 2001. </a:t>
            </a:r>
          </a:p>
          <a:p>
            <a:endParaRPr lang="en-US" sz="1600" b="1" dirty="0" smtClean="0">
              <a:solidFill>
                <a:srgbClr val="870401"/>
              </a:solidFill>
            </a:endParaRPr>
          </a:p>
          <a:p>
            <a:r>
              <a:rPr lang="en-US" sz="1600" b="1" dirty="0" smtClean="0">
                <a:solidFill>
                  <a:srgbClr val="870401"/>
                </a:solidFill>
              </a:rPr>
              <a:t>Fitch SJ, Tonkin IL, Tonkin AK. Imaging of foregut duplication cysts. Radiographics. 1986 Mar;6(2):189-201. </a:t>
            </a:r>
          </a:p>
          <a:p>
            <a:endParaRPr lang="en-US" sz="1600" b="1" dirty="0" smtClean="0">
              <a:solidFill>
                <a:srgbClr val="870401"/>
              </a:solidFill>
            </a:endParaRPr>
          </a:p>
          <a:p>
            <a:r>
              <a:rPr lang="en-US" sz="1600" b="1" dirty="0" smtClean="0">
                <a:solidFill>
                  <a:srgbClr val="870401"/>
                </a:solidFill>
              </a:rPr>
              <a:t>Jeung MY, Gasser B, Gangi A, Bogorin A, Charneau D, Wihlm JM, Dietemann JL, Roy C. Imaging of cystic masses in the mediastinum. Radiographics. 1990 Nov;10(6):1055-79. </a:t>
            </a:r>
          </a:p>
          <a:p>
            <a:endParaRPr lang="en-US" sz="1600" b="1" dirty="0" smtClean="0">
              <a:solidFill>
                <a:srgbClr val="870401"/>
              </a:solidFill>
            </a:endParaRPr>
          </a:p>
          <a:p>
            <a:endParaRPr lang="en-US"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228600" y="-824607"/>
            <a:ext cx="8686800" cy="7694414"/>
          </a:xfrm>
        </p:spPr>
        <p:txBody>
          <a:bodyPr>
            <a:spAutoFit/>
          </a:bodyPr>
          <a:lstStyle/>
          <a:p>
            <a:pPr algn="l" eaLnBrk="1" hangingPunct="1"/>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400" b="1" dirty="0" smtClean="0">
                <a:solidFill>
                  <a:srgbClr val="870401"/>
                </a:solidFill>
              </a:rPr>
              <a:t/>
            </a:r>
            <a:br>
              <a:rPr lang="en-US" sz="14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4455"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4456"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4452" name="Rectangle 6"/>
          <p:cNvSpPr>
            <a:spLocks noChangeArrowheads="1"/>
          </p:cNvSpPr>
          <p:nvPr/>
        </p:nvSpPr>
        <p:spPr bwMode="auto">
          <a:xfrm>
            <a:off x="304800" y="0"/>
            <a:ext cx="8686800" cy="5638800"/>
          </a:xfrm>
          <a:prstGeom prst="rect">
            <a:avLst/>
          </a:prstGeom>
          <a:noFill/>
          <a:ln w="9525">
            <a:noFill/>
            <a:miter lim="800000"/>
            <a:headEnd/>
            <a:tailEnd/>
          </a:ln>
        </p:spPr>
        <p:txBody>
          <a:bodyPr/>
          <a:lstStyle/>
          <a:p>
            <a:pPr algn="ctr"/>
            <a:r>
              <a:rPr lang="en-US" sz="2000" b="1" dirty="0"/>
              <a:t>References</a:t>
            </a:r>
          </a:p>
          <a:p>
            <a:pPr algn="ctr"/>
            <a:endParaRPr lang="en-US" sz="2000" b="1" dirty="0"/>
          </a:p>
          <a:p>
            <a:endParaRPr lang="en-US" sz="2000" b="1" dirty="0"/>
          </a:p>
        </p:txBody>
      </p:sp>
      <p:pic>
        <p:nvPicPr>
          <p:cNvPr id="104453" name="Picture 7"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4454" name="Rectangle 1"/>
          <p:cNvSpPr>
            <a:spLocks noChangeArrowheads="1"/>
          </p:cNvSpPr>
          <p:nvPr/>
        </p:nvSpPr>
        <p:spPr bwMode="auto">
          <a:xfrm>
            <a:off x="457200" y="1622425"/>
            <a:ext cx="4572000" cy="0"/>
          </a:xfrm>
          <a:prstGeom prst="rect">
            <a:avLst/>
          </a:prstGeom>
          <a:solidFill>
            <a:srgbClr val="282828"/>
          </a:solidFill>
          <a:ln w="9525">
            <a:noFill/>
            <a:miter lim="800000"/>
            <a:headEnd/>
            <a:tailEnd/>
          </a:ln>
        </p:spPr>
        <p:txBody>
          <a:bodyPr wrap="none" lIns="6348" tIns="0" rIns="17457" bIns="0" anchor="ctr">
            <a:spAutoFit/>
          </a:bodyPr>
          <a:lstStyle/>
          <a:p>
            <a:endParaRPr lang="en-US" dirty="0"/>
          </a:p>
        </p:txBody>
      </p:sp>
      <p:sp>
        <p:nvSpPr>
          <p:cNvPr id="9" name="TextBox 8"/>
          <p:cNvSpPr txBox="1"/>
          <p:nvPr/>
        </p:nvSpPr>
        <p:spPr>
          <a:xfrm>
            <a:off x="228600" y="457200"/>
            <a:ext cx="8915400" cy="4801314"/>
          </a:xfrm>
          <a:prstGeom prst="rect">
            <a:avLst/>
          </a:prstGeom>
          <a:noFill/>
        </p:spPr>
        <p:txBody>
          <a:bodyPr wrap="square" rtlCol="0">
            <a:spAutoFit/>
          </a:bodyPr>
          <a:lstStyle/>
          <a:p>
            <a:r>
              <a:rPr lang="en-US" b="1" dirty="0" smtClean="0">
                <a:solidFill>
                  <a:srgbClr val="870401"/>
                </a:solidFill>
              </a:rPr>
              <a:t>Kao SW, Zuppan CW, Young LW. AIRP best cases in radiologic-pathologic correlation: type 2 congenital cystic adenomatoid malformation (type 2 congentital pulmonary airway malformation. Radiographics. 2011 May-Jun;31(3):743-8. </a:t>
            </a:r>
          </a:p>
          <a:p>
            <a:endParaRPr lang="en-US" b="1" dirty="0" smtClean="0">
              <a:solidFill>
                <a:srgbClr val="870401"/>
              </a:solidFill>
            </a:endParaRPr>
          </a:p>
          <a:p>
            <a:r>
              <a:rPr lang="en-US" b="1" dirty="0" smtClean="0">
                <a:solidFill>
                  <a:srgbClr val="870401"/>
                </a:solidFill>
              </a:rPr>
              <a:t>Kawashima A, Fishman EK, Kuhlman JE, Nixon MS. CT of posterior mediastinal masses. Radiographics. 1991 Nov;11(6):1045-67. </a:t>
            </a:r>
          </a:p>
          <a:p>
            <a:endParaRPr lang="en-US" b="1" dirty="0" smtClean="0">
              <a:solidFill>
                <a:srgbClr val="870401"/>
              </a:solidFill>
            </a:endParaRPr>
          </a:p>
          <a:p>
            <a:r>
              <a:rPr lang="en-US" b="1" dirty="0" smtClean="0">
                <a:solidFill>
                  <a:srgbClr val="870401"/>
                </a:solidFill>
              </a:rPr>
              <a:t>Kawashima A, Fishman EK, Kuhlman JE, Nixon MS. CT of posterior mediastinal mass. Radiographics. 1993 Mar;13(2):425-41. </a:t>
            </a:r>
          </a:p>
          <a:p>
            <a:endParaRPr lang="en-US" b="1" dirty="0" smtClean="0">
              <a:solidFill>
                <a:srgbClr val="870401"/>
              </a:solidFill>
            </a:endParaRPr>
          </a:p>
          <a:p>
            <a:r>
              <a:rPr lang="en-US" b="1" dirty="0" smtClean="0">
                <a:solidFill>
                  <a:srgbClr val="870401"/>
                </a:solidFill>
              </a:rPr>
              <a:t>Lee EY, Boiselle PM, Cleveland RH. Multidetector evaluation of congenital lung anomalies. Radiology. 2008 Jun;247(3):632-48. </a:t>
            </a:r>
          </a:p>
          <a:p>
            <a:endParaRPr lang="en-US" b="1" dirty="0" smtClean="0">
              <a:solidFill>
                <a:srgbClr val="870401"/>
              </a:solidFill>
            </a:endParaRPr>
          </a:p>
          <a:p>
            <a:r>
              <a:rPr lang="en-US" b="1" dirty="0" smtClean="0">
                <a:solidFill>
                  <a:srgbClr val="870401"/>
                </a:solidFill>
              </a:rPr>
              <a:t>Mata JM, Cáceres J, Lucaya J, García-Conesa JA. CT of congenital malformations of the lung. Radiographics. 1990 Jul;10(4):651-74. </a:t>
            </a:r>
          </a:p>
          <a:p>
            <a:endParaRPr lang="en-US" b="1" dirty="0" smtClean="0">
              <a:solidFill>
                <a:srgbClr val="87040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228600" y="-824607"/>
            <a:ext cx="8686800" cy="7694414"/>
          </a:xfrm>
        </p:spPr>
        <p:txBody>
          <a:bodyPr>
            <a:spAutoFit/>
          </a:bodyPr>
          <a:lstStyle/>
          <a:p>
            <a:pPr algn="l" eaLnBrk="1" hangingPunct="1"/>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400" b="1" dirty="0" smtClean="0">
                <a:solidFill>
                  <a:srgbClr val="870401"/>
                </a:solidFill>
              </a:rPr>
              <a:t/>
            </a:r>
            <a:br>
              <a:rPr lang="en-US" sz="14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4455"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4456"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4452" name="Rectangle 6"/>
          <p:cNvSpPr>
            <a:spLocks noChangeArrowheads="1"/>
          </p:cNvSpPr>
          <p:nvPr/>
        </p:nvSpPr>
        <p:spPr bwMode="auto">
          <a:xfrm>
            <a:off x="304800" y="0"/>
            <a:ext cx="8686800" cy="5638800"/>
          </a:xfrm>
          <a:prstGeom prst="rect">
            <a:avLst/>
          </a:prstGeom>
          <a:noFill/>
          <a:ln w="9525">
            <a:noFill/>
            <a:miter lim="800000"/>
            <a:headEnd/>
            <a:tailEnd/>
          </a:ln>
        </p:spPr>
        <p:txBody>
          <a:bodyPr/>
          <a:lstStyle/>
          <a:p>
            <a:pPr algn="ctr"/>
            <a:r>
              <a:rPr lang="en-US" sz="2000" b="1" dirty="0"/>
              <a:t>References</a:t>
            </a:r>
          </a:p>
          <a:p>
            <a:pPr algn="ctr"/>
            <a:endParaRPr lang="en-US" sz="2000" b="1" dirty="0"/>
          </a:p>
          <a:p>
            <a:endParaRPr lang="en-US" sz="2000" b="1" dirty="0"/>
          </a:p>
        </p:txBody>
      </p:sp>
      <p:pic>
        <p:nvPicPr>
          <p:cNvPr id="104453" name="Picture 7"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4454" name="Rectangle 1"/>
          <p:cNvSpPr>
            <a:spLocks noChangeArrowheads="1"/>
          </p:cNvSpPr>
          <p:nvPr/>
        </p:nvSpPr>
        <p:spPr bwMode="auto">
          <a:xfrm>
            <a:off x="457200" y="1622425"/>
            <a:ext cx="4572000" cy="0"/>
          </a:xfrm>
          <a:prstGeom prst="rect">
            <a:avLst/>
          </a:prstGeom>
          <a:solidFill>
            <a:srgbClr val="282828"/>
          </a:solidFill>
          <a:ln w="9525">
            <a:noFill/>
            <a:miter lim="800000"/>
            <a:headEnd/>
            <a:tailEnd/>
          </a:ln>
        </p:spPr>
        <p:txBody>
          <a:bodyPr wrap="none" lIns="6348" tIns="0" rIns="17457" bIns="0" anchor="ctr">
            <a:spAutoFit/>
          </a:bodyPr>
          <a:lstStyle/>
          <a:p>
            <a:endParaRPr lang="en-US" dirty="0"/>
          </a:p>
        </p:txBody>
      </p:sp>
      <p:sp>
        <p:nvSpPr>
          <p:cNvPr id="9" name="TextBox 8"/>
          <p:cNvSpPr txBox="1"/>
          <p:nvPr/>
        </p:nvSpPr>
        <p:spPr>
          <a:xfrm>
            <a:off x="228600" y="457200"/>
            <a:ext cx="8915400" cy="5355312"/>
          </a:xfrm>
          <a:prstGeom prst="rect">
            <a:avLst/>
          </a:prstGeom>
          <a:noFill/>
        </p:spPr>
        <p:txBody>
          <a:bodyPr wrap="square" rtlCol="0">
            <a:spAutoFit/>
          </a:bodyPr>
          <a:lstStyle/>
          <a:p>
            <a:r>
              <a:rPr lang="en-US" b="1" dirty="0" smtClean="0">
                <a:solidFill>
                  <a:srgbClr val="870401"/>
                </a:solidFill>
              </a:rPr>
              <a:t>Panicek DM, Heitzman ER, Randall PA, Groskin SA, Chew FS, Lane EJ Jr, Markarian B. The continuum of pulmonary developmental anomalies. Radiographics. 1987 Jul;7(4):747-72. </a:t>
            </a:r>
          </a:p>
          <a:p>
            <a:endParaRPr lang="en-US" b="1" dirty="0" smtClean="0">
              <a:solidFill>
                <a:srgbClr val="870401"/>
              </a:solidFill>
            </a:endParaRPr>
          </a:p>
          <a:p>
            <a:r>
              <a:rPr lang="en-US" b="1" dirty="0" smtClean="0">
                <a:solidFill>
                  <a:srgbClr val="870401"/>
                </a:solidFill>
              </a:rPr>
              <a:t>Raider L, Landry BA, Brogdon BG. The retrotracheal triangle. Radiographics. 2002 Oct;22 Spec No:S79-93. </a:t>
            </a:r>
          </a:p>
          <a:p>
            <a:endParaRPr lang="en-US" b="1" dirty="0" smtClean="0">
              <a:solidFill>
                <a:srgbClr val="870401"/>
              </a:solidFill>
            </a:endParaRPr>
          </a:p>
          <a:p>
            <a:r>
              <a:rPr lang="en-US" b="1" dirty="0" smtClean="0">
                <a:solidFill>
                  <a:srgbClr val="870401"/>
                </a:solidFill>
              </a:rPr>
              <a:t>Rosado-de-Christenson ML, Stocker JT. Congenital cystic adenomatoid malformation. Radiographics. 1991 Sep;11(5):865-86. </a:t>
            </a:r>
          </a:p>
          <a:p>
            <a:endParaRPr lang="en-US" b="1" dirty="0" smtClean="0">
              <a:solidFill>
                <a:srgbClr val="870401"/>
              </a:solidFill>
            </a:endParaRPr>
          </a:p>
          <a:p>
            <a:r>
              <a:rPr lang="en-US" b="1" dirty="0" smtClean="0">
                <a:solidFill>
                  <a:srgbClr val="870401"/>
                </a:solidFill>
              </a:rPr>
              <a:t>Rosado-de-Christenson ML, Frazier AA, Stocker JT, Templeton PA. </a:t>
            </a:r>
          </a:p>
          <a:p>
            <a:r>
              <a:rPr lang="en-US" b="1" dirty="0" smtClean="0">
                <a:solidFill>
                  <a:srgbClr val="870401"/>
                </a:solidFill>
              </a:rPr>
              <a:t>Radiographics. 1991 Nov;11(6):1045-67. From the archives of AFIP: Extralobar sequestration: radiologic pathologic correlation. </a:t>
            </a:r>
          </a:p>
          <a:p>
            <a:endParaRPr lang="en-US" b="1" dirty="0" smtClean="0">
              <a:solidFill>
                <a:srgbClr val="870401"/>
              </a:solidFill>
            </a:endParaRPr>
          </a:p>
          <a:p>
            <a:r>
              <a:rPr lang="en-US" b="1" dirty="0" smtClean="0">
                <a:solidFill>
                  <a:srgbClr val="870401"/>
                </a:solidFill>
              </a:rPr>
              <a:t>Rozovsky K, Koplewitz BZ, Krausz Y, Revel-Vilk S, Weintraub M, Chisin R, Klein M. Added value of SPECT/CT for correlation of MIBG scintigraphy and diagnostic CT in neuroblastoma and pheochromocytoma. AJR Am J Roentgenol. 2008 Apr;190(4):1085-90. </a:t>
            </a:r>
          </a:p>
          <a:p>
            <a:endParaRPr lang="en-US" b="1" dirty="0" smtClean="0">
              <a:solidFill>
                <a:srgbClr val="87040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228600" y="-824607"/>
            <a:ext cx="8686800" cy="7694414"/>
          </a:xfrm>
        </p:spPr>
        <p:txBody>
          <a:bodyPr>
            <a:spAutoFit/>
          </a:bodyPr>
          <a:lstStyle/>
          <a:p>
            <a:pPr algn="l" eaLnBrk="1" hangingPunct="1"/>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400" b="1" dirty="0" smtClean="0">
                <a:solidFill>
                  <a:srgbClr val="870401"/>
                </a:solidFill>
              </a:rPr>
              <a:t/>
            </a:r>
            <a:br>
              <a:rPr lang="en-US" sz="14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4455"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4456"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4452" name="Rectangle 6"/>
          <p:cNvSpPr>
            <a:spLocks noChangeArrowheads="1"/>
          </p:cNvSpPr>
          <p:nvPr/>
        </p:nvSpPr>
        <p:spPr bwMode="auto">
          <a:xfrm>
            <a:off x="304800" y="0"/>
            <a:ext cx="8686800" cy="5638800"/>
          </a:xfrm>
          <a:prstGeom prst="rect">
            <a:avLst/>
          </a:prstGeom>
          <a:noFill/>
          <a:ln w="9525">
            <a:noFill/>
            <a:miter lim="800000"/>
            <a:headEnd/>
            <a:tailEnd/>
          </a:ln>
        </p:spPr>
        <p:txBody>
          <a:bodyPr/>
          <a:lstStyle/>
          <a:p>
            <a:pPr algn="ctr"/>
            <a:r>
              <a:rPr lang="en-US" sz="2000" b="1" dirty="0"/>
              <a:t>References</a:t>
            </a:r>
          </a:p>
          <a:p>
            <a:pPr algn="ctr"/>
            <a:endParaRPr lang="en-US" sz="2000" b="1" dirty="0"/>
          </a:p>
          <a:p>
            <a:endParaRPr lang="en-US" sz="2000" b="1" dirty="0"/>
          </a:p>
        </p:txBody>
      </p:sp>
      <p:pic>
        <p:nvPicPr>
          <p:cNvPr id="104453" name="Picture 7"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
        <p:nvSpPr>
          <p:cNvPr id="104454" name="Rectangle 1"/>
          <p:cNvSpPr>
            <a:spLocks noChangeArrowheads="1"/>
          </p:cNvSpPr>
          <p:nvPr/>
        </p:nvSpPr>
        <p:spPr bwMode="auto">
          <a:xfrm>
            <a:off x="457200" y="1622425"/>
            <a:ext cx="4572000" cy="0"/>
          </a:xfrm>
          <a:prstGeom prst="rect">
            <a:avLst/>
          </a:prstGeom>
          <a:solidFill>
            <a:srgbClr val="282828"/>
          </a:solidFill>
          <a:ln w="9525">
            <a:noFill/>
            <a:miter lim="800000"/>
            <a:headEnd/>
            <a:tailEnd/>
          </a:ln>
        </p:spPr>
        <p:txBody>
          <a:bodyPr wrap="none" lIns="6348" tIns="0" rIns="17457" bIns="0" anchor="ctr">
            <a:spAutoFit/>
          </a:bodyPr>
          <a:lstStyle/>
          <a:p>
            <a:endParaRPr lang="en-US" dirty="0"/>
          </a:p>
        </p:txBody>
      </p:sp>
      <p:sp>
        <p:nvSpPr>
          <p:cNvPr id="9" name="TextBox 8"/>
          <p:cNvSpPr txBox="1"/>
          <p:nvPr/>
        </p:nvSpPr>
        <p:spPr>
          <a:xfrm>
            <a:off x="228600" y="457200"/>
            <a:ext cx="8915400" cy="4801314"/>
          </a:xfrm>
          <a:prstGeom prst="rect">
            <a:avLst/>
          </a:prstGeom>
          <a:noFill/>
        </p:spPr>
        <p:txBody>
          <a:bodyPr wrap="square" rtlCol="0">
            <a:spAutoFit/>
          </a:bodyPr>
          <a:lstStyle/>
          <a:p>
            <a:r>
              <a:rPr lang="en-US" b="1" dirty="0" smtClean="0">
                <a:solidFill>
                  <a:srgbClr val="870401"/>
                </a:solidFill>
              </a:rPr>
              <a:t>Shady K, Siegel MJ, Glazer HS. CT of focal pulmonary masses in childhood. Radiographics. 1992 May;12(3):505-14.</a:t>
            </a:r>
          </a:p>
          <a:p>
            <a:r>
              <a:rPr lang="en-US" b="1" dirty="0" smtClean="0">
                <a:solidFill>
                  <a:srgbClr val="870401"/>
                </a:solidFill>
              </a:rPr>
              <a:t> </a:t>
            </a:r>
          </a:p>
          <a:p>
            <a:r>
              <a:rPr lang="en-US" b="1" dirty="0" smtClean="0">
                <a:solidFill>
                  <a:srgbClr val="870401"/>
                </a:solidFill>
              </a:rPr>
              <a:t>Tateishi U, Gladish GW, Kusumoto M, Hasegawa T, Yokoyama R, Tsuchiya R, Moriyama N. Chest wall tumors: radiologic findings and pathologic correlation part 2: malignant tumors. Radiographics. 2003 Nov-Dec;23(6):1491-508. </a:t>
            </a:r>
          </a:p>
          <a:p>
            <a:endParaRPr lang="en-US" b="1" dirty="0" smtClean="0">
              <a:solidFill>
                <a:srgbClr val="870401"/>
              </a:solidFill>
            </a:endParaRPr>
          </a:p>
          <a:p>
            <a:r>
              <a:rPr lang="en-US" b="1" dirty="0" smtClean="0">
                <a:solidFill>
                  <a:srgbClr val="870401"/>
                </a:solidFill>
              </a:rPr>
              <a:t>Tsuchiya T et al: Bronchopulmonary foregut malformation diagnosed by three-dimensional CT. Pediatr Radiol. 33(12):887-9, 2003 </a:t>
            </a:r>
          </a:p>
          <a:p>
            <a:endParaRPr lang="en-US" b="1" dirty="0" smtClean="0">
              <a:solidFill>
                <a:srgbClr val="870401"/>
              </a:solidFill>
            </a:endParaRPr>
          </a:p>
          <a:p>
            <a:r>
              <a:rPr lang="en-US" b="1" dirty="0" smtClean="0">
                <a:solidFill>
                  <a:srgbClr val="870401"/>
                </a:solidFill>
              </a:rPr>
              <a:t>Winer-Muram HT, Kauffman WM, Gronemeyer SA, Jennings SG. Primitive neuroectodermal tumors of the chest wall (Askin tumors): CT and MR findings. AJR Am J Roentgenol. 1993 Aug;161(2):265-8. </a:t>
            </a:r>
            <a:r>
              <a:rPr lang="en-US" b="1" dirty="0" smtClean="0"/>
              <a:t>	</a:t>
            </a:r>
          </a:p>
          <a:p>
            <a:endParaRPr lang="en-US" dirty="0" smtClean="0"/>
          </a:p>
          <a:p>
            <a:endParaRPr lang="en-US" b="1" dirty="0" smtClean="0">
              <a:solidFill>
                <a:srgbClr val="870401"/>
              </a:solidFill>
            </a:endParaRPr>
          </a:p>
          <a:p>
            <a:r>
              <a:rPr lang="en-US" b="1" dirty="0" smtClean="0">
                <a:solidFill>
                  <a:srgbClr val="870401"/>
                </a:solidFill>
              </a:rPr>
              <a:t>. </a:t>
            </a:r>
          </a:p>
          <a:p>
            <a:endParaRPr lang="en-US" b="1" dirty="0" smtClean="0">
              <a:solidFill>
                <a:srgbClr val="87040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914400" y="762000"/>
            <a:ext cx="7543800" cy="2701925"/>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32771" name="Group 4"/>
          <p:cNvGrpSpPr>
            <a:grpSpLocks/>
          </p:cNvGrpSpPr>
          <p:nvPr/>
        </p:nvGrpSpPr>
        <p:grpSpPr bwMode="auto">
          <a:xfrm>
            <a:off x="0" y="0"/>
            <a:ext cx="9144000" cy="6858000"/>
            <a:chOff x="0" y="0"/>
            <a:chExt cx="5760" cy="4320"/>
          </a:xfrm>
        </p:grpSpPr>
        <p:sp>
          <p:nvSpPr>
            <p:cNvPr id="32780"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32781"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327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dirty="0">
                <a:solidFill>
                  <a:schemeClr val="bg1"/>
                </a:solidFill>
              </a:rPr>
              <a:t>Radiological Presentations</a:t>
            </a:r>
          </a:p>
        </p:txBody>
      </p:sp>
      <p:sp>
        <p:nvSpPr>
          <p:cNvPr id="32776" name="TextBox 4"/>
          <p:cNvSpPr txBox="1">
            <a:spLocks noChangeArrowheads="1"/>
          </p:cNvSpPr>
          <p:nvPr/>
        </p:nvSpPr>
        <p:spPr bwMode="auto">
          <a:xfrm>
            <a:off x="609600" y="5029200"/>
            <a:ext cx="7848600" cy="369332"/>
          </a:xfrm>
          <a:prstGeom prst="rect">
            <a:avLst/>
          </a:prstGeom>
          <a:noFill/>
          <a:ln w="9525">
            <a:noFill/>
            <a:miter lim="800000"/>
            <a:headEnd/>
            <a:tailEnd/>
          </a:ln>
        </p:spPr>
        <p:txBody>
          <a:bodyPr>
            <a:spAutoFit/>
          </a:bodyPr>
          <a:lstStyle/>
          <a:p>
            <a:r>
              <a:rPr lang="en-US" b="1" dirty="0" smtClean="0">
                <a:solidFill>
                  <a:schemeClr val="bg1"/>
                </a:solidFill>
              </a:rPr>
              <a:t>Axial CT of thorax in (A) lung, (B) mediastinal and (C) bone windows  </a:t>
            </a:r>
            <a:endParaRPr lang="en-US" b="1" dirty="0">
              <a:solidFill>
                <a:schemeClr val="bg1"/>
              </a:solidFill>
            </a:endParaRPr>
          </a:p>
        </p:txBody>
      </p:sp>
      <p:pic>
        <p:nvPicPr>
          <p:cNvPr id="17" name="Picture 16" descr="ct.1.jpg"/>
          <p:cNvPicPr>
            <a:picLocks noChangeAspect="1"/>
          </p:cNvPicPr>
          <p:nvPr/>
        </p:nvPicPr>
        <p:blipFill>
          <a:blip r:embed="rId3" cstate="print"/>
          <a:stretch>
            <a:fillRect/>
          </a:stretch>
        </p:blipFill>
        <p:spPr>
          <a:xfrm>
            <a:off x="3048000" y="1981200"/>
            <a:ext cx="2811780" cy="2634615"/>
          </a:xfrm>
          <a:prstGeom prst="rect">
            <a:avLst/>
          </a:prstGeom>
        </p:spPr>
      </p:pic>
      <p:pic>
        <p:nvPicPr>
          <p:cNvPr id="18" name="Picture 17" descr="ct.1bone.jpg"/>
          <p:cNvPicPr>
            <a:picLocks noChangeAspect="1"/>
          </p:cNvPicPr>
          <p:nvPr/>
        </p:nvPicPr>
        <p:blipFill>
          <a:blip r:embed="rId4" cstate="print"/>
          <a:stretch>
            <a:fillRect/>
          </a:stretch>
        </p:blipFill>
        <p:spPr>
          <a:xfrm>
            <a:off x="6172200" y="1981200"/>
            <a:ext cx="2806065" cy="2606040"/>
          </a:xfrm>
          <a:prstGeom prst="rect">
            <a:avLst/>
          </a:prstGeom>
        </p:spPr>
      </p:pic>
      <p:pic>
        <p:nvPicPr>
          <p:cNvPr id="19" name="Picture 18" descr="ct.1lung.jpg"/>
          <p:cNvPicPr>
            <a:picLocks noChangeAspect="1"/>
          </p:cNvPicPr>
          <p:nvPr/>
        </p:nvPicPr>
        <p:blipFill>
          <a:blip r:embed="rId5" cstate="print"/>
          <a:stretch>
            <a:fillRect/>
          </a:stretch>
        </p:blipFill>
        <p:spPr>
          <a:xfrm>
            <a:off x="152400" y="2057400"/>
            <a:ext cx="2823210" cy="2560320"/>
          </a:xfrm>
          <a:prstGeom prst="rect">
            <a:avLst/>
          </a:prstGeom>
        </p:spPr>
      </p:pic>
      <p:sp>
        <p:nvSpPr>
          <p:cNvPr id="20" name="TextBox 19"/>
          <p:cNvSpPr txBox="1"/>
          <p:nvPr/>
        </p:nvSpPr>
        <p:spPr>
          <a:xfrm>
            <a:off x="1219200" y="1371600"/>
            <a:ext cx="228600" cy="369332"/>
          </a:xfrm>
          <a:prstGeom prst="rect">
            <a:avLst/>
          </a:prstGeom>
          <a:noFill/>
        </p:spPr>
        <p:txBody>
          <a:bodyPr wrap="square" rtlCol="0">
            <a:spAutoFit/>
          </a:bodyPr>
          <a:lstStyle/>
          <a:p>
            <a:r>
              <a:rPr lang="en-US" b="1" dirty="0" smtClean="0">
                <a:solidFill>
                  <a:schemeClr val="bg1"/>
                </a:solidFill>
              </a:rPr>
              <a:t>A</a:t>
            </a:r>
            <a:endParaRPr lang="en-US" b="1" dirty="0">
              <a:solidFill>
                <a:schemeClr val="bg1"/>
              </a:solidFill>
            </a:endParaRPr>
          </a:p>
        </p:txBody>
      </p:sp>
      <p:sp>
        <p:nvSpPr>
          <p:cNvPr id="21" name="Rectangle 20"/>
          <p:cNvSpPr/>
          <p:nvPr/>
        </p:nvSpPr>
        <p:spPr>
          <a:xfrm>
            <a:off x="7391400" y="1371600"/>
            <a:ext cx="351378" cy="369332"/>
          </a:xfrm>
          <a:prstGeom prst="rect">
            <a:avLst/>
          </a:prstGeom>
        </p:spPr>
        <p:txBody>
          <a:bodyPr wrap="none">
            <a:spAutoFit/>
          </a:bodyPr>
          <a:lstStyle/>
          <a:p>
            <a:r>
              <a:rPr lang="en-US" b="1" dirty="0" smtClean="0">
                <a:solidFill>
                  <a:schemeClr val="bg1"/>
                </a:solidFill>
              </a:rPr>
              <a:t>C</a:t>
            </a:r>
            <a:endParaRPr lang="en-US" b="1" dirty="0">
              <a:solidFill>
                <a:schemeClr val="bg1"/>
              </a:solidFill>
            </a:endParaRPr>
          </a:p>
        </p:txBody>
      </p:sp>
      <p:sp>
        <p:nvSpPr>
          <p:cNvPr id="22" name="Rectangle 21"/>
          <p:cNvSpPr/>
          <p:nvPr/>
        </p:nvSpPr>
        <p:spPr>
          <a:xfrm>
            <a:off x="4267200" y="1447800"/>
            <a:ext cx="351378" cy="369332"/>
          </a:xfrm>
          <a:prstGeom prst="rect">
            <a:avLst/>
          </a:prstGeom>
        </p:spPr>
        <p:txBody>
          <a:bodyPr wrap="none">
            <a:spAutoFit/>
          </a:bodyPr>
          <a:lstStyle/>
          <a:p>
            <a:r>
              <a:rPr lang="en-US" b="1" dirty="0" smtClean="0">
                <a:solidFill>
                  <a:schemeClr val="bg1"/>
                </a:solidFill>
              </a:rPr>
              <a:t>B</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914400" y="762000"/>
            <a:ext cx="7543800" cy="2701925"/>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32780"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32781"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327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dirty="0">
                <a:solidFill>
                  <a:schemeClr val="bg1"/>
                </a:solidFill>
              </a:rPr>
              <a:t>Radiological Presentations</a:t>
            </a:r>
          </a:p>
        </p:txBody>
      </p:sp>
      <p:sp>
        <p:nvSpPr>
          <p:cNvPr id="32776" name="TextBox 4"/>
          <p:cNvSpPr txBox="1">
            <a:spLocks noChangeArrowheads="1"/>
          </p:cNvSpPr>
          <p:nvPr/>
        </p:nvSpPr>
        <p:spPr bwMode="auto">
          <a:xfrm>
            <a:off x="533400" y="5715000"/>
            <a:ext cx="8077200" cy="369332"/>
          </a:xfrm>
          <a:prstGeom prst="rect">
            <a:avLst/>
          </a:prstGeom>
          <a:noFill/>
          <a:ln w="9525">
            <a:noFill/>
            <a:miter lim="800000"/>
            <a:headEnd/>
            <a:tailEnd/>
          </a:ln>
        </p:spPr>
        <p:txBody>
          <a:bodyPr wrap="square">
            <a:spAutoFit/>
          </a:bodyPr>
          <a:lstStyle/>
          <a:p>
            <a:r>
              <a:rPr lang="en-US" b="1" dirty="0" smtClean="0">
                <a:solidFill>
                  <a:schemeClr val="bg1"/>
                </a:solidFill>
              </a:rPr>
              <a:t>Sagittal CT of thorax in (A) lung, (B) mediastinal and (C) bone windows  </a:t>
            </a:r>
            <a:endParaRPr lang="en-US" b="1" dirty="0">
              <a:solidFill>
                <a:schemeClr val="bg1"/>
              </a:solidFill>
            </a:endParaRPr>
          </a:p>
        </p:txBody>
      </p:sp>
      <p:sp>
        <p:nvSpPr>
          <p:cNvPr id="20" name="TextBox 19"/>
          <p:cNvSpPr txBox="1"/>
          <p:nvPr/>
        </p:nvSpPr>
        <p:spPr>
          <a:xfrm>
            <a:off x="1219200" y="1371600"/>
            <a:ext cx="228600" cy="369332"/>
          </a:xfrm>
          <a:prstGeom prst="rect">
            <a:avLst/>
          </a:prstGeom>
          <a:noFill/>
        </p:spPr>
        <p:txBody>
          <a:bodyPr wrap="square" rtlCol="0">
            <a:spAutoFit/>
          </a:bodyPr>
          <a:lstStyle/>
          <a:p>
            <a:r>
              <a:rPr lang="en-US" b="1" dirty="0" smtClean="0">
                <a:solidFill>
                  <a:schemeClr val="bg1"/>
                </a:solidFill>
              </a:rPr>
              <a:t>A</a:t>
            </a:r>
            <a:endParaRPr lang="en-US" b="1" dirty="0">
              <a:solidFill>
                <a:schemeClr val="bg1"/>
              </a:solidFill>
            </a:endParaRPr>
          </a:p>
        </p:txBody>
      </p:sp>
      <p:sp>
        <p:nvSpPr>
          <p:cNvPr id="21" name="Rectangle 20"/>
          <p:cNvSpPr/>
          <p:nvPr/>
        </p:nvSpPr>
        <p:spPr>
          <a:xfrm>
            <a:off x="7391400" y="1371600"/>
            <a:ext cx="351378" cy="369332"/>
          </a:xfrm>
          <a:prstGeom prst="rect">
            <a:avLst/>
          </a:prstGeom>
        </p:spPr>
        <p:txBody>
          <a:bodyPr wrap="none">
            <a:spAutoFit/>
          </a:bodyPr>
          <a:lstStyle/>
          <a:p>
            <a:r>
              <a:rPr lang="en-US" b="1" dirty="0" smtClean="0">
                <a:solidFill>
                  <a:schemeClr val="bg1"/>
                </a:solidFill>
              </a:rPr>
              <a:t>C</a:t>
            </a:r>
            <a:endParaRPr lang="en-US" b="1" dirty="0">
              <a:solidFill>
                <a:schemeClr val="bg1"/>
              </a:solidFill>
            </a:endParaRPr>
          </a:p>
        </p:txBody>
      </p:sp>
      <p:sp>
        <p:nvSpPr>
          <p:cNvPr id="22" name="Rectangle 21"/>
          <p:cNvSpPr/>
          <p:nvPr/>
        </p:nvSpPr>
        <p:spPr>
          <a:xfrm>
            <a:off x="4419600" y="1371600"/>
            <a:ext cx="351378" cy="369332"/>
          </a:xfrm>
          <a:prstGeom prst="rect">
            <a:avLst/>
          </a:prstGeom>
        </p:spPr>
        <p:txBody>
          <a:bodyPr wrap="none">
            <a:spAutoFit/>
          </a:bodyPr>
          <a:lstStyle/>
          <a:p>
            <a:r>
              <a:rPr lang="en-US" b="1" dirty="0" smtClean="0">
                <a:solidFill>
                  <a:schemeClr val="bg1"/>
                </a:solidFill>
              </a:rPr>
              <a:t>B</a:t>
            </a:r>
            <a:endParaRPr lang="en-US" b="1" dirty="0">
              <a:solidFill>
                <a:schemeClr val="bg1"/>
              </a:solidFill>
            </a:endParaRPr>
          </a:p>
        </p:txBody>
      </p:sp>
      <p:pic>
        <p:nvPicPr>
          <p:cNvPr id="14" name="Picture 13" descr="ct.1sag2bone.jpg"/>
          <p:cNvPicPr>
            <a:picLocks noChangeAspect="1"/>
          </p:cNvPicPr>
          <p:nvPr/>
        </p:nvPicPr>
        <p:blipFill>
          <a:blip r:embed="rId3" cstate="print"/>
          <a:stretch>
            <a:fillRect/>
          </a:stretch>
        </p:blipFill>
        <p:spPr>
          <a:xfrm>
            <a:off x="3124200" y="1828800"/>
            <a:ext cx="2828544" cy="3336798"/>
          </a:xfrm>
          <a:prstGeom prst="rect">
            <a:avLst/>
          </a:prstGeom>
        </p:spPr>
      </p:pic>
      <p:pic>
        <p:nvPicPr>
          <p:cNvPr id="15" name="Picture 14" descr="ct.1sag2bones.jpg"/>
          <p:cNvPicPr>
            <a:picLocks noChangeAspect="1"/>
          </p:cNvPicPr>
          <p:nvPr/>
        </p:nvPicPr>
        <p:blipFill>
          <a:blip r:embed="rId4" cstate="print"/>
          <a:stretch>
            <a:fillRect/>
          </a:stretch>
        </p:blipFill>
        <p:spPr>
          <a:xfrm>
            <a:off x="6096000" y="1828800"/>
            <a:ext cx="2828544" cy="3336798"/>
          </a:xfrm>
          <a:prstGeom prst="rect">
            <a:avLst/>
          </a:prstGeom>
        </p:spPr>
      </p:pic>
      <p:pic>
        <p:nvPicPr>
          <p:cNvPr id="16" name="Picture 15" descr="ct.1sag2lung.jpg"/>
          <p:cNvPicPr>
            <a:picLocks noChangeAspect="1"/>
          </p:cNvPicPr>
          <p:nvPr/>
        </p:nvPicPr>
        <p:blipFill>
          <a:blip r:embed="rId5" cstate="print"/>
          <a:stretch>
            <a:fillRect/>
          </a:stretch>
        </p:blipFill>
        <p:spPr>
          <a:xfrm>
            <a:off x="152400" y="1752600"/>
            <a:ext cx="2828544" cy="333679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914400" y="762000"/>
            <a:ext cx="7543800" cy="2701925"/>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32780"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32781"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327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dirty="0">
                <a:solidFill>
                  <a:schemeClr val="bg1"/>
                </a:solidFill>
              </a:rPr>
              <a:t>Radiological Presentations</a:t>
            </a:r>
          </a:p>
        </p:txBody>
      </p:sp>
      <p:sp>
        <p:nvSpPr>
          <p:cNvPr id="32776" name="TextBox 4"/>
          <p:cNvSpPr txBox="1">
            <a:spLocks noChangeArrowheads="1"/>
          </p:cNvSpPr>
          <p:nvPr/>
        </p:nvSpPr>
        <p:spPr bwMode="auto">
          <a:xfrm>
            <a:off x="762000" y="4800600"/>
            <a:ext cx="7848600" cy="369332"/>
          </a:xfrm>
          <a:prstGeom prst="rect">
            <a:avLst/>
          </a:prstGeom>
          <a:noFill/>
          <a:ln w="9525">
            <a:noFill/>
            <a:miter lim="800000"/>
            <a:headEnd/>
            <a:tailEnd/>
          </a:ln>
        </p:spPr>
        <p:txBody>
          <a:bodyPr>
            <a:spAutoFit/>
          </a:bodyPr>
          <a:lstStyle/>
          <a:p>
            <a:pPr algn="ctr"/>
            <a:r>
              <a:rPr lang="en-US" b="1" dirty="0" smtClean="0">
                <a:solidFill>
                  <a:schemeClr val="bg1"/>
                </a:solidFill>
              </a:rPr>
              <a:t>(A)T1, (B)T1 post contrast and (C) T2 axial MRI of thorax</a:t>
            </a:r>
            <a:endParaRPr lang="en-US" b="1" dirty="0">
              <a:solidFill>
                <a:schemeClr val="bg1"/>
              </a:solidFill>
            </a:endParaRPr>
          </a:p>
        </p:txBody>
      </p:sp>
      <p:sp>
        <p:nvSpPr>
          <p:cNvPr id="20" name="TextBox 19"/>
          <p:cNvSpPr txBox="1"/>
          <p:nvPr/>
        </p:nvSpPr>
        <p:spPr>
          <a:xfrm>
            <a:off x="1219200" y="1371600"/>
            <a:ext cx="228600" cy="369332"/>
          </a:xfrm>
          <a:prstGeom prst="rect">
            <a:avLst/>
          </a:prstGeom>
          <a:noFill/>
        </p:spPr>
        <p:txBody>
          <a:bodyPr wrap="square" rtlCol="0">
            <a:spAutoFit/>
          </a:bodyPr>
          <a:lstStyle/>
          <a:p>
            <a:r>
              <a:rPr lang="en-US" b="1" dirty="0" smtClean="0">
                <a:solidFill>
                  <a:schemeClr val="bg1"/>
                </a:solidFill>
              </a:rPr>
              <a:t>A</a:t>
            </a:r>
            <a:endParaRPr lang="en-US" b="1" dirty="0">
              <a:solidFill>
                <a:schemeClr val="bg1"/>
              </a:solidFill>
            </a:endParaRPr>
          </a:p>
        </p:txBody>
      </p:sp>
      <p:sp>
        <p:nvSpPr>
          <p:cNvPr id="21" name="Rectangle 20"/>
          <p:cNvSpPr/>
          <p:nvPr/>
        </p:nvSpPr>
        <p:spPr>
          <a:xfrm>
            <a:off x="7391400" y="1371600"/>
            <a:ext cx="351378" cy="369332"/>
          </a:xfrm>
          <a:prstGeom prst="rect">
            <a:avLst/>
          </a:prstGeom>
        </p:spPr>
        <p:txBody>
          <a:bodyPr wrap="none">
            <a:spAutoFit/>
          </a:bodyPr>
          <a:lstStyle/>
          <a:p>
            <a:r>
              <a:rPr lang="en-US" b="1" dirty="0" smtClean="0">
                <a:solidFill>
                  <a:schemeClr val="bg1"/>
                </a:solidFill>
              </a:rPr>
              <a:t>C</a:t>
            </a:r>
            <a:endParaRPr lang="en-US" b="1" dirty="0">
              <a:solidFill>
                <a:schemeClr val="bg1"/>
              </a:solidFill>
            </a:endParaRPr>
          </a:p>
        </p:txBody>
      </p:sp>
      <p:sp>
        <p:nvSpPr>
          <p:cNvPr id="22" name="Rectangle 21"/>
          <p:cNvSpPr/>
          <p:nvPr/>
        </p:nvSpPr>
        <p:spPr>
          <a:xfrm>
            <a:off x="4419600" y="1371600"/>
            <a:ext cx="351378" cy="369332"/>
          </a:xfrm>
          <a:prstGeom prst="rect">
            <a:avLst/>
          </a:prstGeom>
        </p:spPr>
        <p:txBody>
          <a:bodyPr wrap="none">
            <a:spAutoFit/>
          </a:bodyPr>
          <a:lstStyle/>
          <a:p>
            <a:r>
              <a:rPr lang="en-US" b="1" dirty="0" smtClean="0">
                <a:solidFill>
                  <a:schemeClr val="bg1"/>
                </a:solidFill>
              </a:rPr>
              <a:t>B</a:t>
            </a:r>
            <a:endParaRPr lang="en-US" b="1" dirty="0">
              <a:solidFill>
                <a:schemeClr val="bg1"/>
              </a:solidFill>
            </a:endParaRPr>
          </a:p>
        </p:txBody>
      </p:sp>
      <p:pic>
        <p:nvPicPr>
          <p:cNvPr id="17" name="Picture 16" descr="T1blastoma.jpg"/>
          <p:cNvPicPr>
            <a:picLocks noChangeAspect="1"/>
          </p:cNvPicPr>
          <p:nvPr/>
        </p:nvPicPr>
        <p:blipFill>
          <a:blip r:embed="rId3" cstate="print"/>
          <a:stretch>
            <a:fillRect/>
          </a:stretch>
        </p:blipFill>
        <p:spPr>
          <a:xfrm>
            <a:off x="304800" y="2209800"/>
            <a:ext cx="2952750" cy="2276475"/>
          </a:xfrm>
          <a:prstGeom prst="rect">
            <a:avLst/>
          </a:prstGeom>
        </p:spPr>
      </p:pic>
      <p:pic>
        <p:nvPicPr>
          <p:cNvPr id="18" name="Picture 17" descr="T1post.jpg"/>
          <p:cNvPicPr>
            <a:picLocks noChangeAspect="1"/>
          </p:cNvPicPr>
          <p:nvPr/>
        </p:nvPicPr>
        <p:blipFill>
          <a:blip r:embed="rId4" cstate="print"/>
          <a:stretch>
            <a:fillRect/>
          </a:stretch>
        </p:blipFill>
        <p:spPr>
          <a:xfrm>
            <a:off x="3429000" y="2209800"/>
            <a:ext cx="2819400" cy="2171700"/>
          </a:xfrm>
          <a:prstGeom prst="rect">
            <a:avLst/>
          </a:prstGeom>
        </p:spPr>
      </p:pic>
      <p:pic>
        <p:nvPicPr>
          <p:cNvPr id="19" name="Picture 18" descr="t2neuroblastoma.jpg"/>
          <p:cNvPicPr>
            <a:picLocks noChangeAspect="1"/>
          </p:cNvPicPr>
          <p:nvPr/>
        </p:nvPicPr>
        <p:blipFill>
          <a:blip r:embed="rId5" cstate="print"/>
          <a:stretch>
            <a:fillRect/>
          </a:stretch>
        </p:blipFill>
        <p:spPr>
          <a:xfrm>
            <a:off x="6172200" y="2209800"/>
            <a:ext cx="2751582" cy="226085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0" y="1981200"/>
            <a:ext cx="7518400" cy="2554545"/>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r>
              <a:rPr lang="en-US" sz="1600" b="1" dirty="0" smtClean="0">
                <a:solidFill>
                  <a:srgbClr val="9E1E00"/>
                </a:solidFill>
              </a:rPr>
              <a:t>Round pneumonia</a:t>
            </a:r>
          </a:p>
          <a:p>
            <a:pPr>
              <a:spcBef>
                <a:spcPct val="50000"/>
              </a:spcBef>
              <a:buClr>
                <a:srgbClr val="E87400"/>
              </a:buClr>
              <a:buSzPct val="200000"/>
              <a:buFontTx/>
              <a:buChar char="•"/>
            </a:pPr>
            <a:r>
              <a:rPr lang="en-US" sz="1600" b="1" dirty="0" smtClean="0">
                <a:solidFill>
                  <a:srgbClr val="9E1E00"/>
                </a:solidFill>
              </a:rPr>
              <a:t>Bronchogenic cyst</a:t>
            </a:r>
          </a:p>
          <a:p>
            <a:pPr>
              <a:spcBef>
                <a:spcPct val="50000"/>
              </a:spcBef>
              <a:buClr>
                <a:srgbClr val="E87400"/>
              </a:buClr>
              <a:buSzPct val="200000"/>
              <a:buFontTx/>
              <a:buChar char="•"/>
            </a:pPr>
            <a:r>
              <a:rPr lang="en-US" sz="1600" b="1" dirty="0" smtClean="0">
                <a:solidFill>
                  <a:srgbClr val="9E1E00"/>
                </a:solidFill>
              </a:rPr>
              <a:t>Extralobar sequestration</a:t>
            </a:r>
          </a:p>
          <a:p>
            <a:pPr>
              <a:spcBef>
                <a:spcPct val="50000"/>
              </a:spcBef>
              <a:buClr>
                <a:srgbClr val="E87400"/>
              </a:buClr>
              <a:buSzPct val="200000"/>
              <a:buFontTx/>
              <a:buChar char="•"/>
            </a:pPr>
            <a:r>
              <a:rPr lang="en-US" sz="1600" b="1" dirty="0" smtClean="0">
                <a:solidFill>
                  <a:srgbClr val="9E1E00"/>
                </a:solidFill>
              </a:rPr>
              <a:t>CPAM</a:t>
            </a:r>
          </a:p>
          <a:p>
            <a:pPr>
              <a:spcBef>
                <a:spcPct val="50000"/>
              </a:spcBef>
              <a:buClr>
                <a:srgbClr val="E87400"/>
              </a:buClr>
              <a:buSzPct val="200000"/>
              <a:buFontTx/>
              <a:buChar char="•"/>
            </a:pPr>
            <a:r>
              <a:rPr lang="en-US" sz="1600" b="1" dirty="0" smtClean="0">
                <a:solidFill>
                  <a:srgbClr val="9E1E00"/>
                </a:solidFill>
              </a:rPr>
              <a:t>Neuroblastoma</a:t>
            </a:r>
          </a:p>
          <a:p>
            <a:pPr>
              <a:spcBef>
                <a:spcPct val="50000"/>
              </a:spcBef>
              <a:buClr>
                <a:srgbClr val="E87400"/>
              </a:buClr>
              <a:buSzPct val="200000"/>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p:txBody>
      </p:sp>
      <p:sp>
        <p:nvSpPr>
          <p:cNvPr id="43011" name="Text Box 3"/>
          <p:cNvSpPr txBox="1">
            <a:spLocks noChangeArrowheads="1"/>
          </p:cNvSpPr>
          <p:nvPr/>
        </p:nvSpPr>
        <p:spPr bwMode="auto">
          <a:xfrm>
            <a:off x="508000" y="1028700"/>
            <a:ext cx="7721600" cy="581025"/>
          </a:xfrm>
          <a:prstGeom prst="rect">
            <a:avLst/>
          </a:prstGeom>
          <a:noFill/>
          <a:ln w="9525">
            <a:noFill/>
            <a:miter lim="800000"/>
            <a:headEnd/>
            <a:tailEnd/>
          </a:ln>
        </p:spPr>
        <p:txBody>
          <a:bodyPr>
            <a:spAutoFit/>
          </a:bodyPr>
          <a:lstStyle/>
          <a:p>
            <a:pPr>
              <a:spcBef>
                <a:spcPct val="50000"/>
              </a:spcBef>
            </a:pPr>
            <a:r>
              <a:rPr lang="en-US" sz="1600" b="1" dirty="0"/>
              <a:t>Which one of the following is your choice for the appropriate diagnosis? </a:t>
            </a:r>
            <a:r>
              <a:rPr lang="en-US" sz="1600" b="1" dirty="0">
                <a:solidFill>
                  <a:srgbClr val="E87400"/>
                </a:solidFill>
              </a:rPr>
              <a:t>After your selection, go to next page.</a:t>
            </a:r>
          </a:p>
        </p:txBody>
      </p:sp>
      <p:sp>
        <p:nvSpPr>
          <p:cNvPr id="43012" name="Rectangle 4"/>
          <p:cNvSpPr>
            <a:spLocks noChangeArrowheads="1"/>
          </p:cNvSpPr>
          <p:nvPr/>
        </p:nvSpPr>
        <p:spPr bwMode="auto">
          <a:xfrm>
            <a:off x="762000" y="228600"/>
            <a:ext cx="7772400" cy="533400"/>
          </a:xfrm>
          <a:prstGeom prst="rect">
            <a:avLst/>
          </a:prstGeom>
          <a:noFill/>
          <a:ln w="9525">
            <a:noFill/>
            <a:miter lim="800000"/>
            <a:headEnd/>
            <a:tailEnd/>
          </a:ln>
        </p:spPr>
        <p:txBody>
          <a:bodyPr anchor="ctr"/>
          <a:lstStyle/>
          <a:p>
            <a:pPr algn="ctr"/>
            <a:r>
              <a:rPr lang="en-US" sz="2000" b="1" dirty="0"/>
              <a:t>Test Your Diagnosis</a:t>
            </a:r>
          </a:p>
        </p:txBody>
      </p:sp>
      <p:grpSp>
        <p:nvGrpSpPr>
          <p:cNvPr id="43013" name="Group 6"/>
          <p:cNvGrpSpPr>
            <a:grpSpLocks/>
          </p:cNvGrpSpPr>
          <p:nvPr/>
        </p:nvGrpSpPr>
        <p:grpSpPr bwMode="auto">
          <a:xfrm>
            <a:off x="0" y="0"/>
            <a:ext cx="9144000" cy="6858000"/>
            <a:chOff x="0" y="0"/>
            <a:chExt cx="5760" cy="4320"/>
          </a:xfrm>
        </p:grpSpPr>
        <p:sp>
          <p:nvSpPr>
            <p:cNvPr id="43015"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43016"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43014" name="Picture 9"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914400" y="762000"/>
            <a:ext cx="7543800" cy="2701925"/>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30734"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30735"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30724" name="Text Box 7"/>
          <p:cNvSpPr txBox="1">
            <a:spLocks noChangeArrowheads="1"/>
          </p:cNvSpPr>
          <p:nvPr/>
        </p:nvSpPr>
        <p:spPr bwMode="auto">
          <a:xfrm>
            <a:off x="4038600" y="228600"/>
            <a:ext cx="1253869" cy="400110"/>
          </a:xfrm>
          <a:prstGeom prst="rect">
            <a:avLst/>
          </a:prstGeom>
          <a:noFill/>
          <a:ln w="9525">
            <a:noFill/>
            <a:miter lim="800000"/>
            <a:headEnd/>
            <a:tailEnd/>
          </a:ln>
        </p:spPr>
        <p:txBody>
          <a:bodyPr wrap="none">
            <a:spAutoFit/>
          </a:bodyPr>
          <a:lstStyle/>
          <a:p>
            <a:r>
              <a:rPr lang="en-US" sz="2000" b="1" dirty="0" smtClean="0">
                <a:solidFill>
                  <a:schemeClr val="bg1"/>
                </a:solidFill>
              </a:rPr>
              <a:t>Findings</a:t>
            </a:r>
            <a:endParaRPr lang="en-US" sz="2000" b="1" dirty="0">
              <a:solidFill>
                <a:schemeClr val="bg1"/>
              </a:solidFill>
            </a:endParaRPr>
          </a:p>
        </p:txBody>
      </p:sp>
      <p:pic>
        <p:nvPicPr>
          <p:cNvPr id="17" name="Picture 16" descr="csrblastoma.jpg"/>
          <p:cNvPicPr>
            <a:picLocks noChangeAspect="1"/>
          </p:cNvPicPr>
          <p:nvPr/>
        </p:nvPicPr>
        <p:blipFill>
          <a:blip r:embed="rId3" cstate="print"/>
          <a:srcRect t="3390" r="9434" b="3390"/>
          <a:stretch>
            <a:fillRect/>
          </a:stretch>
        </p:blipFill>
        <p:spPr>
          <a:xfrm>
            <a:off x="5105400" y="2286000"/>
            <a:ext cx="3657600" cy="4191000"/>
          </a:xfrm>
          <a:prstGeom prst="rect">
            <a:avLst/>
          </a:prstGeom>
          <a:scene3d>
            <a:camera prst="orthographicFront">
              <a:rot lat="0" lon="0" rev="0"/>
            </a:camera>
            <a:lightRig rig="threePt" dir="t"/>
          </a:scene3d>
        </p:spPr>
      </p:pic>
      <p:sp>
        <p:nvSpPr>
          <p:cNvPr id="33" name="TextBox 32"/>
          <p:cNvSpPr txBox="1"/>
          <p:nvPr/>
        </p:nvSpPr>
        <p:spPr>
          <a:xfrm>
            <a:off x="685800" y="1066800"/>
            <a:ext cx="7772400" cy="646331"/>
          </a:xfrm>
          <a:prstGeom prst="rect">
            <a:avLst/>
          </a:prstGeom>
          <a:noFill/>
        </p:spPr>
        <p:txBody>
          <a:bodyPr wrap="square" rtlCol="0">
            <a:spAutoFit/>
          </a:bodyPr>
          <a:lstStyle/>
          <a:p>
            <a:r>
              <a:rPr lang="en-US" b="1" dirty="0" smtClean="0">
                <a:solidFill>
                  <a:schemeClr val="bg1"/>
                </a:solidFill>
              </a:rPr>
              <a:t>PA and lateral radiographs demonstrate a well defined right sided extraparenchymal posterior chest mass without air bronchograms. </a:t>
            </a:r>
            <a:endParaRPr lang="en-US" b="1" dirty="0">
              <a:solidFill>
                <a:schemeClr val="bg1"/>
              </a:solidFill>
            </a:endParaRPr>
          </a:p>
        </p:txBody>
      </p:sp>
      <p:pic>
        <p:nvPicPr>
          <p:cNvPr id="34" name="Picture 33" descr="csrblastomaap.jpg"/>
          <p:cNvPicPr>
            <a:picLocks noChangeAspect="1"/>
          </p:cNvPicPr>
          <p:nvPr/>
        </p:nvPicPr>
        <p:blipFill>
          <a:blip r:embed="rId4" cstate="print"/>
          <a:srcRect t="3448" b="3448"/>
          <a:stretch>
            <a:fillRect/>
          </a:stretch>
        </p:blipFill>
        <p:spPr>
          <a:xfrm>
            <a:off x="373944" y="2286000"/>
            <a:ext cx="4579056" cy="4191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 name="Picture 28" descr="csrblastoma.jpg"/>
          <p:cNvPicPr>
            <a:picLocks noChangeAspect="1"/>
          </p:cNvPicPr>
          <p:nvPr/>
        </p:nvPicPr>
        <p:blipFill>
          <a:blip r:embed="rId3" cstate="print"/>
          <a:srcRect l="12543" t="5966" r="12199" b="6676"/>
          <a:stretch>
            <a:fillRect/>
          </a:stretch>
        </p:blipFill>
        <p:spPr>
          <a:xfrm>
            <a:off x="685800" y="685800"/>
            <a:ext cx="3596640" cy="4495800"/>
          </a:xfrm>
          <a:prstGeom prst="rect">
            <a:avLst/>
          </a:prstGeom>
        </p:spPr>
      </p:pic>
      <p:sp>
        <p:nvSpPr>
          <p:cNvPr id="30722" name="Text Box 3"/>
          <p:cNvSpPr txBox="1">
            <a:spLocks noChangeArrowheads="1"/>
          </p:cNvSpPr>
          <p:nvPr/>
        </p:nvSpPr>
        <p:spPr bwMode="auto">
          <a:xfrm>
            <a:off x="914400" y="762000"/>
            <a:ext cx="7543800" cy="2701925"/>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30734"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30735"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30724" name="Text Box 7"/>
          <p:cNvSpPr txBox="1">
            <a:spLocks noChangeArrowheads="1"/>
          </p:cNvSpPr>
          <p:nvPr/>
        </p:nvSpPr>
        <p:spPr bwMode="auto">
          <a:xfrm>
            <a:off x="4038600" y="228600"/>
            <a:ext cx="1253869" cy="400110"/>
          </a:xfrm>
          <a:prstGeom prst="rect">
            <a:avLst/>
          </a:prstGeom>
          <a:noFill/>
          <a:ln w="9525">
            <a:noFill/>
            <a:miter lim="800000"/>
            <a:headEnd/>
            <a:tailEnd/>
          </a:ln>
        </p:spPr>
        <p:txBody>
          <a:bodyPr wrap="none">
            <a:spAutoFit/>
          </a:bodyPr>
          <a:lstStyle/>
          <a:p>
            <a:r>
              <a:rPr lang="en-US" sz="2000" b="1" dirty="0" smtClean="0">
                <a:solidFill>
                  <a:schemeClr val="bg1"/>
                </a:solidFill>
              </a:rPr>
              <a:t>Findings</a:t>
            </a:r>
            <a:endParaRPr lang="en-US" sz="2000" b="1" dirty="0">
              <a:solidFill>
                <a:schemeClr val="bg1"/>
              </a:solidFill>
            </a:endParaRPr>
          </a:p>
        </p:txBody>
      </p:sp>
      <p:sp>
        <p:nvSpPr>
          <p:cNvPr id="30731" name="TextBox 18"/>
          <p:cNvSpPr txBox="1">
            <a:spLocks noChangeArrowheads="1"/>
          </p:cNvSpPr>
          <p:nvPr/>
        </p:nvSpPr>
        <p:spPr bwMode="auto">
          <a:xfrm>
            <a:off x="609600" y="5401270"/>
            <a:ext cx="3962400" cy="923330"/>
          </a:xfrm>
          <a:prstGeom prst="rect">
            <a:avLst/>
          </a:prstGeom>
          <a:noFill/>
          <a:ln w="9525">
            <a:noFill/>
            <a:miter lim="800000"/>
            <a:headEnd/>
            <a:tailEnd/>
          </a:ln>
        </p:spPr>
        <p:txBody>
          <a:bodyPr wrap="square">
            <a:spAutoFit/>
          </a:bodyPr>
          <a:lstStyle/>
          <a:p>
            <a:pPr>
              <a:buFont typeface="Arial" pitchFamily="34" charset="0"/>
              <a:buChar char="•"/>
            </a:pPr>
            <a:r>
              <a:rPr lang="en-US" b="1" dirty="0" smtClean="0">
                <a:solidFill>
                  <a:schemeClr val="bg1"/>
                </a:solidFill>
              </a:rPr>
              <a:t>The mass forms </a:t>
            </a:r>
            <a:r>
              <a:rPr lang="en-US" b="1" dirty="0" smtClean="0">
                <a:solidFill>
                  <a:srgbClr val="C65B0A"/>
                </a:solidFill>
              </a:rPr>
              <a:t>obtuse angles </a:t>
            </a:r>
            <a:r>
              <a:rPr lang="en-US" b="1" dirty="0" smtClean="0">
                <a:solidFill>
                  <a:schemeClr val="bg1"/>
                </a:solidFill>
              </a:rPr>
              <a:t>with the chest wall, suggesting an extraparenchymal location.</a:t>
            </a:r>
            <a:endParaRPr lang="en-US" b="1" dirty="0">
              <a:solidFill>
                <a:schemeClr val="bg1"/>
              </a:solidFill>
            </a:endParaRPr>
          </a:p>
        </p:txBody>
      </p:sp>
      <p:cxnSp>
        <p:nvCxnSpPr>
          <p:cNvPr id="26" name="Straight Arrow Connector 25"/>
          <p:cNvCxnSpPr/>
          <p:nvPr/>
        </p:nvCxnSpPr>
        <p:spPr>
          <a:xfrm flipH="1" flipV="1">
            <a:off x="2590800" y="3810000"/>
            <a:ext cx="1066800" cy="152400"/>
          </a:xfrm>
          <a:prstGeom prst="straightConnector1">
            <a:avLst/>
          </a:prstGeom>
          <a:ln w="25400">
            <a:solidFill>
              <a:srgbClr val="C65B0A"/>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657600" y="3962400"/>
            <a:ext cx="76200" cy="990600"/>
          </a:xfrm>
          <a:prstGeom prst="straightConnector1">
            <a:avLst/>
          </a:prstGeom>
          <a:ln w="25400">
            <a:solidFill>
              <a:srgbClr val="C65B0A"/>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24400" y="914400"/>
            <a:ext cx="4038600" cy="1200329"/>
          </a:xfrm>
          <a:prstGeom prst="rect">
            <a:avLst/>
          </a:prstGeom>
          <a:noFill/>
        </p:spPr>
        <p:txBody>
          <a:bodyPr wrap="square" rtlCol="0">
            <a:spAutoFit/>
          </a:bodyPr>
          <a:lstStyle/>
          <a:p>
            <a:r>
              <a:rPr lang="en-US" b="1" dirty="0" smtClean="0">
                <a:solidFill>
                  <a:schemeClr val="bg1"/>
                </a:solidFill>
              </a:rPr>
              <a:t>The lateral radiograph shows a well defined extraparenchymal mass in the posterior chest without air bronchograms. </a:t>
            </a:r>
            <a:endParaRPr lang="en-US" b="1" dirty="0">
              <a:solidFill>
                <a:schemeClr val="bg1"/>
              </a:solidFill>
            </a:endParaRPr>
          </a:p>
        </p:txBody>
      </p:sp>
      <p:pic>
        <p:nvPicPr>
          <p:cNvPr id="4098" name="Picture 2"/>
          <p:cNvPicPr>
            <a:picLocks noChangeAspect="1" noChangeArrowheads="1"/>
          </p:cNvPicPr>
          <p:nvPr/>
        </p:nvPicPr>
        <p:blipFill>
          <a:blip r:embed="rId4" cstate="print"/>
          <a:srcRect/>
          <a:stretch>
            <a:fillRect/>
          </a:stretch>
        </p:blipFill>
        <p:spPr bwMode="auto">
          <a:xfrm>
            <a:off x="5715000" y="3505200"/>
            <a:ext cx="2743200" cy="2895600"/>
          </a:xfrm>
          <a:prstGeom prst="rect">
            <a:avLst/>
          </a:prstGeom>
          <a:noFill/>
          <a:ln w="9525">
            <a:noFill/>
            <a:miter lim="800000"/>
            <a:headEnd/>
            <a:tailEnd/>
          </a:ln>
          <a:effectLst/>
        </p:spPr>
      </p:pic>
      <p:sp>
        <p:nvSpPr>
          <p:cNvPr id="15" name="TextBox 14"/>
          <p:cNvSpPr txBox="1"/>
          <p:nvPr/>
        </p:nvSpPr>
        <p:spPr>
          <a:xfrm>
            <a:off x="5562600" y="2438400"/>
            <a:ext cx="3124200" cy="923330"/>
          </a:xfrm>
          <a:prstGeom prst="rect">
            <a:avLst/>
          </a:prstGeom>
          <a:noFill/>
        </p:spPr>
        <p:txBody>
          <a:bodyPr wrap="square" rtlCol="0">
            <a:spAutoFit/>
          </a:bodyPr>
          <a:lstStyle/>
          <a:p>
            <a:r>
              <a:rPr lang="en-US" b="1" dirty="0" smtClean="0">
                <a:solidFill>
                  <a:schemeClr val="bg1"/>
                </a:solidFill>
              </a:rPr>
              <a:t>The mass demonstrates a </a:t>
            </a:r>
            <a:r>
              <a:rPr lang="en-US" b="1" dirty="0" smtClean="0">
                <a:solidFill>
                  <a:srgbClr val="C65B0A"/>
                </a:solidFill>
              </a:rPr>
              <a:t>“cat under the rug” </a:t>
            </a:r>
            <a:r>
              <a:rPr lang="en-US" b="1" dirty="0" smtClean="0">
                <a:solidFill>
                  <a:schemeClr val="bg1"/>
                </a:solidFill>
              </a:rPr>
              <a:t>appearance.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structions for completing case reports (03 October 2002)">
  <a:themeElements>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structions for completing case reports (03 October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3546</TotalTime>
  <Words>2186</Words>
  <Application>Microsoft Office PowerPoint</Application>
  <PresentationFormat>On-screen Show (4:3)</PresentationFormat>
  <Paragraphs>513</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Instructions for completing case reports (03 October 2002)</vt:lpstr>
      <vt:lpstr>Acknowledgements:  Thank you to Dr. Michael Redwine, Dr. Susan Greenfield and Dr Caleb Richards for providing images  Thank you to Dr. Brian Stewart, UT Department of Pathology, for providing histologic evaluation and images </vt:lpstr>
      <vt:lpstr>Case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Round Pneumonia v. Neuroblastoma</vt:lpstr>
      <vt:lpstr>PowerPoint Presentation</vt:lpstr>
      <vt:lpstr>Discussion Bronchogenic cyst v. Neuroblastoma</vt:lpstr>
      <vt:lpstr>PowerPoint Presentation</vt:lpstr>
      <vt:lpstr>Discussion: Pulmonary Sequestration v. Neuroblastoma</vt:lpstr>
      <vt:lpstr>PowerPoint Presentation</vt:lpstr>
      <vt:lpstr>PowerPoint Presentation</vt:lpstr>
      <vt:lpstr>PowerPoint Presentation</vt:lpstr>
      <vt:lpstr>Discussion CPAM v. Neuroblastoma</vt:lpstr>
      <vt:lpstr>                                </vt:lpstr>
      <vt:lpstr>                              </vt:lpstr>
      <vt:lpstr>                              </vt:lpstr>
      <vt:lpstr>                              </vt:lpstr>
    </vt:vector>
  </TitlesOfParts>
  <Company>UTHHSC_Radiology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mbjr321</dc:creator>
  <cp:lastModifiedBy>yjabir</cp:lastModifiedBy>
  <cp:revision>194</cp:revision>
  <dcterms:created xsi:type="dcterms:W3CDTF">2002-10-03T21:06:20Z</dcterms:created>
  <dcterms:modified xsi:type="dcterms:W3CDTF">2012-04-09T13:30:42Z</dcterms:modified>
</cp:coreProperties>
</file>