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2.xml" ContentType="application/vnd.openxmlformats-officedocument.presentationml.notesSlide+xml"/>
  <Override PartName="/ppt/theme/themeOverride12.xml" ContentType="application/vnd.openxmlformats-officedocument.themeOverride+xml"/>
  <Override PartName="/ppt/notesSlides/notesSlide3.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7" r:id="rId3"/>
    <p:sldId id="259" r:id="rId4"/>
    <p:sldId id="260" r:id="rId5"/>
    <p:sldId id="261" r:id="rId6"/>
    <p:sldId id="264" r:id="rId7"/>
    <p:sldId id="263" r:id="rId8"/>
    <p:sldId id="265" r:id="rId9"/>
    <p:sldId id="267" r:id="rId10"/>
    <p:sldId id="268" r:id="rId11"/>
    <p:sldId id="269"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0oj2b9K/jJ55mRQc+aywCg==" hashData="4IjXVwyuT9FlZXWKwQfICX+zsmI="/>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24" autoAdjust="0"/>
  </p:normalViewPr>
  <p:slideViewPr>
    <p:cSldViewPr>
      <p:cViewPr>
        <p:scale>
          <a:sx n="66" d="100"/>
          <a:sy n="66" d="100"/>
        </p:scale>
        <p:origin x="-708"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9B7A90-A2C8-4864-ADBF-FD0A7ABE2671}" type="datetimeFigureOut">
              <a:rPr lang="en-US" smtClean="0"/>
              <a:pPr/>
              <a:t>4/9/2012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1B940-0969-4756-84EC-2160051BCC62}" type="slidenum">
              <a:rPr lang="en-US" smtClean="0"/>
              <a:pPr/>
              <a:t>‹#›</a:t>
            </a:fld>
            <a:endParaRPr lang="en-US"/>
          </a:p>
        </p:txBody>
      </p:sp>
    </p:spTree>
    <p:extLst>
      <p:ext uri="{BB962C8B-B14F-4D97-AF65-F5344CB8AC3E}">
        <p14:creationId xmlns:p14="http://schemas.microsoft.com/office/powerpoint/2010/main" val="153235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71B940-0969-4756-84EC-2160051BCC62}"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71B940-0969-4756-84EC-2160051BCC62}"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71B940-0969-4756-84EC-2160051BCC6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C5A2F74-277B-465C-BDB0-A60BFCC940C1}" type="datetimeFigureOut">
              <a:rPr lang="en-US" smtClean="0"/>
              <a:pPr/>
              <a:t>4/9/2012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FA78BFC-E393-4A95-9C03-CF26E33D53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fld id="{1C5A2F74-277B-465C-BDB0-A60BFCC940C1}" type="datetimeFigureOut">
              <a:rPr lang="en-US" smtClean="0"/>
              <a:pPr/>
              <a:t>4/9/2012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9FA78BFC-E393-4A95-9C03-CF26E33D53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fld id="{1C5A2F74-277B-465C-BDB0-A60BFCC940C1}" type="datetimeFigureOut">
              <a:rPr lang="en-US" smtClean="0"/>
              <a:pPr/>
              <a:t>4/9/2012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9FA78BFC-E393-4A95-9C03-CF26E33D53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hemeOverride" Target="../theme/themeOverride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themeOverride" Target="../theme/themeOverride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hemeOverride" Target="../theme/themeOverride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85800"/>
            <a:ext cx="7772400" cy="609600"/>
          </a:xfrm>
          <a:prstGeom prst="rect">
            <a:avLst/>
          </a:prstGeom>
          <a:noFill/>
          <a:ln w="9525">
            <a:noFill/>
            <a:miter lim="800000"/>
            <a:headEnd/>
            <a:tailEnd/>
          </a:ln>
        </p:spPr>
        <p:txBody>
          <a:bodyPr anchor="ctr"/>
          <a:lstStyle/>
          <a:p>
            <a:pPr algn="ctr"/>
            <a:r>
              <a:rPr lang="en-US" sz="2000" b="1"/>
              <a:t>Case Report # </a:t>
            </a:r>
            <a:r>
              <a:rPr lang="en-US" sz="2000" b="1" smtClean="0"/>
              <a:t>0897</a:t>
            </a:r>
            <a:endParaRPr lang="en-US" sz="2000" b="1"/>
          </a:p>
        </p:txBody>
      </p:sp>
      <p:sp>
        <p:nvSpPr>
          <p:cNvPr id="4099" name="Text Box 4"/>
          <p:cNvSpPr txBox="1">
            <a:spLocks noChangeArrowheads="1"/>
          </p:cNvSpPr>
          <p:nvPr/>
        </p:nvSpPr>
        <p:spPr bwMode="auto">
          <a:xfrm>
            <a:off x="304800" y="1524000"/>
            <a:ext cx="2844800" cy="336550"/>
          </a:xfrm>
          <a:prstGeom prst="rect">
            <a:avLst/>
          </a:prstGeom>
          <a:noFill/>
          <a:ln w="9525">
            <a:noFill/>
            <a:miter lim="800000"/>
            <a:headEnd/>
            <a:tailEnd/>
          </a:ln>
        </p:spPr>
        <p:txBody>
          <a:bodyPr>
            <a:spAutoFit/>
          </a:bodyPr>
          <a:lstStyle/>
          <a:p>
            <a:pPr>
              <a:spcBef>
                <a:spcPct val="50000"/>
              </a:spcBef>
            </a:pPr>
            <a:r>
              <a:rPr lang="en-US" sz="1600" b="1"/>
              <a:t>Submitted by:</a:t>
            </a:r>
          </a:p>
        </p:txBody>
      </p:sp>
      <p:sp>
        <p:nvSpPr>
          <p:cNvPr id="4100" name="Text Box 5"/>
          <p:cNvSpPr txBox="1">
            <a:spLocks noChangeArrowheads="1"/>
          </p:cNvSpPr>
          <p:nvPr/>
        </p:nvSpPr>
        <p:spPr bwMode="auto">
          <a:xfrm>
            <a:off x="2209800" y="1524000"/>
            <a:ext cx="5740400" cy="336550"/>
          </a:xfrm>
          <a:prstGeom prst="rect">
            <a:avLst/>
          </a:prstGeom>
          <a:noFill/>
          <a:ln w="9525">
            <a:noFill/>
            <a:miter lim="800000"/>
            <a:headEnd/>
            <a:tailEnd/>
          </a:ln>
        </p:spPr>
        <p:txBody>
          <a:bodyPr>
            <a:spAutoFit/>
          </a:bodyPr>
          <a:lstStyle/>
          <a:p>
            <a:pPr>
              <a:spcBef>
                <a:spcPct val="50000"/>
              </a:spcBef>
            </a:pPr>
            <a:r>
              <a:rPr lang="en-US" sz="1600" b="1" dirty="0" smtClean="0">
                <a:solidFill>
                  <a:srgbClr val="870401"/>
                </a:solidFill>
              </a:rPr>
              <a:t>Tina Lee, </a:t>
            </a:r>
            <a:r>
              <a:rPr lang="en-US" sz="1600" b="1" dirty="0">
                <a:solidFill>
                  <a:srgbClr val="870401"/>
                </a:solidFill>
              </a:rPr>
              <a:t>M.D.</a:t>
            </a:r>
          </a:p>
        </p:txBody>
      </p:sp>
      <p:sp>
        <p:nvSpPr>
          <p:cNvPr id="4101" name="Text Box 6"/>
          <p:cNvSpPr txBox="1">
            <a:spLocks noChangeArrowheads="1"/>
          </p:cNvSpPr>
          <p:nvPr/>
        </p:nvSpPr>
        <p:spPr bwMode="auto">
          <a:xfrm>
            <a:off x="304800" y="2133600"/>
            <a:ext cx="2997200" cy="336550"/>
          </a:xfrm>
          <a:prstGeom prst="rect">
            <a:avLst/>
          </a:prstGeom>
          <a:noFill/>
          <a:ln w="9525">
            <a:noFill/>
            <a:miter lim="800000"/>
            <a:headEnd/>
            <a:tailEnd/>
          </a:ln>
        </p:spPr>
        <p:txBody>
          <a:bodyPr>
            <a:spAutoFit/>
          </a:bodyPr>
          <a:lstStyle/>
          <a:p>
            <a:pPr>
              <a:spcBef>
                <a:spcPct val="50000"/>
              </a:spcBef>
            </a:pPr>
            <a:r>
              <a:rPr lang="en-US" sz="1600" b="1"/>
              <a:t>Faculty reviewer:</a:t>
            </a:r>
          </a:p>
        </p:txBody>
      </p:sp>
      <p:sp>
        <p:nvSpPr>
          <p:cNvPr id="4102" name="Text Box 7"/>
          <p:cNvSpPr txBox="1">
            <a:spLocks noChangeArrowheads="1"/>
          </p:cNvSpPr>
          <p:nvPr/>
        </p:nvSpPr>
        <p:spPr bwMode="auto">
          <a:xfrm>
            <a:off x="2209800" y="2133600"/>
            <a:ext cx="6629400" cy="336550"/>
          </a:xfrm>
          <a:prstGeom prst="rect">
            <a:avLst/>
          </a:prstGeom>
          <a:noFill/>
          <a:ln w="9525">
            <a:noFill/>
            <a:miter lim="800000"/>
            <a:headEnd/>
            <a:tailEnd/>
          </a:ln>
        </p:spPr>
        <p:txBody>
          <a:bodyPr>
            <a:spAutoFit/>
          </a:bodyPr>
          <a:lstStyle/>
          <a:p>
            <a:r>
              <a:rPr lang="en-US" sz="1600" b="1" dirty="0" smtClean="0">
                <a:solidFill>
                  <a:srgbClr val="870401"/>
                </a:solidFill>
              </a:rPr>
              <a:t>Laverne Ingram, </a:t>
            </a:r>
            <a:r>
              <a:rPr lang="en-US" sz="1600" b="1" dirty="0">
                <a:solidFill>
                  <a:srgbClr val="870401"/>
                </a:solidFill>
              </a:rPr>
              <a:t>M.D</a:t>
            </a:r>
          </a:p>
        </p:txBody>
      </p:sp>
      <p:sp>
        <p:nvSpPr>
          <p:cNvPr id="4103" name="Text Box 8"/>
          <p:cNvSpPr txBox="1">
            <a:spLocks noChangeArrowheads="1"/>
          </p:cNvSpPr>
          <p:nvPr/>
        </p:nvSpPr>
        <p:spPr bwMode="auto">
          <a:xfrm>
            <a:off x="304800" y="2743200"/>
            <a:ext cx="2489200" cy="336550"/>
          </a:xfrm>
          <a:prstGeom prst="rect">
            <a:avLst/>
          </a:prstGeom>
          <a:noFill/>
          <a:ln w="9525">
            <a:noFill/>
            <a:miter lim="800000"/>
            <a:headEnd/>
            <a:tailEnd/>
          </a:ln>
        </p:spPr>
        <p:txBody>
          <a:bodyPr>
            <a:spAutoFit/>
          </a:bodyPr>
          <a:lstStyle/>
          <a:p>
            <a:pPr>
              <a:spcBef>
                <a:spcPct val="50000"/>
              </a:spcBef>
            </a:pPr>
            <a:r>
              <a:rPr lang="en-US" sz="1600" b="1"/>
              <a:t>Date accepted:</a:t>
            </a:r>
          </a:p>
        </p:txBody>
      </p:sp>
      <p:sp>
        <p:nvSpPr>
          <p:cNvPr id="4105" name="Rectangle 11"/>
          <p:cNvSpPr>
            <a:spLocks noChangeArrowheads="1"/>
          </p:cNvSpPr>
          <p:nvPr/>
        </p:nvSpPr>
        <p:spPr bwMode="auto">
          <a:xfrm>
            <a:off x="0" y="0"/>
            <a:ext cx="9144000" cy="6858000"/>
          </a:xfrm>
          <a:prstGeom prst="rect">
            <a:avLst/>
          </a:prstGeom>
          <a:noFill/>
          <a:ln w="63500">
            <a:solidFill>
              <a:schemeClr val="tx1"/>
            </a:solidFill>
            <a:miter lim="800000"/>
            <a:headEnd/>
            <a:tailEnd/>
          </a:ln>
        </p:spPr>
        <p:txBody>
          <a:bodyPr wrap="none" anchor="ctr"/>
          <a:lstStyle/>
          <a:p>
            <a:endParaRPr lang="en-US"/>
          </a:p>
        </p:txBody>
      </p:sp>
      <p:sp>
        <p:nvSpPr>
          <p:cNvPr id="4106" name="Rectangle 12"/>
          <p:cNvSpPr>
            <a:spLocks noChangeArrowheads="1"/>
          </p:cNvSpPr>
          <p:nvPr/>
        </p:nvSpPr>
        <p:spPr bwMode="auto">
          <a:xfrm>
            <a:off x="0" y="0"/>
            <a:ext cx="9144000" cy="6858000"/>
          </a:xfrm>
          <a:prstGeom prst="rect">
            <a:avLst/>
          </a:prstGeom>
          <a:noFill/>
          <a:ln w="88900" cmpd="dbl">
            <a:solidFill>
              <a:srgbClr val="E87400"/>
            </a:solidFill>
            <a:miter lim="800000"/>
            <a:headEnd/>
            <a:tailEnd/>
          </a:ln>
        </p:spPr>
        <p:txBody>
          <a:bodyPr wrap="none" anchor="ctr"/>
          <a:lstStyle/>
          <a:p>
            <a:endParaRPr lang="en-US"/>
          </a:p>
        </p:txBody>
      </p:sp>
      <p:sp>
        <p:nvSpPr>
          <p:cNvPr id="4107" name="Text Box 13"/>
          <p:cNvSpPr txBox="1">
            <a:spLocks noChangeArrowheads="1"/>
          </p:cNvSpPr>
          <p:nvPr/>
        </p:nvSpPr>
        <p:spPr bwMode="auto">
          <a:xfrm>
            <a:off x="203200" y="114300"/>
            <a:ext cx="2032000" cy="366713"/>
          </a:xfrm>
          <a:prstGeom prst="rect">
            <a:avLst/>
          </a:prstGeom>
          <a:noFill/>
          <a:ln w="9525">
            <a:noFill/>
            <a:miter lim="800000"/>
            <a:headEnd/>
            <a:tailEnd/>
          </a:ln>
        </p:spPr>
        <p:txBody>
          <a:bodyPr>
            <a:spAutoFit/>
          </a:bodyPr>
          <a:lstStyle/>
          <a:p>
            <a:pPr>
              <a:spcBef>
                <a:spcPct val="50000"/>
              </a:spcBef>
            </a:pPr>
            <a:endParaRPr lang="en-US"/>
          </a:p>
        </p:txBody>
      </p:sp>
      <p:sp>
        <p:nvSpPr>
          <p:cNvPr id="4108" name="Text Box 14"/>
          <p:cNvSpPr txBox="1">
            <a:spLocks noChangeArrowheads="1"/>
          </p:cNvSpPr>
          <p:nvPr/>
        </p:nvSpPr>
        <p:spPr bwMode="auto">
          <a:xfrm>
            <a:off x="0" y="0"/>
            <a:ext cx="1905000" cy="274638"/>
          </a:xfrm>
          <a:prstGeom prst="rect">
            <a:avLst/>
          </a:prstGeom>
          <a:noFill/>
          <a:ln w="9525">
            <a:noFill/>
            <a:miter lim="800000"/>
            <a:headEnd/>
            <a:tailEnd/>
          </a:ln>
        </p:spPr>
        <p:txBody>
          <a:bodyPr>
            <a:spAutoFit/>
          </a:bodyPr>
          <a:lstStyle/>
          <a:p>
            <a:pPr>
              <a:spcBef>
                <a:spcPct val="50000"/>
              </a:spcBef>
            </a:pPr>
            <a:r>
              <a:rPr lang="en-US" sz="1200" b="1" dirty="0"/>
              <a:t>Radiological Category:</a:t>
            </a:r>
            <a:endParaRPr lang="en-US" sz="1200" b="1" dirty="0">
              <a:solidFill>
                <a:srgbClr val="EC2D00"/>
              </a:solidFill>
            </a:endParaRPr>
          </a:p>
        </p:txBody>
      </p:sp>
      <p:sp>
        <p:nvSpPr>
          <p:cNvPr id="4109" name="Text Box 15"/>
          <p:cNvSpPr txBox="1">
            <a:spLocks noChangeArrowheads="1"/>
          </p:cNvSpPr>
          <p:nvPr/>
        </p:nvSpPr>
        <p:spPr bwMode="auto">
          <a:xfrm>
            <a:off x="4191000" y="0"/>
            <a:ext cx="1828800" cy="549275"/>
          </a:xfrm>
          <a:prstGeom prst="rect">
            <a:avLst/>
          </a:prstGeom>
          <a:noFill/>
          <a:ln w="9525">
            <a:noFill/>
            <a:miter lim="800000"/>
            <a:headEnd/>
            <a:tailEnd/>
          </a:ln>
        </p:spPr>
        <p:txBody>
          <a:bodyPr>
            <a:spAutoFit/>
          </a:bodyPr>
          <a:lstStyle/>
          <a:p>
            <a:pPr>
              <a:spcBef>
                <a:spcPct val="50000"/>
              </a:spcBef>
            </a:pPr>
            <a:r>
              <a:rPr lang="en-US" sz="1200" b="1"/>
              <a:t>Principal Modality (1): </a:t>
            </a:r>
          </a:p>
          <a:p>
            <a:pPr>
              <a:spcBef>
                <a:spcPct val="50000"/>
              </a:spcBef>
            </a:pPr>
            <a:r>
              <a:rPr lang="en-US" sz="1200" b="1"/>
              <a:t>Principal Modality (2):</a:t>
            </a:r>
            <a:endParaRPr lang="en-US" sz="1200" b="1">
              <a:solidFill>
                <a:srgbClr val="EC2D00"/>
              </a:solidFill>
            </a:endParaRPr>
          </a:p>
        </p:txBody>
      </p:sp>
      <p:sp>
        <p:nvSpPr>
          <p:cNvPr id="4112" name="Text Box 19"/>
          <p:cNvSpPr txBox="1">
            <a:spLocks noChangeArrowheads="1"/>
          </p:cNvSpPr>
          <p:nvPr/>
        </p:nvSpPr>
        <p:spPr bwMode="auto">
          <a:xfrm>
            <a:off x="1739900" y="0"/>
            <a:ext cx="1612900" cy="274638"/>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Mammography</a:t>
            </a:r>
            <a:endParaRPr lang="en-US" sz="1200" dirty="0">
              <a:solidFill>
                <a:srgbClr val="870401"/>
              </a:solidFill>
            </a:endParaRPr>
          </a:p>
        </p:txBody>
      </p:sp>
      <p:sp>
        <p:nvSpPr>
          <p:cNvPr id="4113" name="Text Box 20"/>
          <p:cNvSpPr txBox="1">
            <a:spLocks noChangeArrowheads="1"/>
          </p:cNvSpPr>
          <p:nvPr/>
        </p:nvSpPr>
        <p:spPr bwMode="auto">
          <a:xfrm>
            <a:off x="5867400" y="258763"/>
            <a:ext cx="3124200" cy="274637"/>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Ultrasound</a:t>
            </a:r>
            <a:endParaRPr lang="en-US" sz="1200" dirty="0">
              <a:solidFill>
                <a:srgbClr val="870401"/>
              </a:solidFill>
            </a:endParaRPr>
          </a:p>
        </p:txBody>
      </p:sp>
      <p:sp>
        <p:nvSpPr>
          <p:cNvPr id="4114" name="Text Box 21"/>
          <p:cNvSpPr txBox="1">
            <a:spLocks noChangeArrowheads="1"/>
          </p:cNvSpPr>
          <p:nvPr/>
        </p:nvSpPr>
        <p:spPr bwMode="auto">
          <a:xfrm>
            <a:off x="5867400" y="0"/>
            <a:ext cx="1612900" cy="274638"/>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Mammography</a:t>
            </a:r>
            <a:endParaRPr lang="en-US" sz="1200" dirty="0">
              <a:solidFill>
                <a:srgbClr val="870401"/>
              </a:solidFill>
            </a:endParaRPr>
          </a:p>
        </p:txBody>
      </p:sp>
      <p:pic>
        <p:nvPicPr>
          <p:cNvPr id="4115" name="Picture 22"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33400" y="1504918"/>
            <a:ext cx="8610600" cy="2800767"/>
          </a:xfrm>
          <a:noFill/>
        </p:spPr>
        <p:txBody>
          <a:bodyPr wrap="square">
            <a:spAutoFit/>
          </a:bodyPr>
          <a:lstStyle/>
          <a:p>
            <a:pPr algn="l" eaLnBrk="1" hangingPunct="1"/>
            <a:r>
              <a:rPr lang="en-US" sz="1600" b="1" dirty="0" smtClean="0">
                <a:solidFill>
                  <a:srgbClr val="870401"/>
                </a:solidFill>
              </a:rPr>
              <a:t>Current mammographic findings demonstrate no significant mammographic abnormalities. When compared to patient’s prior mammogram 3 years ago, it is evident that there has been significant decrease in the size of the breasts bilaterally. Further evaluation with breast ultrasound demonstrates irregular masses with posterior acoustic shadowing.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sp>
        <p:nvSpPr>
          <p:cNvPr id="9219" name="Text Box 3"/>
          <p:cNvSpPr txBox="1">
            <a:spLocks noChangeArrowheads="1"/>
          </p:cNvSpPr>
          <p:nvPr/>
        </p:nvSpPr>
        <p:spPr bwMode="auto">
          <a:xfrm>
            <a:off x="914400" y="3810000"/>
            <a:ext cx="7518400" cy="1803400"/>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sz="1600" b="1" dirty="0">
                <a:solidFill>
                  <a:srgbClr val="870401"/>
                </a:solidFill>
              </a:rPr>
              <a:t> </a:t>
            </a:r>
            <a:r>
              <a:rPr lang="en-US" sz="1600" b="1" dirty="0" smtClean="0">
                <a:solidFill>
                  <a:srgbClr val="870401"/>
                </a:solidFill>
              </a:rPr>
              <a:t>Invasive lobular carcinoma.</a:t>
            </a:r>
            <a:endParaRPr lang="en-US" sz="1600" b="1" dirty="0">
              <a:solidFill>
                <a:srgbClr val="870401"/>
              </a:solidFill>
            </a:endParaRPr>
          </a:p>
          <a:p>
            <a:pPr>
              <a:spcBef>
                <a:spcPct val="50000"/>
              </a:spcBef>
              <a:buClr>
                <a:srgbClr val="E87400"/>
              </a:buClr>
              <a:buSzPct val="200000"/>
              <a:buFontTx/>
              <a:buChar char="•"/>
            </a:pPr>
            <a:r>
              <a:rPr lang="en-US" sz="1600" b="1" dirty="0">
                <a:solidFill>
                  <a:srgbClr val="870401"/>
                </a:solidFill>
              </a:rPr>
              <a:t> </a:t>
            </a:r>
            <a:r>
              <a:rPr lang="en-US" sz="1600" b="1" dirty="0" smtClean="0">
                <a:solidFill>
                  <a:srgbClr val="870401"/>
                </a:solidFill>
              </a:rPr>
              <a:t>Metastatic disease.</a:t>
            </a:r>
            <a:endParaRPr lang="en-US" sz="1600" b="1" dirty="0">
              <a:solidFill>
                <a:srgbClr val="870401"/>
              </a:solidFill>
            </a:endParaRPr>
          </a:p>
          <a:p>
            <a:pPr>
              <a:spcBef>
                <a:spcPct val="50000"/>
              </a:spcBef>
              <a:buClr>
                <a:srgbClr val="E87400"/>
              </a:buClr>
              <a:buSzPct val="200000"/>
              <a:buFontTx/>
              <a:buChar char="•"/>
            </a:pPr>
            <a:r>
              <a:rPr lang="en-US" sz="1600" b="1" dirty="0">
                <a:solidFill>
                  <a:srgbClr val="870401"/>
                </a:solidFill>
              </a:rPr>
              <a:t> </a:t>
            </a:r>
            <a:r>
              <a:rPr lang="en-US" sz="1600" b="1" dirty="0" smtClean="0">
                <a:solidFill>
                  <a:srgbClr val="870401"/>
                </a:solidFill>
              </a:rPr>
              <a:t>Leukemic breast infiltrates. </a:t>
            </a:r>
            <a:endParaRPr lang="en-US" sz="1600" b="1" dirty="0">
              <a:solidFill>
                <a:srgbClr val="870401"/>
              </a:solidFill>
            </a:endParaRPr>
          </a:p>
          <a:p>
            <a:pPr>
              <a:spcBef>
                <a:spcPct val="50000"/>
              </a:spcBef>
              <a:buClr>
                <a:srgbClr val="E87400"/>
              </a:buClr>
              <a:buSzPct val="200000"/>
            </a:pPr>
            <a:endParaRPr lang="en-US" sz="1600" b="1" dirty="0">
              <a:solidFill>
                <a:srgbClr val="870401"/>
              </a:solidFill>
            </a:endParaRPr>
          </a:p>
          <a:p>
            <a:pPr>
              <a:spcBef>
                <a:spcPct val="50000"/>
              </a:spcBef>
              <a:buClr>
                <a:srgbClr val="E87400"/>
              </a:buClr>
              <a:buSzPct val="200000"/>
            </a:pPr>
            <a:endParaRPr lang="en-US" sz="1600" b="1" dirty="0">
              <a:solidFill>
                <a:srgbClr val="870401"/>
              </a:solidFill>
            </a:endParaRPr>
          </a:p>
        </p:txBody>
      </p:sp>
      <p:sp>
        <p:nvSpPr>
          <p:cNvPr id="9220" name="Text Box 4"/>
          <p:cNvSpPr txBox="1">
            <a:spLocks noChangeArrowheads="1"/>
          </p:cNvSpPr>
          <p:nvPr/>
        </p:nvSpPr>
        <p:spPr bwMode="auto">
          <a:xfrm>
            <a:off x="381000" y="990600"/>
            <a:ext cx="1327150" cy="396875"/>
          </a:xfrm>
          <a:prstGeom prst="rect">
            <a:avLst/>
          </a:prstGeom>
          <a:noFill/>
          <a:ln w="9525">
            <a:noFill/>
            <a:miter lim="800000"/>
            <a:headEnd/>
            <a:tailEnd/>
          </a:ln>
        </p:spPr>
        <p:txBody>
          <a:bodyPr wrap="none">
            <a:spAutoFit/>
          </a:bodyPr>
          <a:lstStyle/>
          <a:p>
            <a:r>
              <a:rPr lang="en-US" sz="2000" b="1"/>
              <a:t>Findings:</a:t>
            </a:r>
          </a:p>
        </p:txBody>
      </p:sp>
      <p:sp>
        <p:nvSpPr>
          <p:cNvPr id="9221" name="Text Box 5"/>
          <p:cNvSpPr txBox="1">
            <a:spLocks noChangeArrowheads="1"/>
          </p:cNvSpPr>
          <p:nvPr/>
        </p:nvSpPr>
        <p:spPr bwMode="auto">
          <a:xfrm>
            <a:off x="914400" y="3352800"/>
            <a:ext cx="1733550" cy="396875"/>
          </a:xfrm>
          <a:prstGeom prst="rect">
            <a:avLst/>
          </a:prstGeom>
          <a:noFill/>
          <a:ln w="9525">
            <a:noFill/>
            <a:miter lim="800000"/>
            <a:headEnd/>
            <a:tailEnd/>
          </a:ln>
        </p:spPr>
        <p:txBody>
          <a:bodyPr wrap="none">
            <a:spAutoFit/>
          </a:bodyPr>
          <a:lstStyle/>
          <a:p>
            <a:r>
              <a:rPr lang="en-US" sz="2000" b="1"/>
              <a:t>Differentials:</a:t>
            </a:r>
          </a:p>
        </p:txBody>
      </p:sp>
      <p:grpSp>
        <p:nvGrpSpPr>
          <p:cNvPr id="2" name="Group 6"/>
          <p:cNvGrpSpPr>
            <a:grpSpLocks/>
          </p:cNvGrpSpPr>
          <p:nvPr/>
        </p:nvGrpSpPr>
        <p:grpSpPr bwMode="auto">
          <a:xfrm>
            <a:off x="0" y="0"/>
            <a:ext cx="9144000" cy="6858000"/>
            <a:chOff x="0" y="0"/>
            <a:chExt cx="5760" cy="4320"/>
          </a:xfrm>
        </p:grpSpPr>
        <p:sp>
          <p:nvSpPr>
            <p:cNvPr id="922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922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9223" name="Rectangle 10"/>
          <p:cNvSpPr>
            <a:spLocks noChangeArrowheads="1"/>
          </p:cNvSpPr>
          <p:nvPr/>
        </p:nvSpPr>
        <p:spPr bwMode="auto">
          <a:xfrm>
            <a:off x="2743200" y="228600"/>
            <a:ext cx="3581400" cy="476250"/>
          </a:xfrm>
          <a:prstGeom prst="rect">
            <a:avLst/>
          </a:prstGeom>
          <a:noFill/>
          <a:ln w="9525">
            <a:noFill/>
            <a:miter lim="800000"/>
            <a:headEnd/>
            <a:tailEnd/>
          </a:ln>
        </p:spPr>
        <p:txBody>
          <a:bodyPr/>
          <a:lstStyle/>
          <a:p>
            <a:pPr algn="ctr"/>
            <a:r>
              <a:rPr lang="en-US" sz="2000" b="1"/>
              <a:t>Findings and Differentials</a:t>
            </a:r>
          </a:p>
        </p:txBody>
      </p:sp>
      <p:pic>
        <p:nvPicPr>
          <p:cNvPr id="9224" name="Picture 11"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rot="21600000">
            <a:off x="152400" y="838200"/>
            <a:ext cx="8229600" cy="4648200"/>
          </a:xfrm>
          <a:noFill/>
        </p:spPr>
        <p:txBody>
          <a:bodyPr/>
          <a:lstStyle/>
          <a:p>
            <a:pPr marL="0" indent="0" eaLnBrk="1" hangingPunct="1">
              <a:buFontTx/>
              <a:buNone/>
            </a:pPr>
            <a:r>
              <a:rPr lang="en-US" sz="1600" b="1" dirty="0" smtClean="0">
                <a:solidFill>
                  <a:srgbClr val="870401"/>
                </a:solidFill>
              </a:rPr>
              <a:t>Approximately 5 - 10 percent of invasive breast cancers are invasive lobular carcinomas.  Invasive lobular carcinomas have a greater tendency to be </a:t>
            </a:r>
            <a:r>
              <a:rPr lang="en-US" sz="1600" b="1" dirty="0" err="1" smtClean="0">
                <a:solidFill>
                  <a:srgbClr val="870401"/>
                </a:solidFill>
              </a:rPr>
              <a:t>multicentric</a:t>
            </a:r>
            <a:r>
              <a:rPr lang="en-US" sz="1600" b="1" dirty="0" smtClean="0">
                <a:solidFill>
                  <a:srgbClr val="870401"/>
                </a:solidFill>
              </a:rPr>
              <a:t> and bilateral when compared to the invasive ductal carcinomas. </a:t>
            </a:r>
          </a:p>
          <a:p>
            <a:pPr marL="0" indent="0" eaLnBrk="1" hangingPunct="1">
              <a:buFontTx/>
              <a:buNone/>
            </a:pPr>
            <a:endParaRPr lang="en-US" sz="1600" b="1" dirty="0" smtClean="0">
              <a:solidFill>
                <a:srgbClr val="870401"/>
              </a:solidFill>
            </a:endParaRPr>
          </a:p>
          <a:p>
            <a:pPr marL="0" indent="0" eaLnBrk="1" hangingPunct="1">
              <a:buFontTx/>
              <a:buNone/>
            </a:pPr>
            <a:r>
              <a:rPr lang="en-US" sz="1600" b="1" dirty="0" smtClean="0">
                <a:solidFill>
                  <a:srgbClr val="870401"/>
                </a:solidFill>
              </a:rPr>
              <a:t>Invasive lobular carcinomas (ILC) grow in sheets of single layers of cells along the </a:t>
            </a:r>
            <a:r>
              <a:rPr lang="en-US" sz="1600" b="1" dirty="0" err="1" smtClean="0">
                <a:solidFill>
                  <a:srgbClr val="870401"/>
                </a:solidFill>
              </a:rPr>
              <a:t>ligamentous</a:t>
            </a:r>
            <a:r>
              <a:rPr lang="en-US" sz="1600" b="1" dirty="0" smtClean="0">
                <a:solidFill>
                  <a:srgbClr val="870401"/>
                </a:solidFill>
              </a:rPr>
              <a:t> structures of the breast. Due to this pattern of growth ILCs are often difficult to detect on mammograms and on physical examination. Breast thickening, skin and nipple retraction are the most common clinical findings. </a:t>
            </a:r>
          </a:p>
          <a:p>
            <a:pPr marL="0" indent="0" eaLnBrk="1" hangingPunct="1">
              <a:buFontTx/>
              <a:buNone/>
            </a:pPr>
            <a:endParaRPr lang="en-US" sz="1600" b="1" dirty="0" smtClean="0">
              <a:solidFill>
                <a:srgbClr val="870401"/>
              </a:solidFill>
            </a:endParaRPr>
          </a:p>
          <a:p>
            <a:pPr marL="0" indent="0" eaLnBrk="1" hangingPunct="1">
              <a:buFontTx/>
              <a:buNone/>
            </a:pPr>
            <a:r>
              <a:rPr lang="en-US" sz="1600" b="1" dirty="0" smtClean="0">
                <a:solidFill>
                  <a:srgbClr val="870401"/>
                </a:solidFill>
              </a:rPr>
              <a:t>On ultrasound ILC tend to be </a:t>
            </a:r>
            <a:r>
              <a:rPr lang="en-US" sz="1600" b="1" dirty="0" err="1" smtClean="0">
                <a:solidFill>
                  <a:srgbClr val="870401"/>
                </a:solidFill>
              </a:rPr>
              <a:t>hypoechoic</a:t>
            </a:r>
            <a:r>
              <a:rPr lang="en-US" sz="1600" b="1" dirty="0" smtClean="0">
                <a:solidFill>
                  <a:srgbClr val="870401"/>
                </a:solidFill>
              </a:rPr>
              <a:t>, irregular, a </a:t>
            </a:r>
            <a:r>
              <a:rPr lang="en-US" sz="1600" b="1" dirty="0" err="1" smtClean="0">
                <a:solidFill>
                  <a:srgbClr val="870401"/>
                </a:solidFill>
              </a:rPr>
              <a:t>spiculated</a:t>
            </a:r>
            <a:r>
              <a:rPr lang="en-US" sz="1600" b="1" dirty="0" smtClean="0">
                <a:solidFill>
                  <a:srgbClr val="870401"/>
                </a:solidFill>
              </a:rPr>
              <a:t> or ill defined mass which may or may not demonstrate acoustic shadowing. MRI appearance is a </a:t>
            </a:r>
            <a:r>
              <a:rPr lang="en-US" sz="1600" b="1" dirty="0" err="1" smtClean="0">
                <a:solidFill>
                  <a:srgbClr val="870401"/>
                </a:solidFill>
              </a:rPr>
              <a:t>spiculated</a:t>
            </a:r>
            <a:r>
              <a:rPr lang="en-US" sz="1600" b="1" dirty="0" smtClean="0">
                <a:solidFill>
                  <a:srgbClr val="870401"/>
                </a:solidFill>
              </a:rPr>
              <a:t> mass with variable enhancement patterns. </a:t>
            </a:r>
          </a:p>
          <a:p>
            <a:pPr marL="0" indent="0" eaLnBrk="1" hangingPunct="1">
              <a:buNone/>
            </a:pPr>
            <a:endParaRPr lang="en-US" sz="1600" b="1" dirty="0" smtClean="0">
              <a:solidFill>
                <a:srgbClr val="870401"/>
              </a:solidFill>
            </a:endParaRPr>
          </a:p>
          <a:p>
            <a:pPr marL="0" indent="0" eaLnBrk="1" hangingPunct="1">
              <a:buNone/>
            </a:pP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0244"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a:t>Discussion</a:t>
            </a:r>
          </a:p>
        </p:txBody>
      </p:sp>
      <p:pic>
        <p:nvPicPr>
          <p:cNvPr id="10245" name="Picture 8" descr="icf_logo4"/>
          <p:cNvPicPr>
            <a:picLocks noChangeAspect="1" noChangeArrowheads="1"/>
          </p:cNvPicPr>
          <p:nvPr/>
        </p:nvPicPr>
        <p:blipFill>
          <a:blip r:embed="rId4"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152400" y="838200"/>
            <a:ext cx="8229600" cy="4648200"/>
          </a:xfrm>
          <a:noFill/>
        </p:spPr>
        <p:txBody>
          <a:bodyPr/>
          <a:lstStyle/>
          <a:p>
            <a:pPr marL="0" indent="0" eaLnBrk="1" hangingPunct="1">
              <a:buFontTx/>
              <a:buNone/>
            </a:pPr>
            <a:endParaRPr lang="en-US" sz="1600" b="1" dirty="0" smtClean="0">
              <a:solidFill>
                <a:srgbClr val="870401"/>
              </a:solidFill>
            </a:endParaRPr>
          </a:p>
          <a:p>
            <a:pPr marL="0" indent="0" eaLnBrk="1" hangingPunct="1">
              <a:buNone/>
            </a:pPr>
            <a:r>
              <a:rPr lang="en-US" sz="1600" b="1" dirty="0" smtClean="0">
                <a:solidFill>
                  <a:srgbClr val="870401"/>
                </a:solidFill>
              </a:rPr>
              <a:t>On mammogram, focal asymmetry (3 - 25%) and architectural distortion (10 - 25%) are the most common findings of ILC.  ILC may also present as an equal or high density mass. Adequate compression is important in detecting the subtle findings of asymmetry and architectural distortion. Thus, these findings are more commonly seen on the </a:t>
            </a:r>
            <a:r>
              <a:rPr lang="en-US" sz="1600" b="1" dirty="0" err="1" smtClean="0">
                <a:solidFill>
                  <a:srgbClr val="870401"/>
                </a:solidFill>
              </a:rPr>
              <a:t>craniocaudal</a:t>
            </a:r>
            <a:r>
              <a:rPr lang="en-US" sz="1600" b="1" dirty="0" smtClean="0">
                <a:solidFill>
                  <a:srgbClr val="870401"/>
                </a:solidFill>
              </a:rPr>
              <a:t> views -- in general greater compression is achieved on CC views when compared to MLO views.  </a:t>
            </a:r>
          </a:p>
          <a:p>
            <a:pPr marL="0" indent="0" eaLnBrk="1" hangingPunct="1">
              <a:buFontTx/>
              <a:buNone/>
            </a:pPr>
            <a:endParaRPr lang="en-US" sz="1600" b="1" dirty="0" smtClean="0">
              <a:solidFill>
                <a:srgbClr val="870401"/>
              </a:solidFill>
            </a:endParaRPr>
          </a:p>
          <a:p>
            <a:pPr marL="0" indent="0" eaLnBrk="1" hangingPunct="1">
              <a:buFontTx/>
              <a:buNone/>
            </a:pPr>
            <a:r>
              <a:rPr lang="en-US" sz="1600" b="1" dirty="0" smtClean="0">
                <a:solidFill>
                  <a:srgbClr val="870401"/>
                </a:solidFill>
              </a:rPr>
              <a:t>An unusual and typically late mammographic presentation of invasive lobular carcinoma is the shrinking breast. The shrinking breast is a mammographic finding,  and change in breast size on physical exam is not apparent. The decrease in size of the breasts, nipple to </a:t>
            </a:r>
            <a:r>
              <a:rPr lang="en-US" sz="1600" b="1" dirty="0" err="1" smtClean="0">
                <a:solidFill>
                  <a:srgbClr val="870401"/>
                </a:solidFill>
              </a:rPr>
              <a:t>pectoralis</a:t>
            </a:r>
            <a:r>
              <a:rPr lang="en-US" sz="1600" b="1" dirty="0" smtClean="0">
                <a:solidFill>
                  <a:srgbClr val="870401"/>
                </a:solidFill>
              </a:rPr>
              <a:t> line, on mammogram is thought to be resultant of the decreased compliance in the breast which then results in decreased compression on mammographic examination and the breast appears smaller. </a:t>
            </a:r>
          </a:p>
          <a:p>
            <a:pPr marL="0" indent="0" eaLnBrk="1" hangingPunct="1">
              <a:buNone/>
            </a:pP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0244"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a:t>Discussion</a:t>
            </a:r>
          </a:p>
        </p:txBody>
      </p:sp>
      <p:pic>
        <p:nvPicPr>
          <p:cNvPr id="10245" name="Picture 8" descr="icf_logo4"/>
          <p:cNvPicPr>
            <a:picLocks noChangeAspect="1" noChangeArrowheads="1"/>
          </p:cNvPicPr>
          <p:nvPr/>
        </p:nvPicPr>
        <p:blipFill>
          <a:blip r:embed="rId4"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52400" y="898525"/>
            <a:ext cx="8686800" cy="4248150"/>
          </a:xfrm>
          <a:noFill/>
        </p:spPr>
        <p:txBody>
          <a:bodyPr>
            <a:spAutoFit/>
          </a:bodyPr>
          <a:lstStyle/>
          <a:p>
            <a:pPr algn="l" eaLnBrk="1" hangingPunct="1"/>
            <a:r>
              <a:rPr lang="en-US" sz="1600" b="1" dirty="0" smtClean="0">
                <a:solidFill>
                  <a:srgbClr val="870401"/>
                </a:solidFill>
              </a:rPr>
              <a:t>Bilateral invasive lobular carcinoma presenting as shrinking breast on mammogram.</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1270"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1271"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1268" name="Rectangle 7"/>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a:t>Diagnosis</a:t>
            </a:r>
          </a:p>
        </p:txBody>
      </p:sp>
      <p:pic>
        <p:nvPicPr>
          <p:cNvPr id="11269"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52400" y="-224437"/>
            <a:ext cx="8686800" cy="6494085"/>
          </a:xfrm>
          <a:noFill/>
        </p:spPr>
        <p:txBody>
          <a:bodyPr>
            <a:spAutoFit/>
          </a:bodyPr>
          <a:lstStyle/>
          <a:p>
            <a:pPr algn="l" eaLnBrk="1" hangingPunct="1"/>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i="1" dirty="0" smtClean="0"/>
              <a:t> </a:t>
            </a: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Ikeda DM. The Requisites: Breast Imaging. Philadelphia, PA : Elsevier 2011</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Harvey JA, Fechner RE, Moore MM. Apparent </a:t>
            </a:r>
            <a:r>
              <a:rPr lang="en-US" sz="1600" b="1" dirty="0" err="1" smtClean="0">
                <a:solidFill>
                  <a:srgbClr val="870401"/>
                </a:solidFill>
              </a:rPr>
              <a:t>ipsilateral</a:t>
            </a:r>
            <a:r>
              <a:rPr lang="en-US" sz="1600" b="1" dirty="0" smtClean="0">
                <a:solidFill>
                  <a:srgbClr val="870401"/>
                </a:solidFill>
              </a:rPr>
              <a:t> decrease in breast size at mammography: a sign of infiltrating lobular carcinoma. Radiology 2000 Mar; 214 : 883-889</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Harvey JA Unusual breast Cancers: Useful Clues to Expanding the Differential Diagnosis. Radiology 2007 Mar; 242 : 683-694</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err="1" smtClean="0">
                <a:solidFill>
                  <a:srgbClr val="870401"/>
                </a:solidFill>
              </a:rPr>
              <a:t>Jafri</a:t>
            </a:r>
            <a:r>
              <a:rPr lang="en-US" sz="1600" b="1" dirty="0" smtClean="0">
                <a:solidFill>
                  <a:srgbClr val="870401"/>
                </a:solidFill>
              </a:rPr>
              <a:t> NF, </a:t>
            </a:r>
            <a:r>
              <a:rPr lang="en-US" sz="1600" b="1" dirty="0" err="1" smtClean="0">
                <a:solidFill>
                  <a:srgbClr val="870401"/>
                </a:solidFill>
              </a:rPr>
              <a:t>Slanetz</a:t>
            </a:r>
            <a:r>
              <a:rPr lang="en-US" sz="1600" b="1" dirty="0" smtClean="0">
                <a:solidFill>
                  <a:srgbClr val="870401"/>
                </a:solidFill>
              </a:rPr>
              <a:t> PJ. The shrinking breast: an unusual mammographic finding of invasive lobular carcinoma. Radiology Case Reports [ Online] 2007; 2:94 </a:t>
            </a:r>
            <a:r>
              <a:rPr lang="en-US" sz="1600" dirty="0" smtClean="0"/>
              <a:t/>
            </a:r>
            <a:br>
              <a:rPr lang="en-US" sz="1600" dirty="0" smtClean="0"/>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2294"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2295"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2292" name="Rectangle 6"/>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dirty="0"/>
              <a:t>References</a:t>
            </a:r>
          </a:p>
        </p:txBody>
      </p:sp>
      <p:pic>
        <p:nvPicPr>
          <p:cNvPr id="12293" name="Picture 7"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a:xfrm>
            <a:off x="0" y="304800"/>
            <a:ext cx="8229600" cy="533400"/>
          </a:xfrm>
          <a:noFill/>
        </p:spPr>
        <p:txBody>
          <a:bodyPr/>
          <a:lstStyle/>
          <a:p>
            <a:pPr eaLnBrk="1" hangingPunct="1"/>
            <a:r>
              <a:rPr lang="en-US" sz="2000" b="1" smtClean="0"/>
              <a:t>Case History</a:t>
            </a:r>
          </a:p>
        </p:txBody>
      </p:sp>
      <p:sp>
        <p:nvSpPr>
          <p:cNvPr id="5123" name="Rectangle 5"/>
          <p:cNvSpPr>
            <a:spLocks noGrp="1" noChangeArrowheads="1"/>
          </p:cNvSpPr>
          <p:nvPr>
            <p:ph type="body" idx="4294967295"/>
          </p:nvPr>
        </p:nvSpPr>
        <p:spPr>
          <a:xfrm>
            <a:off x="152400" y="1219200"/>
            <a:ext cx="8229600" cy="4267200"/>
          </a:xfrm>
          <a:noFill/>
        </p:spPr>
        <p:txBody>
          <a:bodyPr/>
          <a:lstStyle/>
          <a:p>
            <a:pPr eaLnBrk="1" hangingPunct="1">
              <a:buFontTx/>
              <a:buNone/>
            </a:pPr>
            <a:r>
              <a:rPr lang="en-US" sz="1600" b="1" dirty="0" smtClean="0">
                <a:solidFill>
                  <a:srgbClr val="870401"/>
                </a:solidFill>
              </a:rPr>
              <a:t>54 year old female with pain undergoing mammography. Additional history withheld. </a:t>
            </a:r>
          </a:p>
          <a:p>
            <a:pPr eaLnBrk="1" hangingPunct="1"/>
            <a:endParaRPr lang="en-US" sz="1600" b="1" dirty="0" smtClean="0">
              <a:solidFill>
                <a:srgbClr val="870401"/>
              </a:solidFill>
            </a:endParaRPr>
          </a:p>
        </p:txBody>
      </p:sp>
      <p:grpSp>
        <p:nvGrpSpPr>
          <p:cNvPr id="2" name="Group 6"/>
          <p:cNvGrpSpPr>
            <a:grpSpLocks/>
          </p:cNvGrpSpPr>
          <p:nvPr/>
        </p:nvGrpSpPr>
        <p:grpSpPr bwMode="auto">
          <a:xfrm>
            <a:off x="0" y="0"/>
            <a:ext cx="9144000" cy="6858000"/>
            <a:chOff x="0" y="0"/>
            <a:chExt cx="5760" cy="4320"/>
          </a:xfrm>
        </p:grpSpPr>
        <p:sp>
          <p:nvSpPr>
            <p:cNvPr id="5126"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5127"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pic>
        <p:nvPicPr>
          <p:cNvPr id="5125"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997744"/>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pic>
        <p:nvPicPr>
          <p:cNvPr id="1026" name="Picture 2" descr="C:\Users\Owner\AppData\Local\Temp\Mammo ICF12.bmp"/>
          <p:cNvPicPr>
            <a:picLocks noChangeAspect="1" noChangeArrowheads="1"/>
          </p:cNvPicPr>
          <p:nvPr/>
        </p:nvPicPr>
        <p:blipFill>
          <a:blip r:embed="rId4" cstate="print"/>
          <a:srcRect l="8889" r="43334" b="13334"/>
          <a:stretch>
            <a:fillRect/>
          </a:stretch>
        </p:blipFill>
        <p:spPr bwMode="auto">
          <a:xfrm>
            <a:off x="4267200" y="685800"/>
            <a:ext cx="3276600" cy="5943600"/>
          </a:xfrm>
          <a:prstGeom prst="rect">
            <a:avLst/>
          </a:prstGeom>
          <a:noFill/>
        </p:spPr>
      </p:pic>
      <p:pic>
        <p:nvPicPr>
          <p:cNvPr id="1027" name="Picture 3" descr="C:\Users\Owner\AppData\Local\Temp\Mammo ICF9.bmp"/>
          <p:cNvPicPr>
            <a:picLocks noChangeAspect="1" noChangeArrowheads="1"/>
          </p:cNvPicPr>
          <p:nvPr/>
        </p:nvPicPr>
        <p:blipFill>
          <a:blip r:embed="rId5" cstate="print"/>
          <a:srcRect l="48889" r="8889" b="12222"/>
          <a:stretch>
            <a:fillRect/>
          </a:stretch>
        </p:blipFill>
        <p:spPr bwMode="auto">
          <a:xfrm>
            <a:off x="1447800" y="685800"/>
            <a:ext cx="2895600" cy="5943600"/>
          </a:xfrm>
          <a:prstGeom prst="rect">
            <a:avLst/>
          </a:prstGeom>
          <a:noFill/>
        </p:spPr>
      </p:pic>
      <p:sp>
        <p:nvSpPr>
          <p:cNvPr id="10" name="TextBox 9"/>
          <p:cNvSpPr txBox="1"/>
          <p:nvPr/>
        </p:nvSpPr>
        <p:spPr>
          <a:xfrm>
            <a:off x="838200" y="1676400"/>
            <a:ext cx="925253" cy="400110"/>
          </a:xfrm>
          <a:prstGeom prst="rect">
            <a:avLst/>
          </a:prstGeom>
          <a:noFill/>
        </p:spPr>
        <p:txBody>
          <a:bodyPr wrap="none" rtlCol="0">
            <a:spAutoFit/>
          </a:bodyPr>
          <a:lstStyle/>
          <a:p>
            <a:r>
              <a:rPr lang="en-US" sz="2000" dirty="0" smtClean="0">
                <a:solidFill>
                  <a:schemeClr val="bg1">
                    <a:lumMod val="95000"/>
                  </a:schemeClr>
                </a:solidFill>
              </a:rPr>
              <a:t>RMLO</a:t>
            </a:r>
            <a:endParaRPr lang="en-US" sz="2000" dirty="0">
              <a:solidFill>
                <a:schemeClr val="bg1">
                  <a:lumMod val="95000"/>
                </a:schemeClr>
              </a:solidFill>
            </a:endParaRPr>
          </a:p>
        </p:txBody>
      </p:sp>
      <p:sp>
        <p:nvSpPr>
          <p:cNvPr id="12" name="TextBox 11"/>
          <p:cNvSpPr txBox="1"/>
          <p:nvPr/>
        </p:nvSpPr>
        <p:spPr>
          <a:xfrm>
            <a:off x="6400800" y="1676400"/>
            <a:ext cx="1066800" cy="400110"/>
          </a:xfrm>
          <a:prstGeom prst="rect">
            <a:avLst/>
          </a:prstGeom>
          <a:noFill/>
        </p:spPr>
        <p:txBody>
          <a:bodyPr wrap="square" rtlCol="0">
            <a:spAutoFit/>
          </a:bodyPr>
          <a:lstStyle/>
          <a:p>
            <a:r>
              <a:rPr lang="en-US" sz="2000" dirty="0" smtClean="0">
                <a:solidFill>
                  <a:schemeClr val="bg1">
                    <a:lumMod val="95000"/>
                  </a:schemeClr>
                </a:solidFill>
              </a:rPr>
              <a:t>LMLO</a:t>
            </a:r>
            <a:endParaRPr lang="en-US" sz="2000" dirty="0">
              <a:solidFill>
                <a:schemeClr val="bg1">
                  <a:lumMod val="95000"/>
                </a:schemeClr>
              </a:solidFill>
            </a:endParaRPr>
          </a:p>
        </p:txBody>
      </p:sp>
      <p:sp>
        <p:nvSpPr>
          <p:cNvPr id="11" name="Text Box 7"/>
          <p:cNvSpPr txBox="1">
            <a:spLocks noChangeArrowheads="1"/>
          </p:cNvSpPr>
          <p:nvPr/>
        </p:nvSpPr>
        <p:spPr bwMode="auto">
          <a:xfrm>
            <a:off x="3069025" y="228600"/>
            <a:ext cx="3005951" cy="400110"/>
          </a:xfrm>
          <a:prstGeom prst="rect">
            <a:avLst/>
          </a:prstGeom>
          <a:noFill/>
          <a:ln w="9525">
            <a:noFill/>
            <a:miter lim="800000"/>
            <a:headEnd/>
            <a:tailEnd/>
          </a:ln>
        </p:spPr>
        <p:txBody>
          <a:bodyPr wrap="none">
            <a:spAutoFit/>
          </a:bodyPr>
          <a:lstStyle/>
          <a:p>
            <a:r>
              <a:rPr lang="en-US" sz="2000" b="1" dirty="0" smtClean="0">
                <a:solidFill>
                  <a:schemeClr val="bg1"/>
                </a:solidFill>
              </a:rPr>
              <a:t>Current Mammography</a:t>
            </a:r>
            <a:endParaRPr lang="en-US" sz="20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pic>
        <p:nvPicPr>
          <p:cNvPr id="2050" name="Picture 2" descr="C:\Users\Owner\AppData\Local\Temp\Mammo ICF13.bmp"/>
          <p:cNvPicPr>
            <a:picLocks noChangeAspect="1" noChangeArrowheads="1"/>
          </p:cNvPicPr>
          <p:nvPr/>
        </p:nvPicPr>
        <p:blipFill>
          <a:blip r:embed="rId3" cstate="print"/>
          <a:srcRect l="8889" t="17778" r="55556" b="6667"/>
          <a:stretch>
            <a:fillRect/>
          </a:stretch>
        </p:blipFill>
        <p:spPr bwMode="auto">
          <a:xfrm>
            <a:off x="4419600" y="533400"/>
            <a:ext cx="2438400" cy="5181600"/>
          </a:xfrm>
          <a:prstGeom prst="rect">
            <a:avLst/>
          </a:prstGeom>
          <a:noFill/>
        </p:spPr>
      </p:pic>
      <p:pic>
        <p:nvPicPr>
          <p:cNvPr id="2051" name="Picture 3" descr="C:\Users\Owner\AppData\Local\Temp\Mammo ICF14.bmp"/>
          <p:cNvPicPr>
            <a:picLocks noChangeAspect="1" noChangeArrowheads="1"/>
          </p:cNvPicPr>
          <p:nvPr/>
        </p:nvPicPr>
        <p:blipFill>
          <a:blip r:embed="rId4" cstate="print"/>
          <a:srcRect l="56667" t="12222" r="8889" b="16666"/>
          <a:stretch>
            <a:fillRect/>
          </a:stretch>
        </p:blipFill>
        <p:spPr bwMode="auto">
          <a:xfrm>
            <a:off x="2133600" y="762000"/>
            <a:ext cx="2362200" cy="4876800"/>
          </a:xfrm>
          <a:prstGeom prst="rect">
            <a:avLst/>
          </a:prstGeom>
          <a:noFill/>
        </p:spPr>
      </p:pic>
      <p:sp>
        <p:nvSpPr>
          <p:cNvPr id="7172" name="Text Box 7"/>
          <p:cNvSpPr txBox="1">
            <a:spLocks noChangeArrowheads="1"/>
          </p:cNvSpPr>
          <p:nvPr/>
        </p:nvSpPr>
        <p:spPr bwMode="auto">
          <a:xfrm>
            <a:off x="3069025" y="228600"/>
            <a:ext cx="3005951" cy="400110"/>
          </a:xfrm>
          <a:prstGeom prst="rect">
            <a:avLst/>
          </a:prstGeom>
          <a:noFill/>
          <a:ln w="9525">
            <a:noFill/>
            <a:miter lim="800000"/>
            <a:headEnd/>
            <a:tailEnd/>
          </a:ln>
        </p:spPr>
        <p:txBody>
          <a:bodyPr wrap="none">
            <a:spAutoFit/>
          </a:bodyPr>
          <a:lstStyle/>
          <a:p>
            <a:r>
              <a:rPr lang="en-US" sz="2000" b="1" dirty="0" smtClean="0">
                <a:solidFill>
                  <a:schemeClr val="bg1"/>
                </a:solidFill>
              </a:rPr>
              <a:t>Current Mammography</a:t>
            </a:r>
            <a:endParaRPr lang="en-US" sz="20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55825" y="228600"/>
            <a:ext cx="3432350" cy="707886"/>
          </a:xfrm>
          <a:prstGeom prst="rect">
            <a:avLst/>
          </a:prstGeom>
          <a:noFill/>
          <a:ln w="9525">
            <a:noFill/>
            <a:miter lim="800000"/>
            <a:headEnd/>
            <a:tailEnd/>
          </a:ln>
        </p:spPr>
        <p:txBody>
          <a:bodyPr wrap="none" anchor="ctr">
            <a:spAutoFit/>
          </a:bodyPr>
          <a:lstStyle/>
          <a:p>
            <a:pPr algn="ctr"/>
            <a:r>
              <a:rPr lang="en-US" sz="2000" b="1" dirty="0" smtClean="0">
                <a:solidFill>
                  <a:schemeClr val="bg1"/>
                </a:solidFill>
              </a:rPr>
              <a:t>Mammography Performed </a:t>
            </a:r>
          </a:p>
          <a:p>
            <a:pPr algn="ctr"/>
            <a:r>
              <a:rPr lang="en-US" sz="2000" b="1" dirty="0" smtClean="0">
                <a:solidFill>
                  <a:schemeClr val="bg1"/>
                </a:solidFill>
              </a:rPr>
              <a:t>3 years prior</a:t>
            </a:r>
            <a:endParaRPr lang="en-US" sz="2000" b="1" dirty="0">
              <a:solidFill>
                <a:schemeClr val="bg1"/>
              </a:solidFill>
            </a:endParaRPr>
          </a:p>
        </p:txBody>
      </p:sp>
      <p:pic>
        <p:nvPicPr>
          <p:cNvPr id="3074" name="Picture 2" descr="C:\Users\Owner\AppData\Local\Temp\Mammo ICF15.bmp"/>
          <p:cNvPicPr>
            <a:picLocks noChangeAspect="1" noChangeArrowheads="1"/>
          </p:cNvPicPr>
          <p:nvPr/>
        </p:nvPicPr>
        <p:blipFill>
          <a:blip r:embed="rId3" cstate="print"/>
          <a:srcRect l="25556" t="5556" r="12222" b="11111"/>
          <a:stretch>
            <a:fillRect/>
          </a:stretch>
        </p:blipFill>
        <p:spPr bwMode="auto">
          <a:xfrm>
            <a:off x="609600" y="914400"/>
            <a:ext cx="3886200" cy="5638800"/>
          </a:xfrm>
          <a:prstGeom prst="rect">
            <a:avLst/>
          </a:prstGeom>
          <a:noFill/>
        </p:spPr>
      </p:pic>
      <p:pic>
        <p:nvPicPr>
          <p:cNvPr id="3075" name="Picture 3" descr="C:\Users\Owner\AppData\Local\Temp\Mammo ICF17.bmp"/>
          <p:cNvPicPr>
            <a:picLocks noChangeAspect="1" noChangeArrowheads="1"/>
          </p:cNvPicPr>
          <p:nvPr/>
        </p:nvPicPr>
        <p:blipFill>
          <a:blip r:embed="rId4" cstate="print"/>
          <a:srcRect l="11111" r="42222" b="16667"/>
          <a:stretch>
            <a:fillRect/>
          </a:stretch>
        </p:blipFill>
        <p:spPr bwMode="auto">
          <a:xfrm>
            <a:off x="4419600" y="914400"/>
            <a:ext cx="3200400" cy="5715000"/>
          </a:xfrm>
          <a:prstGeom prst="rect">
            <a:avLst/>
          </a:prstGeom>
          <a:noFill/>
        </p:spPr>
      </p:pic>
      <p:sp>
        <p:nvSpPr>
          <p:cNvPr id="9" name="TextBox 8"/>
          <p:cNvSpPr txBox="1"/>
          <p:nvPr/>
        </p:nvSpPr>
        <p:spPr>
          <a:xfrm>
            <a:off x="7086600" y="1981200"/>
            <a:ext cx="990600" cy="338554"/>
          </a:xfrm>
          <a:prstGeom prst="rect">
            <a:avLst/>
          </a:prstGeom>
          <a:noFill/>
        </p:spPr>
        <p:txBody>
          <a:bodyPr wrap="square" rtlCol="0">
            <a:spAutoFit/>
          </a:bodyPr>
          <a:lstStyle/>
          <a:p>
            <a:r>
              <a:rPr lang="en-US" sz="1600" dirty="0" smtClean="0">
                <a:solidFill>
                  <a:schemeClr val="bg1"/>
                </a:solidFill>
              </a:rPr>
              <a:t>LMLO</a:t>
            </a:r>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pic>
        <p:nvPicPr>
          <p:cNvPr id="4099" name="Picture 3" descr="C:\Users\Owner\AppData\Local\Temp\Mammo ICF11.bmp"/>
          <p:cNvPicPr>
            <a:picLocks noChangeAspect="1" noChangeArrowheads="1"/>
          </p:cNvPicPr>
          <p:nvPr/>
        </p:nvPicPr>
        <p:blipFill>
          <a:blip r:embed="rId3" cstate="print"/>
          <a:srcRect l="13333" t="11111" r="28889" b="4444"/>
          <a:stretch>
            <a:fillRect/>
          </a:stretch>
        </p:blipFill>
        <p:spPr bwMode="auto">
          <a:xfrm>
            <a:off x="4495800" y="609600"/>
            <a:ext cx="3962400" cy="5638800"/>
          </a:xfrm>
          <a:prstGeom prst="rect">
            <a:avLst/>
          </a:prstGeom>
          <a:noFill/>
        </p:spPr>
      </p:pic>
      <p:pic>
        <p:nvPicPr>
          <p:cNvPr id="4098" name="Picture 2" descr="C:\Users\Owner\AppData\Local\Temp\Mammo ICF10.bmp"/>
          <p:cNvPicPr>
            <a:picLocks noChangeAspect="1" noChangeArrowheads="1"/>
          </p:cNvPicPr>
          <p:nvPr/>
        </p:nvPicPr>
        <p:blipFill>
          <a:blip r:embed="rId4" cstate="print"/>
          <a:srcRect l="30000" t="14444" r="13355" b="6667"/>
          <a:stretch>
            <a:fillRect/>
          </a:stretch>
        </p:blipFill>
        <p:spPr bwMode="auto">
          <a:xfrm>
            <a:off x="685800" y="838200"/>
            <a:ext cx="3810000" cy="5410200"/>
          </a:xfrm>
          <a:prstGeom prst="rect">
            <a:avLst/>
          </a:prstGeom>
          <a:noFill/>
        </p:spPr>
      </p:pic>
      <p:sp>
        <p:nvSpPr>
          <p:cNvPr id="9" name="TextBox 8"/>
          <p:cNvSpPr txBox="1"/>
          <p:nvPr/>
        </p:nvSpPr>
        <p:spPr>
          <a:xfrm>
            <a:off x="990600" y="1143000"/>
            <a:ext cx="685800" cy="369332"/>
          </a:xfrm>
          <a:prstGeom prst="rect">
            <a:avLst/>
          </a:prstGeom>
          <a:noFill/>
        </p:spPr>
        <p:txBody>
          <a:bodyPr wrap="square" rtlCol="0">
            <a:spAutoFit/>
          </a:bodyPr>
          <a:lstStyle/>
          <a:p>
            <a:r>
              <a:rPr lang="en-US" dirty="0" smtClean="0">
                <a:solidFill>
                  <a:schemeClr val="bg1"/>
                </a:solidFill>
              </a:rPr>
              <a:t>RCC</a:t>
            </a:r>
            <a:endParaRPr lang="en-US" dirty="0">
              <a:solidFill>
                <a:schemeClr val="bg1"/>
              </a:solidFill>
            </a:endParaRPr>
          </a:p>
        </p:txBody>
      </p:sp>
      <p:sp>
        <p:nvSpPr>
          <p:cNvPr id="10" name="TextBox 9"/>
          <p:cNvSpPr txBox="1"/>
          <p:nvPr/>
        </p:nvSpPr>
        <p:spPr>
          <a:xfrm>
            <a:off x="6858000" y="1143000"/>
            <a:ext cx="838200" cy="369332"/>
          </a:xfrm>
          <a:prstGeom prst="rect">
            <a:avLst/>
          </a:prstGeom>
          <a:noFill/>
        </p:spPr>
        <p:txBody>
          <a:bodyPr wrap="square" rtlCol="0">
            <a:spAutoFit/>
          </a:bodyPr>
          <a:lstStyle/>
          <a:p>
            <a:r>
              <a:rPr lang="en-US" dirty="0" smtClean="0">
                <a:solidFill>
                  <a:schemeClr val="bg1">
                    <a:lumMod val="95000"/>
                  </a:schemeClr>
                </a:solidFill>
              </a:rPr>
              <a:t>LCC</a:t>
            </a:r>
            <a:endParaRPr lang="en-US" dirty="0">
              <a:solidFill>
                <a:schemeClr val="bg1">
                  <a:lumMod val="95000"/>
                </a:schemeClr>
              </a:solidFill>
            </a:endParaRPr>
          </a:p>
        </p:txBody>
      </p:sp>
      <p:sp>
        <p:nvSpPr>
          <p:cNvPr id="7172" name="Text Box 7"/>
          <p:cNvSpPr txBox="1">
            <a:spLocks noChangeArrowheads="1"/>
          </p:cNvSpPr>
          <p:nvPr/>
        </p:nvSpPr>
        <p:spPr bwMode="auto">
          <a:xfrm>
            <a:off x="2891091" y="228600"/>
            <a:ext cx="3361818" cy="707886"/>
          </a:xfrm>
          <a:prstGeom prst="rect">
            <a:avLst/>
          </a:prstGeom>
          <a:noFill/>
          <a:ln w="9525">
            <a:noFill/>
            <a:miter lim="800000"/>
            <a:headEnd/>
            <a:tailEnd/>
          </a:ln>
        </p:spPr>
        <p:txBody>
          <a:bodyPr wrap="none">
            <a:spAutoFit/>
          </a:bodyPr>
          <a:lstStyle/>
          <a:p>
            <a:pPr algn="ctr"/>
            <a:r>
              <a:rPr lang="en-US" sz="2000" b="1" dirty="0" smtClean="0">
                <a:solidFill>
                  <a:schemeClr val="bg1"/>
                </a:solidFill>
              </a:rPr>
              <a:t>Mammography Performed</a:t>
            </a:r>
          </a:p>
          <a:p>
            <a:pPr algn="ctr"/>
            <a:r>
              <a:rPr lang="en-US" sz="2000" b="1" dirty="0" smtClean="0">
                <a:solidFill>
                  <a:schemeClr val="bg1"/>
                </a:solidFill>
              </a:rPr>
              <a:t>3 years prior</a:t>
            </a:r>
            <a:endParaRPr lang="en-US" sz="20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981200"/>
            <a:ext cx="7518400" cy="2903538"/>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Interval breast reduction surgery. </a:t>
            </a:r>
            <a:endParaRPr lang="en-US" sz="1600" b="1" dirty="0">
              <a:solidFill>
                <a:srgbClr val="9E1E00"/>
              </a:solidFill>
            </a:endParaRPr>
          </a:p>
          <a:p>
            <a:pPr>
              <a:spcBef>
                <a:spcPct val="50000"/>
              </a:spcBef>
              <a:buClr>
                <a:srgbClr val="E87400"/>
              </a:buClr>
              <a:buSzPct val="200000"/>
              <a:buFontTx/>
              <a:buChar char="•"/>
            </a:pPr>
            <a:r>
              <a:rPr lang="en-US" sz="1600" b="1" dirty="0" smtClean="0">
                <a:solidFill>
                  <a:srgbClr val="9E1E00"/>
                </a:solidFill>
              </a:rPr>
              <a:t> Interval significant weight loss. </a:t>
            </a:r>
            <a:endParaRPr lang="en-US" sz="1600" b="1" dirty="0">
              <a:solidFill>
                <a:srgbClr val="9E1E00"/>
              </a:solidFill>
            </a:endParaRPr>
          </a:p>
          <a:p>
            <a:pPr>
              <a:spcBef>
                <a:spcPct val="50000"/>
              </a:spcBef>
              <a:buClr>
                <a:srgbClr val="E87400"/>
              </a:buClr>
              <a:buSzPct val="200000"/>
              <a:buFontTx/>
              <a:buChar char="•"/>
            </a:pPr>
            <a:r>
              <a:rPr lang="en-US" sz="1600" b="1" dirty="0" smtClean="0">
                <a:solidFill>
                  <a:srgbClr val="9E1E00"/>
                </a:solidFill>
              </a:rPr>
              <a:t> Interval menopause and hormonal atrophy.</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Invasive lobular carcinoma. </a:t>
            </a:r>
            <a:endParaRPr lang="en-US" sz="1600" b="1" dirty="0">
              <a:solidFill>
                <a:srgbClr val="9E1E00"/>
              </a:solidFill>
            </a:endParaRPr>
          </a:p>
          <a:p>
            <a:pPr>
              <a:spcBef>
                <a:spcPct val="50000"/>
              </a:spcBef>
              <a:buClr>
                <a:srgbClr val="E87400"/>
              </a:buClr>
              <a:buSzPct val="200000"/>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8195" name="Text Box 3"/>
          <p:cNvSpPr txBox="1">
            <a:spLocks noChangeArrowheads="1"/>
          </p:cNvSpPr>
          <p:nvPr/>
        </p:nvSpPr>
        <p:spPr bwMode="auto">
          <a:xfrm>
            <a:off x="508000" y="1028700"/>
            <a:ext cx="7721600" cy="581025"/>
          </a:xfrm>
          <a:prstGeom prst="rect">
            <a:avLst/>
          </a:prstGeom>
          <a:noFill/>
          <a:ln w="9525">
            <a:noFill/>
            <a:miter lim="800000"/>
            <a:headEnd/>
            <a:tailEnd/>
          </a:ln>
        </p:spPr>
        <p:txBody>
          <a:bodyPr>
            <a:spAutoFit/>
          </a:bodyPr>
          <a:lstStyle/>
          <a:p>
            <a:pPr>
              <a:spcBef>
                <a:spcPct val="50000"/>
              </a:spcBef>
            </a:pPr>
            <a:r>
              <a:rPr lang="en-US" sz="1600" b="1"/>
              <a:t>Which one of the following is your choice for the appropriate diagnosis? </a:t>
            </a:r>
            <a:r>
              <a:rPr lang="en-US" sz="1600" b="1">
                <a:solidFill>
                  <a:srgbClr val="E87400"/>
                </a:solidFill>
              </a:rPr>
              <a:t>After your selection, go to next page.</a:t>
            </a:r>
          </a:p>
        </p:txBody>
      </p:sp>
      <p:sp>
        <p:nvSpPr>
          <p:cNvPr id="8196" name="Rectangle 4"/>
          <p:cNvSpPr>
            <a:spLocks noChangeArrowheads="1"/>
          </p:cNvSpPr>
          <p:nvPr/>
        </p:nvSpPr>
        <p:spPr bwMode="auto">
          <a:xfrm>
            <a:off x="762000" y="228600"/>
            <a:ext cx="7772400" cy="533400"/>
          </a:xfrm>
          <a:prstGeom prst="rect">
            <a:avLst/>
          </a:prstGeom>
          <a:noFill/>
          <a:ln w="9525">
            <a:noFill/>
            <a:miter lim="800000"/>
            <a:headEnd/>
            <a:tailEnd/>
          </a:ln>
        </p:spPr>
        <p:txBody>
          <a:bodyPr anchor="ctr"/>
          <a:lstStyle/>
          <a:p>
            <a:pPr algn="ctr"/>
            <a:r>
              <a:rPr lang="en-US" sz="2000" b="1"/>
              <a:t>Test Your Diagnosis</a:t>
            </a:r>
          </a:p>
        </p:txBody>
      </p:sp>
      <p:grpSp>
        <p:nvGrpSpPr>
          <p:cNvPr id="2" name="Group 6"/>
          <p:cNvGrpSpPr>
            <a:grpSpLocks/>
          </p:cNvGrpSpPr>
          <p:nvPr/>
        </p:nvGrpSpPr>
        <p:grpSpPr bwMode="auto">
          <a:xfrm>
            <a:off x="0" y="0"/>
            <a:ext cx="9144000" cy="6858000"/>
            <a:chOff x="0" y="0"/>
            <a:chExt cx="5760" cy="4320"/>
          </a:xfrm>
        </p:grpSpPr>
        <p:sp>
          <p:nvSpPr>
            <p:cNvPr id="8199"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8200"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pic>
        <p:nvPicPr>
          <p:cNvPr id="8198"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3347145" y="228600"/>
            <a:ext cx="2449710" cy="400110"/>
          </a:xfrm>
          <a:prstGeom prst="rect">
            <a:avLst/>
          </a:prstGeom>
          <a:noFill/>
          <a:ln w="9525">
            <a:noFill/>
            <a:miter lim="800000"/>
            <a:headEnd/>
            <a:tailEnd/>
          </a:ln>
        </p:spPr>
        <p:txBody>
          <a:bodyPr wrap="none">
            <a:spAutoFit/>
          </a:bodyPr>
          <a:lstStyle/>
          <a:p>
            <a:r>
              <a:rPr lang="en-US" sz="2000" b="1" dirty="0" smtClean="0">
                <a:solidFill>
                  <a:schemeClr val="bg1"/>
                </a:solidFill>
              </a:rPr>
              <a:t>Further Evaluation</a:t>
            </a:r>
            <a:endParaRPr lang="en-US" sz="2000" b="1" dirty="0">
              <a:solidFill>
                <a:schemeClr val="bg1"/>
              </a:solidFill>
            </a:endParaRPr>
          </a:p>
        </p:txBody>
      </p:sp>
      <p:pic>
        <p:nvPicPr>
          <p:cNvPr id="5122" name="Picture 2" descr="C:\Users\Owner\AppData\Local\Temp\Mammo ICF3.bmp"/>
          <p:cNvPicPr>
            <a:picLocks noChangeAspect="1" noChangeArrowheads="1"/>
          </p:cNvPicPr>
          <p:nvPr/>
        </p:nvPicPr>
        <p:blipFill>
          <a:blip r:embed="rId3" cstate="print"/>
          <a:srcRect l="11522" t="9999" r="2500"/>
          <a:stretch>
            <a:fillRect/>
          </a:stretch>
        </p:blipFill>
        <p:spPr bwMode="auto">
          <a:xfrm>
            <a:off x="762000" y="914400"/>
            <a:ext cx="7391400" cy="5650523"/>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rot="16200000">
            <a:off x="9144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3347145" y="228600"/>
            <a:ext cx="2449710" cy="400110"/>
          </a:xfrm>
          <a:prstGeom prst="rect">
            <a:avLst/>
          </a:prstGeom>
          <a:noFill/>
          <a:ln w="9525">
            <a:noFill/>
            <a:miter lim="800000"/>
            <a:headEnd/>
            <a:tailEnd/>
          </a:ln>
        </p:spPr>
        <p:txBody>
          <a:bodyPr wrap="none">
            <a:spAutoFit/>
          </a:bodyPr>
          <a:lstStyle/>
          <a:p>
            <a:r>
              <a:rPr lang="en-US" sz="2000" b="1" dirty="0" smtClean="0">
                <a:solidFill>
                  <a:schemeClr val="bg1"/>
                </a:solidFill>
              </a:rPr>
              <a:t>Further Evaluation</a:t>
            </a:r>
            <a:endParaRPr lang="en-US" sz="2000" b="1" dirty="0">
              <a:solidFill>
                <a:schemeClr val="bg1"/>
              </a:solidFill>
            </a:endParaRPr>
          </a:p>
        </p:txBody>
      </p:sp>
      <p:pic>
        <p:nvPicPr>
          <p:cNvPr id="6146" name="Picture 2" descr="C:\Users\Owner\AppData\Local\Temp\Mammo ICF4.bmp"/>
          <p:cNvPicPr>
            <a:picLocks noChangeAspect="1" noChangeArrowheads="1"/>
          </p:cNvPicPr>
          <p:nvPr/>
        </p:nvPicPr>
        <p:blipFill>
          <a:blip r:embed="rId3" cstate="print"/>
          <a:srcRect l="12500" t="13333"/>
          <a:stretch>
            <a:fillRect/>
          </a:stretch>
        </p:blipFill>
        <p:spPr bwMode="auto">
          <a:xfrm>
            <a:off x="609600" y="609600"/>
            <a:ext cx="8001000" cy="59436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Instructions for completing case reports (03 October 2002)">
  <a:themeElements>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tructions for completing case reports (03 October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structions for completing case reports (03 October 2002)">
  <a:themeElements>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tructions for completing case reports (03 October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825</TotalTime>
  <Words>497</Words>
  <Application>Microsoft Office PowerPoint</Application>
  <PresentationFormat>On-screen Show (4:3)</PresentationFormat>
  <Paragraphs>103</Paragraphs>
  <Slides>14</Slides>
  <Notes>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Instructions for completing case reports (03 October 2002)</vt:lpstr>
      <vt:lpstr>1_Instructions for completing case reports (03 October 2002)</vt:lpstr>
      <vt:lpstr>PowerPoint Presentation</vt:lpstr>
      <vt:lpstr>Case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mammographic findings demonstrate no significant mammographic abnormalities. When compared to patient’s prior mammogram 3 years ago, it is evident that there has been significant decrease in the size of the breasts bilaterally. Further evaluation with breast ultrasound demonstrates irregular masses with posterior acoustic shadowing.       </vt:lpstr>
      <vt:lpstr>PowerPoint Presentation</vt:lpstr>
      <vt:lpstr>PowerPoint Presentation</vt:lpstr>
      <vt:lpstr>Bilateral invasive lobular carcinoma presenting as shrinking breast on mammogram.                </vt:lpstr>
      <vt:lpstr>     Ikeda DM. The Requisites: Breast Imaging. Philadelphia, PA : Elsevier 2011  Harvey JA, Fechner RE, Moore MM. Apparent ipsilateral decrease in breast size at mammography: a sign of infiltrating lobular carcinoma. Radiology 2000 Mar; 214 : 883-889  Harvey JA Unusual breast Cancers: Useful Clues to Expanding the Differential Diagnosis. Radiology 2007 Mar; 242 : 683-694  Jafri NF, Slanetz PJ. The shrinking breast: an unusual mammographic finding of invasive lobular carcinoma. Radiology Case Reports [ Online] 2007; 2:94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Erase this and enter all references to previous presentation or publication. Example: This case report presented at the 87th annual meeting of the Radiological Society of North America,  02 December 2001, Abstract reference # 1065.</dc:title>
  <dc:creator>Owner</dc:creator>
  <cp:lastModifiedBy>yjabir</cp:lastModifiedBy>
  <cp:revision>39</cp:revision>
  <dcterms:created xsi:type="dcterms:W3CDTF">2012-01-29T20:42:10Z</dcterms:created>
  <dcterms:modified xsi:type="dcterms:W3CDTF">2012-04-09T15:01:13Z</dcterms:modified>
</cp:coreProperties>
</file>