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9" r:id="rId6"/>
    <p:sldId id="261" r:id="rId7"/>
    <p:sldId id="263" r:id="rId8"/>
    <p:sldId id="264" r:id="rId9"/>
    <p:sldId id="270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Azt1SuAvz+VcZiCok3now==" hashData="MK62KIH/x5Zx85WzCm+tXBXof3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6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46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78240-FCE5-0740-8B30-81237511D89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CC965-F068-FF4E-BD9B-48BDA7C5A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1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2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0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0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5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C573-245C-F14C-8865-98784A44CD1B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788B-4370-AC4B-AAB4-8C575194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2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/>
              <a:t>Case </a:t>
            </a:r>
            <a:r>
              <a:rPr lang="en-US" sz="2000" b="1"/>
              <a:t>Report </a:t>
            </a:r>
            <a:r>
              <a:rPr lang="en-US" sz="2000" b="1" smtClean="0"/>
              <a:t>01005</a:t>
            </a:r>
            <a:endParaRPr lang="en-US" sz="2000" b="1" dirty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284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Submitted by: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209800" y="1524000"/>
            <a:ext cx="574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870401"/>
                </a:solidFill>
              </a:rPr>
              <a:t>J. Caleb Richards, M.D.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299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Faculty reviewer: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209800" y="2133600"/>
            <a:ext cx="6629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870401"/>
                </a:solidFill>
              </a:rPr>
              <a:t>Scott </a:t>
            </a:r>
            <a:r>
              <a:rPr lang="en-US" sz="1600" b="1" dirty="0" err="1" smtClean="0">
                <a:solidFill>
                  <a:srgbClr val="870401"/>
                </a:solidFill>
              </a:rPr>
              <a:t>Serlin</a:t>
            </a:r>
            <a:r>
              <a:rPr lang="en-US" sz="1600" b="1" dirty="0" smtClean="0">
                <a:solidFill>
                  <a:srgbClr val="870401"/>
                </a:solidFill>
              </a:rPr>
              <a:t>, </a:t>
            </a:r>
            <a:r>
              <a:rPr lang="en-US" sz="1600" b="1" dirty="0">
                <a:solidFill>
                  <a:srgbClr val="870401"/>
                </a:solidFill>
              </a:rPr>
              <a:t>M.D</a:t>
            </a:r>
          </a:p>
          <a:p>
            <a:pPr eaLnBrk="1" hangingPunct="1"/>
            <a:r>
              <a:rPr lang="en-US" sz="1600" b="1" dirty="0">
                <a:solidFill>
                  <a:srgbClr val="870401"/>
                </a:solidFill>
              </a:rPr>
              <a:t>University of Texas Medical School at Houston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04800" y="2743200"/>
            <a:ext cx="248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Date accepted: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2209800" y="2743200"/>
            <a:ext cx="670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870401"/>
                </a:solidFill>
              </a:rPr>
              <a:t>9 February 2014</a:t>
            </a:r>
            <a:endParaRPr lang="en-US" sz="1600" b="1" dirty="0">
              <a:solidFill>
                <a:srgbClr val="870401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dbl">
            <a:solidFill>
              <a:srgbClr val="E87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203200" y="114300"/>
            <a:ext cx="203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0" y="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Radiological Category:</a:t>
            </a:r>
            <a:endParaRPr lang="en-US" sz="1200" b="1">
              <a:solidFill>
                <a:srgbClr val="EC2D00"/>
              </a:solidFill>
            </a:endParaRP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4191000" y="0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/>
              <a:t>Principal Modality: </a:t>
            </a:r>
          </a:p>
        </p:txBody>
      </p:sp>
      <p:sp>
        <p:nvSpPr>
          <p:cNvPr id="14350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657600"/>
            <a:ext cx="8229600" cy="1143000"/>
          </a:xfrm>
        </p:spPr>
        <p:txBody>
          <a:bodyPr/>
          <a:lstStyle/>
          <a:p>
            <a:pPr algn="l" eaLnBrk="1" hangingPunct="1"/>
            <a:endParaRPr lang="en-US" sz="1600" b="1">
              <a:solidFill>
                <a:srgbClr val="870401"/>
              </a:solidFill>
              <a:latin typeface="Arial" charset="0"/>
            </a:endParaRPr>
          </a:p>
        </p:txBody>
      </p:sp>
      <p:sp>
        <p:nvSpPr>
          <p:cNvPr id="14351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724400"/>
            <a:ext cx="8229600" cy="91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1800" b="1">
              <a:solidFill>
                <a:srgbClr val="870401"/>
              </a:solidFill>
              <a:latin typeface="Arial" charset="0"/>
            </a:endParaRPr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1676400" y="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870401"/>
                </a:solidFill>
              </a:rPr>
              <a:t>Pediatrics</a:t>
            </a:r>
            <a:endParaRPr lang="en-US" sz="1200" dirty="0">
              <a:solidFill>
                <a:srgbClr val="870401"/>
              </a:solidFill>
            </a:endParaRPr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5867400" y="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870401"/>
                </a:solidFill>
              </a:rPr>
              <a:t>US</a:t>
            </a:r>
            <a:endParaRPr lang="en-US" sz="1200" dirty="0">
              <a:solidFill>
                <a:srgbClr val="870401"/>
              </a:solidFill>
            </a:endParaRPr>
          </a:p>
        </p:txBody>
      </p:sp>
      <p:pic>
        <p:nvPicPr>
          <p:cNvPr id="14354" name="Picture 22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5765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solidFill>
                  <a:srgbClr val="870401"/>
                </a:solidFill>
                <a:latin typeface="Arial" charset="0"/>
              </a:rPr>
              <a:t>Bladder </a:t>
            </a:r>
            <a:r>
              <a:rPr lang="en-US" sz="2000" b="1" u="sng" dirty="0" err="1" smtClean="0">
                <a:solidFill>
                  <a:srgbClr val="870401"/>
                </a:solidFill>
                <a:latin typeface="Arial" charset="0"/>
              </a:rPr>
              <a:t>Rhabdomyosarcoma</a:t>
            </a:r>
            <a:endParaRPr lang="en-US" sz="2000" b="1" dirty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The most common neoplasm of the genitourinary tract in children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Median age of presentation is at 7 years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Slightly more common in males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More prevalent in white children than black children by 3:1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Clinically, patients can present with bladder outlet obstruction, abdominal pain, dysuria, and/or hematuria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10-20% have metastasis at the time of diagnosis, with the common sites being lung, cortical bone, and lymph nodes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Ultrasound, the screening study of choice for children with an abdominal or pelvic mass, will show a heterogeneous mass with vascularity and occasional calcifications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870401"/>
                </a:solidFill>
                <a:latin typeface="Arial" charset="0"/>
              </a:rPr>
              <a:t>CT or MR better depicts local invasion and lymphadenopathy</a:t>
            </a:r>
            <a:endParaRPr lang="en-US" sz="2000" b="1" dirty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1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11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2819400" y="152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Discussion</a:t>
            </a:r>
          </a:p>
        </p:txBody>
      </p:sp>
      <p:pic>
        <p:nvPicPr>
          <p:cNvPr id="47109" name="Picture 8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2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Bladder </a:t>
            </a:r>
            <a:r>
              <a:rPr lang="en-US" sz="1600" b="1" dirty="0" err="1" smtClean="0">
                <a:solidFill>
                  <a:srgbClr val="870401"/>
                </a:solidFill>
                <a:latin typeface="Arial" charset="0"/>
              </a:rPr>
              <a:t>Rhabdomyosarcoma</a:t>
            </a:r>
            <a:endParaRPr lang="en-US" sz="1600" b="1" dirty="0">
              <a:solidFill>
                <a:srgbClr val="870401"/>
              </a:solidFill>
              <a:latin typeface="Arial" charset="0"/>
            </a:endParaRPr>
          </a:p>
          <a:p>
            <a:pPr lvl="2" eaLnBrk="1" hangingPunct="1">
              <a:lnSpc>
                <a:spcPct val="90000"/>
              </a:lnSpc>
              <a:buFont typeface="Wingdings" charset="0"/>
              <a:buChar char="u"/>
            </a:pPr>
            <a:endParaRPr lang="en-US" sz="1600" b="1" dirty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870401"/>
                </a:solidFill>
                <a:latin typeface="Arial" charset="0"/>
              </a:rPr>
              <a:t>  </a:t>
            </a:r>
            <a:endParaRPr lang="en-US" sz="1800" b="1" dirty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759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759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2819400" y="152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Diagnosis</a:t>
            </a:r>
          </a:p>
        </p:txBody>
      </p:sp>
      <p:pic>
        <p:nvPicPr>
          <p:cNvPr id="67589" name="Picture 8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2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838200"/>
            <a:ext cx="8686800" cy="4003675"/>
          </a:xfrm>
        </p:spPr>
        <p:txBody>
          <a:bodyPr>
            <a:spAutoFit/>
          </a:bodyPr>
          <a:lstStyle/>
          <a:p>
            <a:pPr marL="838200" indent="-838200" algn="l" eaLnBrk="1" hangingPunct="1"/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r>
              <a:rPr lang="en-US" sz="1600" b="1">
                <a:solidFill>
                  <a:srgbClr val="870401"/>
                </a:solidFill>
                <a:latin typeface="Arial" charset="0"/>
              </a:rPr>
              <a:t/>
            </a:r>
            <a:br>
              <a:rPr lang="en-US" sz="1600" b="1">
                <a:solidFill>
                  <a:srgbClr val="870401"/>
                </a:solidFill>
                <a:latin typeface="Arial" charset="0"/>
              </a:rPr>
            </a:br>
            <a:endParaRPr lang="en-US" sz="1600" b="1">
              <a:solidFill>
                <a:srgbClr val="870401"/>
              </a:solidFill>
              <a:latin typeface="Arial" charset="0"/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963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964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3124200" y="381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References</a:t>
            </a:r>
          </a:p>
        </p:txBody>
      </p:sp>
      <p:pic>
        <p:nvPicPr>
          <p:cNvPr id="69637" name="Picture 7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228600" y="914400"/>
            <a:ext cx="8610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870401"/>
                </a:solidFill>
              </a:rPr>
              <a:t>Agrons</a:t>
            </a:r>
            <a:r>
              <a:rPr lang="en-US" sz="1600" b="1" dirty="0" smtClean="0">
                <a:solidFill>
                  <a:srgbClr val="870401"/>
                </a:solidFill>
              </a:rPr>
              <a:t>, G </a:t>
            </a:r>
            <a:r>
              <a:rPr lang="en-US" sz="1600" b="1" dirty="0">
                <a:solidFill>
                  <a:srgbClr val="870401"/>
                </a:solidFill>
              </a:rPr>
              <a:t>et al. </a:t>
            </a:r>
            <a:r>
              <a:rPr lang="en-US" sz="1600" b="1" dirty="0" smtClean="0">
                <a:solidFill>
                  <a:srgbClr val="870401"/>
                </a:solidFill>
              </a:rPr>
              <a:t>From the Archives of the AFIP: Genitourinary </a:t>
            </a:r>
            <a:r>
              <a:rPr lang="en-US" sz="1600" b="1" dirty="0" err="1" smtClean="0">
                <a:solidFill>
                  <a:srgbClr val="870401"/>
                </a:solidFill>
              </a:rPr>
              <a:t>Rhabdomyosarcoma</a:t>
            </a:r>
            <a:r>
              <a:rPr lang="en-US" sz="1600" b="1" dirty="0" smtClean="0">
                <a:solidFill>
                  <a:srgbClr val="870401"/>
                </a:solidFill>
              </a:rPr>
              <a:t> in Children: Radiologic-Pathologic Correlation.</a:t>
            </a:r>
            <a:r>
              <a:rPr lang="cs-CZ" sz="1600" b="1" dirty="0" smtClean="0">
                <a:solidFill>
                  <a:srgbClr val="800000"/>
                </a:solidFill>
              </a:rPr>
              <a:t> </a:t>
            </a:r>
            <a:r>
              <a:rPr lang="cs-CZ" sz="1600" b="1" dirty="0" err="1" smtClean="0">
                <a:solidFill>
                  <a:srgbClr val="800000"/>
                </a:solidFill>
              </a:rPr>
              <a:t>Radiographics</a:t>
            </a:r>
            <a:r>
              <a:rPr lang="cs-CZ" sz="1600" b="1" dirty="0" smtClean="0">
                <a:solidFill>
                  <a:srgbClr val="800000"/>
                </a:solidFill>
              </a:rPr>
              <a:t> 1997; 17:919-937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870401"/>
                </a:solidFill>
              </a:rPr>
              <a:t>Choyke</a:t>
            </a:r>
            <a:r>
              <a:rPr lang="en-US" sz="1600" b="1" dirty="0">
                <a:solidFill>
                  <a:srgbClr val="870401"/>
                </a:solidFill>
              </a:rPr>
              <a:t>, P et al. Hereditary Renal Cancers. </a:t>
            </a:r>
            <a:r>
              <a:rPr lang="hu-HU" sz="1600" b="1" dirty="0">
                <a:solidFill>
                  <a:srgbClr val="800000"/>
                </a:solidFill>
              </a:rPr>
              <a:t>Radiology 2003; 226:33–</a:t>
            </a:r>
            <a:r>
              <a:rPr lang="hu-HU" sz="1600" b="1" dirty="0" smtClean="0">
                <a:solidFill>
                  <a:srgbClr val="800000"/>
                </a:solidFill>
              </a:rPr>
              <a:t>46</a:t>
            </a:r>
          </a:p>
          <a:p>
            <a:pPr eaLnBrk="1" hangingPunct="1">
              <a:spcBef>
                <a:spcPct val="50000"/>
              </a:spcBef>
            </a:pPr>
            <a:endParaRPr lang="hu-HU" sz="1600" b="1" dirty="0" smtClean="0">
              <a:solidFill>
                <a:srgbClr val="800000"/>
              </a:solidFill>
            </a:endParaRPr>
          </a:p>
          <a:p>
            <a:r>
              <a:rPr lang="hu-HU" sz="1600" b="1" dirty="0" smtClean="0">
                <a:solidFill>
                  <a:srgbClr val="800000"/>
                </a:solidFill>
              </a:rPr>
              <a:t>Hirsch, M. </a:t>
            </a:r>
            <a:r>
              <a:rPr lang="en-US" sz="1600" b="1" dirty="0" smtClean="0">
                <a:solidFill>
                  <a:srgbClr val="800000"/>
                </a:solidFill>
              </a:rPr>
              <a:t>et al. Color </a:t>
            </a:r>
            <a:r>
              <a:rPr lang="en-US" sz="1600" b="1" dirty="0" err="1" smtClean="0">
                <a:solidFill>
                  <a:srgbClr val="800000"/>
                </a:solidFill>
              </a:rPr>
              <a:t>doppler</a:t>
            </a:r>
            <a:r>
              <a:rPr lang="en-US" sz="1600" b="1" dirty="0" smtClean="0">
                <a:solidFill>
                  <a:srgbClr val="800000"/>
                </a:solidFill>
              </a:rPr>
              <a:t> twinkling artifact: A misunderstood and useful sign. </a:t>
            </a:r>
            <a:r>
              <a:rPr lang="en-US" sz="1600" b="1" dirty="0" err="1" smtClean="0">
                <a:solidFill>
                  <a:srgbClr val="800000"/>
                </a:solidFill>
              </a:rPr>
              <a:t>Revista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en-US" sz="1600" b="1" dirty="0" err="1" smtClean="0">
                <a:solidFill>
                  <a:srgbClr val="800000"/>
                </a:solidFill>
              </a:rPr>
              <a:t>Chilena</a:t>
            </a:r>
            <a:r>
              <a:rPr lang="en-US" sz="1600" b="1" dirty="0" smtClean="0">
                <a:solidFill>
                  <a:srgbClr val="800000"/>
                </a:solidFill>
              </a:rPr>
              <a:t> de </a:t>
            </a:r>
            <a:r>
              <a:rPr lang="en-US" sz="1600" b="1" dirty="0" err="1" smtClean="0">
                <a:solidFill>
                  <a:srgbClr val="800000"/>
                </a:solidFill>
              </a:rPr>
              <a:t>Radiologia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</a:rPr>
              <a:t>2011; </a:t>
            </a:r>
            <a:r>
              <a:rPr lang="en-US" sz="1600" b="1" dirty="0" err="1" smtClean="0">
                <a:solidFill>
                  <a:srgbClr val="800000"/>
                </a:solidFill>
              </a:rPr>
              <a:t>Vol</a:t>
            </a:r>
            <a:r>
              <a:rPr lang="en-US" sz="1600" b="1" dirty="0" smtClean="0">
                <a:solidFill>
                  <a:srgbClr val="800000"/>
                </a:solidFill>
              </a:rPr>
              <a:t> 17 N 2:82-84</a:t>
            </a:r>
            <a:endParaRPr lang="hu-HU" sz="16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600" b="1" dirty="0">
              <a:solidFill>
                <a:srgbClr val="8704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pPr eaLnBrk="1" hangingPunct="1"/>
            <a:r>
              <a:rPr lang="en-US" sz="2000" b="1">
                <a:latin typeface="Arial" charset="0"/>
              </a:rPr>
              <a:t>Case History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42672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3 year old female with urinary hesitancy and hematuria</a:t>
            </a:r>
            <a:endParaRPr lang="en-US" sz="1600" b="1" dirty="0">
              <a:solidFill>
                <a:srgbClr val="870401"/>
              </a:solidFill>
              <a:latin typeface="Arial" charset="0"/>
            </a:endParaRPr>
          </a:p>
          <a:p>
            <a:pPr eaLnBrk="1" hangingPunct="1"/>
            <a:endParaRPr lang="en-US" sz="1600" b="1" dirty="0">
              <a:solidFill>
                <a:srgbClr val="870401"/>
              </a:solidFill>
              <a:latin typeface="Arial" charset="0"/>
            </a:endParaRP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16389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18435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Ultrasound</a:t>
            </a:r>
            <a:endParaRPr lang="en-US" dirty="0">
              <a:latin typeface="Arial" charset="0"/>
            </a:endParaRPr>
          </a:p>
        </p:txBody>
      </p:sp>
      <p:sp>
        <p:nvSpPr>
          <p:cNvPr id="18438" name="Text Placeholder 6"/>
          <p:cNvSpPr>
            <a:spLocks noGrp="1"/>
          </p:cNvSpPr>
          <p:nvPr>
            <p:ph type="body" sz="half" idx="2"/>
          </p:nvPr>
        </p:nvSpPr>
        <p:spPr>
          <a:xfrm>
            <a:off x="4763" y="1447800"/>
            <a:ext cx="2281237" cy="5410200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12037"/>
          <a:stretch/>
        </p:blipFill>
        <p:spPr bwMode="auto">
          <a:xfrm>
            <a:off x="3911600" y="381000"/>
            <a:ext cx="3657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8724"/>
          <a:stretch/>
        </p:blipFill>
        <p:spPr bwMode="auto">
          <a:xfrm>
            <a:off x="3911600" y="2933841"/>
            <a:ext cx="3657600" cy="25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85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7518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9E1E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Twinkling artifact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Ring down artifact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Side lobe artifact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>
                <a:solidFill>
                  <a:srgbClr val="8000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Reverberation artifact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08000" y="1028700"/>
            <a:ext cx="772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/>
              <a:t>Which </a:t>
            </a:r>
            <a:r>
              <a:rPr lang="en-US" sz="1800" b="1" dirty="0" smtClean="0"/>
              <a:t>artifact is present on the color images?</a:t>
            </a:r>
            <a:endParaRPr lang="en-US" sz="1800" b="1" dirty="0">
              <a:solidFill>
                <a:srgbClr val="E874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/>
              <a:t>Test Your Diagnosis</a:t>
            </a:r>
          </a:p>
        </p:txBody>
      </p:sp>
      <p:grpSp>
        <p:nvGrpSpPr>
          <p:cNvPr id="24581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24582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4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18435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Ultrasound</a:t>
            </a:r>
            <a:endParaRPr lang="en-US" dirty="0">
              <a:latin typeface="Arial" charset="0"/>
            </a:endParaRPr>
          </a:p>
        </p:txBody>
      </p:sp>
      <p:sp>
        <p:nvSpPr>
          <p:cNvPr id="18438" name="Text Placeholder 6"/>
          <p:cNvSpPr>
            <a:spLocks noGrp="1"/>
          </p:cNvSpPr>
          <p:nvPr>
            <p:ph type="body" sz="half" idx="2"/>
          </p:nvPr>
        </p:nvSpPr>
        <p:spPr>
          <a:xfrm>
            <a:off x="4763" y="1447800"/>
            <a:ext cx="2281237" cy="5410200"/>
          </a:xfrm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12037"/>
          <a:stretch/>
        </p:blipFill>
        <p:spPr bwMode="auto">
          <a:xfrm>
            <a:off x="3911600" y="381000"/>
            <a:ext cx="3657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8724"/>
          <a:stretch/>
        </p:blipFill>
        <p:spPr bwMode="auto">
          <a:xfrm>
            <a:off x="3911600" y="2933841"/>
            <a:ext cx="3657600" cy="25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157163" y="1600200"/>
            <a:ext cx="2281237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1800" dirty="0" smtClean="0">
                <a:solidFill>
                  <a:srgbClr val="800000"/>
                </a:solidFill>
                <a:latin typeface="Arial" charset="0"/>
              </a:rPr>
              <a:t>Answer:</a:t>
            </a:r>
          </a:p>
          <a:p>
            <a:endParaRPr lang="en-US" sz="1800" dirty="0" smtClean="0">
              <a:solidFill>
                <a:srgbClr val="800000"/>
              </a:solidFill>
              <a:latin typeface="Arial" charset="0"/>
            </a:endParaRPr>
          </a:p>
          <a:p>
            <a:r>
              <a:rPr lang="en-US" sz="1800" dirty="0" smtClean="0">
                <a:solidFill>
                  <a:srgbClr val="800000"/>
                </a:solidFill>
                <a:latin typeface="Arial" charset="0"/>
              </a:rPr>
              <a:t>Twinkling</a:t>
            </a:r>
          </a:p>
          <a:p>
            <a:endParaRPr lang="en-US" dirty="0"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16778" y="3344333"/>
            <a:ext cx="747889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26627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2286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CT</a:t>
            </a:r>
            <a:endParaRPr lang="en-US" dirty="0">
              <a:latin typeface="Arial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t="12626" b="7576"/>
          <a:stretch/>
        </p:blipFill>
        <p:spPr bwMode="auto">
          <a:xfrm>
            <a:off x="1913467" y="423333"/>
            <a:ext cx="3352800" cy="26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12136" b="8883"/>
          <a:stretch/>
        </p:blipFill>
        <p:spPr bwMode="auto">
          <a:xfrm>
            <a:off x="5520267" y="423333"/>
            <a:ext cx="3387446" cy="26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l="10361" t="28828" r="10361" b="2724"/>
          <a:stretch/>
        </p:blipFill>
        <p:spPr bwMode="auto">
          <a:xfrm>
            <a:off x="1913467" y="3268133"/>
            <a:ext cx="3352800" cy="289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7" cstate="print"/>
          <a:srcRect l="9709" t="31554" r="10194"/>
          <a:stretch/>
        </p:blipFill>
        <p:spPr bwMode="auto">
          <a:xfrm>
            <a:off x="5520267" y="3268132"/>
            <a:ext cx="3387446" cy="289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43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7518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 err="1" smtClean="0">
                <a:solidFill>
                  <a:srgbClr val="800000"/>
                </a:solidFill>
              </a:rPr>
              <a:t>Rhabdomyosarcoma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800000"/>
                </a:solidFill>
              </a:rPr>
              <a:t>Blood Clot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 err="1" smtClean="0">
                <a:solidFill>
                  <a:srgbClr val="800000"/>
                </a:solidFill>
              </a:rPr>
              <a:t>Urothelial</a:t>
            </a:r>
            <a:r>
              <a:rPr lang="en-US" sz="1800" b="1" dirty="0" smtClean="0">
                <a:solidFill>
                  <a:srgbClr val="800000"/>
                </a:solidFill>
              </a:rPr>
              <a:t> Cell Carcinoma</a:t>
            </a:r>
            <a:endParaRPr lang="en-US" sz="1800" b="1" dirty="0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E87400"/>
              </a:buClr>
              <a:buSzPct val="100000"/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800000"/>
                </a:solidFill>
              </a:rPr>
              <a:t>Leiomyoma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08000" y="1028700"/>
            <a:ext cx="772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/>
              <a:t>What is the diagnosis?</a:t>
            </a:r>
            <a:endParaRPr lang="en-US" sz="1800" b="1" dirty="0">
              <a:solidFill>
                <a:srgbClr val="E87400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/>
              <a:t>Test Your Diagnosis</a:t>
            </a:r>
          </a:p>
        </p:txBody>
      </p:sp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43014" name="Picture 9" descr="icf_log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2743200" y="228600"/>
            <a:ext cx="358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Findings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8382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Ultrasound shows a large bladder mass with flow on color images demonstrating the vascularity of the lesion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Calcification within the mass shows posterior acoustic shadowing on gray scale images and twinkling artifact on color images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  </a:t>
            </a:r>
            <a:endParaRPr lang="en-US" sz="18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2037"/>
          <a:stretch/>
        </p:blipFill>
        <p:spPr bwMode="auto">
          <a:xfrm>
            <a:off x="457200" y="2675467"/>
            <a:ext cx="4186988" cy="27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8724"/>
          <a:stretch/>
        </p:blipFill>
        <p:spPr bwMode="auto">
          <a:xfrm>
            <a:off x="4651774" y="2675467"/>
            <a:ext cx="4035026" cy="27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57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2743200" y="228600"/>
            <a:ext cx="358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b="1"/>
              <a:t>Findings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8382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CT further depicts the mass with calcification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6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>
                <a:solidFill>
                  <a:srgbClr val="870401"/>
                </a:solidFill>
                <a:latin typeface="Arial" charset="0"/>
              </a:rPr>
              <a:t>  </a:t>
            </a:r>
            <a:endParaRPr lang="en-US" sz="18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solidFill>
                <a:srgbClr val="87040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>
              <a:solidFill>
                <a:srgbClr val="870401"/>
              </a:solidFill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2626" b="7576"/>
          <a:stretch/>
        </p:blipFill>
        <p:spPr bwMode="auto">
          <a:xfrm>
            <a:off x="338666" y="2243667"/>
            <a:ext cx="4021237" cy="320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12136" b="8883"/>
          <a:stretch/>
        </p:blipFill>
        <p:spPr bwMode="auto">
          <a:xfrm>
            <a:off x="4742543" y="2243667"/>
            <a:ext cx="4062790" cy="320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24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328</Words>
  <Application>Microsoft Office PowerPoint</Application>
  <PresentationFormat>On-screen Show (4:3)</PresentationFormat>
  <Paragraphs>65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Case History</vt:lpstr>
      <vt:lpstr>Ultrasound</vt:lpstr>
      <vt:lpstr>PowerPoint Presentation</vt:lpstr>
      <vt:lpstr>Ultrasound</vt:lpstr>
      <vt:lpstr>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Richards</dc:creator>
  <cp:lastModifiedBy>yjabir</cp:lastModifiedBy>
  <cp:revision>10</cp:revision>
  <dcterms:created xsi:type="dcterms:W3CDTF">2014-02-09T17:13:46Z</dcterms:created>
  <dcterms:modified xsi:type="dcterms:W3CDTF">2014-03-20T19:56:53Z</dcterms:modified>
</cp:coreProperties>
</file>