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3" r:id="rId8"/>
    <p:sldId id="264" r:id="rId9"/>
    <p:sldId id="265" r:id="rId10"/>
    <p:sldId id="266" r:id="rId11"/>
    <p:sldId id="269"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zPrN1kTChBeftffhM/sQxg==" hashData="Dm3uDiG4oJYH9Tbpqxawr/3u2g8="/>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E25810-2E10-47CD-B794-17B7B09AB983}" type="datetimeFigureOut">
              <a:rPr lang="en-US" smtClean="0"/>
              <a:t>3/20/2014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AC772EB-A9CD-4967-88F5-C6BF718223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9CE25810-2E10-47CD-B794-17B7B09AB983}" type="datetimeFigureOut">
              <a:rPr lang="en-US" smtClean="0"/>
              <a:t>3/20/2014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fld id="{6AC772EB-A9CD-4967-88F5-C6BF718223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9CE25810-2E10-47CD-B794-17B7B09AB983}" type="datetimeFigureOut">
              <a:rPr lang="en-US" smtClean="0"/>
              <a:t>3/20/2014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fld id="{6AC772EB-A9CD-4967-88F5-C6BF718223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8.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8.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85800"/>
            <a:ext cx="7772400" cy="609600"/>
          </a:xfrm>
          <a:prstGeom prst="rect">
            <a:avLst/>
          </a:prstGeom>
          <a:noFill/>
          <a:ln w="9525">
            <a:noFill/>
            <a:miter lim="800000"/>
            <a:headEnd/>
            <a:tailEnd/>
          </a:ln>
        </p:spPr>
        <p:txBody>
          <a:bodyPr anchor="ctr"/>
          <a:lstStyle/>
          <a:p>
            <a:pPr algn="ctr"/>
            <a:r>
              <a:rPr lang="en-US" sz="2000" b="1" dirty="0"/>
              <a:t>Case </a:t>
            </a:r>
            <a:r>
              <a:rPr lang="en-US" sz="2000" b="1" dirty="0" smtClean="0"/>
              <a:t>Report 01010</a:t>
            </a:r>
            <a:endParaRPr lang="en-US" sz="2000" b="1" dirty="0"/>
          </a:p>
        </p:txBody>
      </p:sp>
      <p:sp>
        <p:nvSpPr>
          <p:cNvPr id="4099" name="Text Box 4"/>
          <p:cNvSpPr txBox="1">
            <a:spLocks noChangeArrowheads="1"/>
          </p:cNvSpPr>
          <p:nvPr/>
        </p:nvSpPr>
        <p:spPr bwMode="auto">
          <a:xfrm>
            <a:off x="304800" y="1524000"/>
            <a:ext cx="2844800" cy="336550"/>
          </a:xfrm>
          <a:prstGeom prst="rect">
            <a:avLst/>
          </a:prstGeom>
          <a:noFill/>
          <a:ln w="9525">
            <a:noFill/>
            <a:miter lim="800000"/>
            <a:headEnd/>
            <a:tailEnd/>
          </a:ln>
        </p:spPr>
        <p:txBody>
          <a:bodyPr>
            <a:spAutoFit/>
          </a:bodyPr>
          <a:lstStyle/>
          <a:p>
            <a:pPr>
              <a:spcBef>
                <a:spcPct val="50000"/>
              </a:spcBef>
            </a:pPr>
            <a:r>
              <a:rPr lang="en-US" sz="1600" b="1"/>
              <a:t>Submitted by:</a:t>
            </a:r>
          </a:p>
        </p:txBody>
      </p:sp>
      <p:sp>
        <p:nvSpPr>
          <p:cNvPr id="4100" name="Text Box 5"/>
          <p:cNvSpPr txBox="1">
            <a:spLocks noChangeArrowheads="1"/>
          </p:cNvSpPr>
          <p:nvPr/>
        </p:nvSpPr>
        <p:spPr bwMode="auto">
          <a:xfrm>
            <a:off x="2209800" y="1524000"/>
            <a:ext cx="5740400" cy="336550"/>
          </a:xfrm>
          <a:prstGeom prst="rect">
            <a:avLst/>
          </a:prstGeom>
          <a:noFill/>
          <a:ln w="9525">
            <a:noFill/>
            <a:miter lim="800000"/>
            <a:headEnd/>
            <a:tailEnd/>
          </a:ln>
        </p:spPr>
        <p:txBody>
          <a:bodyPr>
            <a:spAutoFit/>
          </a:bodyPr>
          <a:lstStyle/>
          <a:p>
            <a:pPr>
              <a:spcBef>
                <a:spcPct val="50000"/>
              </a:spcBef>
            </a:pPr>
            <a:r>
              <a:rPr lang="en-US" sz="1600" b="1" dirty="0" smtClean="0">
                <a:solidFill>
                  <a:srgbClr val="870401"/>
                </a:solidFill>
              </a:rPr>
              <a:t>Tina </a:t>
            </a:r>
            <a:r>
              <a:rPr lang="en-US" sz="1600" b="1" dirty="0" err="1" smtClean="0">
                <a:solidFill>
                  <a:srgbClr val="870401"/>
                </a:solidFill>
              </a:rPr>
              <a:t>Sprouse</a:t>
            </a:r>
            <a:r>
              <a:rPr lang="en-US" sz="1600" b="1" dirty="0" smtClean="0">
                <a:solidFill>
                  <a:srgbClr val="870401"/>
                </a:solidFill>
              </a:rPr>
              <a:t>,  MD</a:t>
            </a:r>
            <a:endParaRPr lang="en-US" sz="1600" b="1" dirty="0">
              <a:solidFill>
                <a:srgbClr val="870401"/>
              </a:solidFill>
            </a:endParaRPr>
          </a:p>
        </p:txBody>
      </p:sp>
      <p:sp>
        <p:nvSpPr>
          <p:cNvPr id="4101" name="Text Box 6"/>
          <p:cNvSpPr txBox="1">
            <a:spLocks noChangeArrowheads="1"/>
          </p:cNvSpPr>
          <p:nvPr/>
        </p:nvSpPr>
        <p:spPr bwMode="auto">
          <a:xfrm>
            <a:off x="304800" y="2133600"/>
            <a:ext cx="2997200" cy="336550"/>
          </a:xfrm>
          <a:prstGeom prst="rect">
            <a:avLst/>
          </a:prstGeom>
          <a:noFill/>
          <a:ln w="9525">
            <a:noFill/>
            <a:miter lim="800000"/>
            <a:headEnd/>
            <a:tailEnd/>
          </a:ln>
        </p:spPr>
        <p:txBody>
          <a:bodyPr>
            <a:spAutoFit/>
          </a:bodyPr>
          <a:lstStyle/>
          <a:p>
            <a:pPr>
              <a:spcBef>
                <a:spcPct val="50000"/>
              </a:spcBef>
            </a:pPr>
            <a:r>
              <a:rPr lang="en-US" sz="1600" b="1"/>
              <a:t>Faculty reviewer:</a:t>
            </a:r>
          </a:p>
        </p:txBody>
      </p:sp>
      <p:sp>
        <p:nvSpPr>
          <p:cNvPr id="4102" name="Text Box 7"/>
          <p:cNvSpPr txBox="1">
            <a:spLocks noChangeArrowheads="1"/>
          </p:cNvSpPr>
          <p:nvPr/>
        </p:nvSpPr>
        <p:spPr bwMode="auto">
          <a:xfrm>
            <a:off x="2209800" y="2133600"/>
            <a:ext cx="6629400" cy="336550"/>
          </a:xfrm>
          <a:prstGeom prst="rect">
            <a:avLst/>
          </a:prstGeom>
          <a:noFill/>
          <a:ln w="9525">
            <a:noFill/>
            <a:miter lim="800000"/>
            <a:headEnd/>
            <a:tailEnd/>
          </a:ln>
        </p:spPr>
        <p:txBody>
          <a:bodyPr>
            <a:spAutoFit/>
          </a:bodyPr>
          <a:lstStyle/>
          <a:p>
            <a:r>
              <a:rPr lang="en-US" sz="1600" b="1" dirty="0" smtClean="0">
                <a:solidFill>
                  <a:srgbClr val="870401"/>
                </a:solidFill>
              </a:rPr>
              <a:t>Tara </a:t>
            </a:r>
            <a:r>
              <a:rPr lang="en-US" sz="1600" b="1" dirty="0" err="1" smtClean="0">
                <a:solidFill>
                  <a:srgbClr val="870401"/>
                </a:solidFill>
              </a:rPr>
              <a:t>Sagebiel</a:t>
            </a:r>
            <a:r>
              <a:rPr lang="en-US" sz="1600" b="1" dirty="0" smtClean="0">
                <a:solidFill>
                  <a:srgbClr val="870401"/>
                </a:solidFill>
              </a:rPr>
              <a:t>, MD</a:t>
            </a:r>
            <a:endParaRPr lang="en-US" sz="1600" b="1" dirty="0">
              <a:solidFill>
                <a:srgbClr val="870401"/>
              </a:solidFill>
            </a:endParaRPr>
          </a:p>
        </p:txBody>
      </p:sp>
      <p:sp>
        <p:nvSpPr>
          <p:cNvPr id="4103" name="Text Box 8"/>
          <p:cNvSpPr txBox="1">
            <a:spLocks noChangeArrowheads="1"/>
          </p:cNvSpPr>
          <p:nvPr/>
        </p:nvSpPr>
        <p:spPr bwMode="auto">
          <a:xfrm>
            <a:off x="304800" y="2743200"/>
            <a:ext cx="2489200" cy="584775"/>
          </a:xfrm>
          <a:prstGeom prst="rect">
            <a:avLst/>
          </a:prstGeom>
          <a:noFill/>
          <a:ln w="9525">
            <a:noFill/>
            <a:miter lim="800000"/>
            <a:headEnd/>
            <a:tailEnd/>
          </a:ln>
        </p:spPr>
        <p:txBody>
          <a:bodyPr>
            <a:spAutoFit/>
          </a:bodyPr>
          <a:lstStyle/>
          <a:p>
            <a:pPr>
              <a:spcBef>
                <a:spcPct val="50000"/>
              </a:spcBef>
            </a:pPr>
            <a:r>
              <a:rPr lang="en-US" sz="1600" b="1" dirty="0"/>
              <a:t>Date accepted</a:t>
            </a:r>
            <a:r>
              <a:rPr lang="en-US" sz="1600" b="1" dirty="0" smtClean="0"/>
              <a:t>: 03/13/2014</a:t>
            </a:r>
            <a:endParaRPr lang="en-US" sz="1600" b="1" dirty="0"/>
          </a:p>
        </p:txBody>
      </p:sp>
      <p:sp>
        <p:nvSpPr>
          <p:cNvPr id="4105" name="Rectangle 11"/>
          <p:cNvSpPr>
            <a:spLocks noChangeArrowheads="1"/>
          </p:cNvSpPr>
          <p:nvPr/>
        </p:nvSpPr>
        <p:spPr bwMode="auto">
          <a:xfrm>
            <a:off x="0" y="0"/>
            <a:ext cx="9144000" cy="6858000"/>
          </a:xfrm>
          <a:prstGeom prst="rect">
            <a:avLst/>
          </a:prstGeom>
          <a:noFill/>
          <a:ln w="63500">
            <a:solidFill>
              <a:schemeClr val="tx1"/>
            </a:solidFill>
            <a:miter lim="800000"/>
            <a:headEnd/>
            <a:tailEnd/>
          </a:ln>
        </p:spPr>
        <p:txBody>
          <a:bodyPr wrap="none" anchor="ctr"/>
          <a:lstStyle/>
          <a:p>
            <a:endParaRPr lang="en-US"/>
          </a:p>
        </p:txBody>
      </p:sp>
      <p:sp>
        <p:nvSpPr>
          <p:cNvPr id="4106"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p:spPr>
        <p:txBody>
          <a:bodyPr wrap="none" anchor="ctr"/>
          <a:lstStyle/>
          <a:p>
            <a:endParaRPr lang="en-US"/>
          </a:p>
        </p:txBody>
      </p:sp>
      <p:sp>
        <p:nvSpPr>
          <p:cNvPr id="4107" name="Text Box 13"/>
          <p:cNvSpPr txBox="1">
            <a:spLocks noChangeArrowheads="1"/>
          </p:cNvSpPr>
          <p:nvPr/>
        </p:nvSpPr>
        <p:spPr bwMode="auto">
          <a:xfrm>
            <a:off x="203200" y="114300"/>
            <a:ext cx="2032000" cy="366713"/>
          </a:xfrm>
          <a:prstGeom prst="rect">
            <a:avLst/>
          </a:prstGeom>
          <a:noFill/>
          <a:ln w="9525">
            <a:noFill/>
            <a:miter lim="800000"/>
            <a:headEnd/>
            <a:tailEnd/>
          </a:ln>
        </p:spPr>
        <p:txBody>
          <a:bodyPr>
            <a:spAutoFit/>
          </a:bodyPr>
          <a:lstStyle/>
          <a:p>
            <a:pPr>
              <a:spcBef>
                <a:spcPct val="50000"/>
              </a:spcBef>
            </a:pPr>
            <a:endParaRPr lang="en-US"/>
          </a:p>
        </p:txBody>
      </p:sp>
      <p:sp>
        <p:nvSpPr>
          <p:cNvPr id="4108" name="Text Box 14"/>
          <p:cNvSpPr txBox="1">
            <a:spLocks noChangeArrowheads="1"/>
          </p:cNvSpPr>
          <p:nvPr/>
        </p:nvSpPr>
        <p:spPr bwMode="auto">
          <a:xfrm>
            <a:off x="0" y="0"/>
            <a:ext cx="1905000" cy="274638"/>
          </a:xfrm>
          <a:prstGeom prst="rect">
            <a:avLst/>
          </a:prstGeom>
          <a:noFill/>
          <a:ln w="9525">
            <a:noFill/>
            <a:miter lim="800000"/>
            <a:headEnd/>
            <a:tailEnd/>
          </a:ln>
        </p:spPr>
        <p:txBody>
          <a:bodyPr>
            <a:spAutoFit/>
          </a:bodyPr>
          <a:lstStyle/>
          <a:p>
            <a:pPr>
              <a:spcBef>
                <a:spcPct val="50000"/>
              </a:spcBef>
            </a:pPr>
            <a:r>
              <a:rPr lang="en-US" sz="1200" b="1"/>
              <a:t>Radiological Category:</a:t>
            </a:r>
            <a:endParaRPr lang="en-US" sz="1200" b="1">
              <a:solidFill>
                <a:srgbClr val="EC2D00"/>
              </a:solidFill>
            </a:endParaRPr>
          </a:p>
        </p:txBody>
      </p:sp>
      <p:sp>
        <p:nvSpPr>
          <p:cNvPr id="4109" name="Text Box 15"/>
          <p:cNvSpPr txBox="1">
            <a:spLocks noChangeArrowheads="1"/>
          </p:cNvSpPr>
          <p:nvPr/>
        </p:nvSpPr>
        <p:spPr bwMode="auto">
          <a:xfrm>
            <a:off x="4191000" y="0"/>
            <a:ext cx="1828800" cy="549275"/>
          </a:xfrm>
          <a:prstGeom prst="rect">
            <a:avLst/>
          </a:prstGeom>
          <a:noFill/>
          <a:ln w="9525">
            <a:noFill/>
            <a:miter lim="800000"/>
            <a:headEnd/>
            <a:tailEnd/>
          </a:ln>
        </p:spPr>
        <p:txBody>
          <a:bodyPr>
            <a:spAutoFit/>
          </a:bodyPr>
          <a:lstStyle/>
          <a:p>
            <a:pPr>
              <a:spcBef>
                <a:spcPct val="50000"/>
              </a:spcBef>
            </a:pPr>
            <a:r>
              <a:rPr lang="en-US" sz="1200" b="1" dirty="0"/>
              <a:t>Principal Modality (1): </a:t>
            </a:r>
          </a:p>
          <a:p>
            <a:pPr>
              <a:spcBef>
                <a:spcPct val="50000"/>
              </a:spcBef>
            </a:pPr>
            <a:r>
              <a:rPr lang="en-US" sz="1200" b="1" dirty="0"/>
              <a:t>Principal Modality (2):</a:t>
            </a:r>
            <a:endParaRPr lang="en-US" sz="1200" b="1" dirty="0">
              <a:solidFill>
                <a:srgbClr val="EC2D00"/>
              </a:solidFill>
            </a:endParaRPr>
          </a:p>
        </p:txBody>
      </p:sp>
      <p:sp>
        <p:nvSpPr>
          <p:cNvPr id="4110" name="Rectangle 17"/>
          <p:cNvSpPr>
            <a:spLocks noGrp="1" noChangeArrowheads="1"/>
          </p:cNvSpPr>
          <p:nvPr>
            <p:ph type="title" idx="4294967295"/>
          </p:nvPr>
        </p:nvSpPr>
        <p:spPr>
          <a:xfrm>
            <a:off x="0" y="3657600"/>
            <a:ext cx="8229600" cy="1143000"/>
          </a:xfrm>
          <a:noFill/>
        </p:spPr>
        <p:txBody>
          <a:bodyPr/>
          <a:lstStyle/>
          <a:p>
            <a:pPr algn="l" eaLnBrk="1" hangingPunct="1"/>
            <a:endParaRPr lang="en-US" sz="1600" b="1" dirty="0" smtClean="0">
              <a:solidFill>
                <a:srgbClr val="870401"/>
              </a:solidFill>
            </a:endParaRPr>
          </a:p>
        </p:txBody>
      </p:sp>
      <p:sp>
        <p:nvSpPr>
          <p:cNvPr id="4111" name="Rectangle 18"/>
          <p:cNvSpPr>
            <a:spLocks noGrp="1" noChangeArrowheads="1"/>
          </p:cNvSpPr>
          <p:nvPr>
            <p:ph type="body" idx="4294967295"/>
          </p:nvPr>
        </p:nvSpPr>
        <p:spPr>
          <a:xfrm>
            <a:off x="0" y="4724400"/>
            <a:ext cx="8229600" cy="914400"/>
          </a:xfrm>
          <a:noFill/>
        </p:spPr>
        <p:txBody>
          <a:bodyPr/>
          <a:lstStyle/>
          <a:p>
            <a:pPr marL="0" indent="0" eaLnBrk="1" hangingPunct="1">
              <a:buFontTx/>
              <a:buNone/>
            </a:pPr>
            <a:endParaRPr lang="en-US" sz="1600" b="1" dirty="0" smtClean="0">
              <a:solidFill>
                <a:srgbClr val="870401"/>
              </a:solidFill>
            </a:endParaRPr>
          </a:p>
        </p:txBody>
      </p:sp>
      <p:sp>
        <p:nvSpPr>
          <p:cNvPr id="4112" name="Text Box 19"/>
          <p:cNvSpPr txBox="1">
            <a:spLocks noChangeArrowheads="1"/>
          </p:cNvSpPr>
          <p:nvPr/>
        </p:nvSpPr>
        <p:spPr bwMode="auto">
          <a:xfrm>
            <a:off x="1676400" y="0"/>
            <a:ext cx="1612900" cy="274638"/>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Body</a:t>
            </a:r>
            <a:endParaRPr lang="en-US" sz="1200" dirty="0">
              <a:solidFill>
                <a:srgbClr val="870401"/>
              </a:solidFill>
            </a:endParaRPr>
          </a:p>
        </p:txBody>
      </p:sp>
      <p:sp>
        <p:nvSpPr>
          <p:cNvPr id="4113" name="Text Box 20"/>
          <p:cNvSpPr txBox="1">
            <a:spLocks noChangeArrowheads="1"/>
          </p:cNvSpPr>
          <p:nvPr/>
        </p:nvSpPr>
        <p:spPr bwMode="auto">
          <a:xfrm>
            <a:off x="5867400" y="258763"/>
            <a:ext cx="3124200" cy="274637"/>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None</a:t>
            </a:r>
            <a:endParaRPr lang="en-US" sz="1200" dirty="0">
              <a:solidFill>
                <a:srgbClr val="870401"/>
              </a:solidFill>
            </a:endParaRPr>
          </a:p>
        </p:txBody>
      </p:sp>
      <p:sp>
        <p:nvSpPr>
          <p:cNvPr id="4114" name="Text Box 21"/>
          <p:cNvSpPr txBox="1">
            <a:spLocks noChangeArrowheads="1"/>
          </p:cNvSpPr>
          <p:nvPr/>
        </p:nvSpPr>
        <p:spPr bwMode="auto">
          <a:xfrm>
            <a:off x="5867400" y="0"/>
            <a:ext cx="1612900" cy="274638"/>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CT</a:t>
            </a:r>
            <a:endParaRPr lang="en-US" sz="1200" dirty="0">
              <a:solidFill>
                <a:srgbClr val="870401"/>
              </a:solidFill>
            </a:endParaRPr>
          </a:p>
        </p:txBody>
      </p:sp>
      <p:pic>
        <p:nvPicPr>
          <p:cNvPr id="4115" name="Picture 22"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0" y="838200"/>
            <a:ext cx="8229600" cy="4648200"/>
          </a:xfrm>
          <a:noFill/>
        </p:spPr>
        <p:txBody>
          <a:bodyPr/>
          <a:lstStyle/>
          <a:p>
            <a:pPr marL="0" indent="0" eaLnBrk="1" hangingPunct="1">
              <a:buFontTx/>
              <a:buNone/>
            </a:pPr>
            <a:r>
              <a:rPr lang="en-US" sz="1600" b="1" dirty="0" smtClean="0">
                <a:solidFill>
                  <a:srgbClr val="870401"/>
                </a:solidFill>
              </a:rPr>
              <a:t>	Lymphoma is a malignancy arising from lymphocytes or </a:t>
            </a:r>
            <a:r>
              <a:rPr lang="en-US" sz="1600" b="1" dirty="0" err="1" smtClean="0">
                <a:solidFill>
                  <a:srgbClr val="870401"/>
                </a:solidFill>
              </a:rPr>
              <a:t>lymphoblasts</a:t>
            </a:r>
            <a:r>
              <a:rPr lang="en-US" sz="1600" b="1" dirty="0" smtClean="0">
                <a:solidFill>
                  <a:srgbClr val="870401"/>
                </a:solidFill>
              </a:rPr>
              <a:t>. Lymphoma in the </a:t>
            </a:r>
            <a:r>
              <a:rPr lang="en-US" sz="1600" b="1" dirty="0" err="1" smtClean="0">
                <a:solidFill>
                  <a:srgbClr val="870401"/>
                </a:solidFill>
              </a:rPr>
              <a:t>retroperitoneum</a:t>
            </a:r>
            <a:r>
              <a:rPr lang="en-US" sz="1600" b="1" dirty="0" smtClean="0">
                <a:solidFill>
                  <a:srgbClr val="870401"/>
                </a:solidFill>
              </a:rPr>
              <a:t> may present as multiple discrete enhancing masses or may mimic retroperitoneal fibrosis and appear as a </a:t>
            </a:r>
            <a:r>
              <a:rPr lang="en-US" sz="1600" b="1" dirty="0" err="1" smtClean="0">
                <a:solidFill>
                  <a:srgbClr val="870401"/>
                </a:solidFill>
              </a:rPr>
              <a:t>peri</a:t>
            </a:r>
            <a:r>
              <a:rPr lang="en-US" sz="1600" b="1" dirty="0" smtClean="0">
                <a:solidFill>
                  <a:srgbClr val="870401"/>
                </a:solidFill>
              </a:rPr>
              <a:t>-aortic mantle of soft tissue. Lymphoma has a propensity to displace normal structures, and may lift the aorta way from the spine. </a:t>
            </a:r>
          </a:p>
          <a:p>
            <a:pPr marL="0" indent="0" eaLnBrk="1" hangingPunct="1">
              <a:buFontTx/>
              <a:buNone/>
            </a:pPr>
            <a:r>
              <a:rPr lang="en-US" sz="1600" b="1" dirty="0" smtClean="0">
                <a:solidFill>
                  <a:srgbClr val="870401"/>
                </a:solidFill>
              </a:rPr>
              <a:t>	Clear cell ovarian carcinoma is an uncommon </a:t>
            </a:r>
            <a:r>
              <a:rPr lang="en-US" sz="1600" b="1" dirty="0" err="1" smtClean="0">
                <a:solidFill>
                  <a:srgbClr val="870401"/>
                </a:solidFill>
              </a:rPr>
              <a:t>histologic</a:t>
            </a:r>
            <a:r>
              <a:rPr lang="en-US" sz="1600" b="1" dirty="0" smtClean="0">
                <a:solidFill>
                  <a:srgbClr val="870401"/>
                </a:solidFill>
              </a:rPr>
              <a:t> type of ovarian carcinoma that tends to present at an early stage but tends to recur. Clear cell carcinoma may arise within an </a:t>
            </a:r>
            <a:r>
              <a:rPr lang="en-US" sz="1600" b="1" dirty="0" err="1" smtClean="0">
                <a:solidFill>
                  <a:srgbClr val="870401"/>
                </a:solidFill>
              </a:rPr>
              <a:t>endometrioma</a:t>
            </a:r>
            <a:r>
              <a:rPr lang="en-US" sz="1600" b="1" dirty="0" smtClean="0">
                <a:solidFill>
                  <a:srgbClr val="870401"/>
                </a:solidFill>
              </a:rPr>
              <a:t> and is seen more frequently in patients with endometriosis. Clear cell carcinoma often appears as a </a:t>
            </a:r>
            <a:r>
              <a:rPr lang="en-US" sz="1600" b="1" dirty="0" err="1" smtClean="0">
                <a:solidFill>
                  <a:srgbClr val="870401"/>
                </a:solidFill>
              </a:rPr>
              <a:t>unilocular</a:t>
            </a:r>
            <a:r>
              <a:rPr lang="en-US" sz="1600" b="1" dirty="0" smtClean="0">
                <a:solidFill>
                  <a:srgbClr val="870401"/>
                </a:solidFill>
              </a:rPr>
              <a:t> cystic ovarian mass with mural </a:t>
            </a:r>
            <a:r>
              <a:rPr lang="en-US" sz="1600" b="1" dirty="0" err="1" smtClean="0">
                <a:solidFill>
                  <a:srgbClr val="870401"/>
                </a:solidFill>
              </a:rPr>
              <a:t>nodularity</a:t>
            </a:r>
            <a:r>
              <a:rPr lang="en-US" sz="1600" b="1" dirty="0" smtClean="0">
                <a:solidFill>
                  <a:srgbClr val="870401"/>
                </a:solidFill>
              </a:rPr>
              <a:t> or peripheral solid component. Clear cell carcinoma may spread through direct extension, </a:t>
            </a:r>
            <a:r>
              <a:rPr lang="en-US" sz="1600" b="1" dirty="0" err="1" smtClean="0">
                <a:solidFill>
                  <a:srgbClr val="870401"/>
                </a:solidFill>
              </a:rPr>
              <a:t>intraperitoneal</a:t>
            </a:r>
            <a:r>
              <a:rPr lang="en-US" sz="1600" b="1" dirty="0" smtClean="0">
                <a:solidFill>
                  <a:srgbClr val="870401"/>
                </a:solidFill>
              </a:rPr>
              <a:t> implantation or through lymphatic dissemination. </a:t>
            </a:r>
          </a:p>
          <a:p>
            <a:pPr marL="0" indent="0" eaLnBrk="1" hangingPunct="1"/>
            <a:endParaRPr lang="en-US" sz="1600" b="1" dirty="0" smtClean="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lstStyle/>
          <a:p>
            <a:pPr algn="ctr"/>
            <a:r>
              <a:rPr lang="en-US" sz="2000" b="1"/>
              <a:t>Discussion</a:t>
            </a:r>
          </a:p>
        </p:txBody>
      </p:sp>
      <p:pic>
        <p:nvPicPr>
          <p:cNvPr id="10245"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898525"/>
            <a:ext cx="8686800" cy="4248150"/>
          </a:xfrm>
          <a:noFill/>
        </p:spPr>
        <p:txBody>
          <a:bodyPr>
            <a:spAutoFit/>
          </a:bodyPr>
          <a:lstStyle/>
          <a:p>
            <a:pPr algn="l" eaLnBrk="1" hangingPunct="1"/>
            <a:r>
              <a:rPr lang="en-US" sz="1600" b="1" dirty="0" smtClean="0">
                <a:solidFill>
                  <a:srgbClr val="870401"/>
                </a:solidFill>
              </a:rPr>
              <a:t>Biopsy proven clear cell ovarian carcinoma metastases.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1270"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127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1268" name="Rectangle 7"/>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Diagnosis</a:t>
            </a:r>
          </a:p>
        </p:txBody>
      </p:sp>
      <p:pic>
        <p:nvPicPr>
          <p:cNvPr id="11269"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52400" y="445414"/>
            <a:ext cx="8610600" cy="6001643"/>
          </a:xfrm>
          <a:noFill/>
        </p:spPr>
        <p:txBody>
          <a:bodyPr wrap="square">
            <a:spAutoFit/>
          </a:bodyPr>
          <a:lstStyle/>
          <a:p>
            <a:pPr algn="l" eaLnBrk="1" hangingPunct="1"/>
            <a:r>
              <a:rPr lang="en-US" sz="1600" b="1" dirty="0" smtClean="0">
                <a:solidFill>
                  <a:srgbClr val="870401"/>
                </a:solidFill>
              </a:rPr>
              <a:t/>
            </a:r>
            <a:br>
              <a:rPr lang="en-US" sz="1600" b="1" dirty="0" smtClean="0">
                <a:solidFill>
                  <a:srgbClr val="870401"/>
                </a:solidFill>
              </a:rPr>
            </a:br>
            <a:r>
              <a:rPr lang="en-US" sz="1600" b="1" dirty="0" err="1" smtClean="0">
                <a:solidFill>
                  <a:srgbClr val="870401"/>
                </a:solidFill>
              </a:rPr>
              <a:t>Bhavsar</a:t>
            </a:r>
            <a:r>
              <a:rPr lang="en-US" sz="1600" b="1" dirty="0" smtClean="0">
                <a:solidFill>
                  <a:srgbClr val="870401"/>
                </a:solidFill>
              </a:rPr>
              <a:t> T et al. Retroperitoneal cystic </a:t>
            </a:r>
            <a:r>
              <a:rPr lang="en-US" sz="1600" b="1" dirty="0" err="1" smtClean="0">
                <a:solidFill>
                  <a:srgbClr val="870401"/>
                </a:solidFill>
              </a:rPr>
              <a:t>lymphangioma</a:t>
            </a:r>
            <a:r>
              <a:rPr lang="en-US" sz="1600" b="1" dirty="0" smtClean="0">
                <a:solidFill>
                  <a:srgbClr val="870401"/>
                </a:solidFill>
              </a:rPr>
              <a:t> in an adult: A case report and review of the literature. World Journal of Gastrointestinal </a:t>
            </a:r>
            <a:r>
              <a:rPr lang="en-US" sz="1600" b="1" dirty="0" err="1" smtClean="0">
                <a:solidFill>
                  <a:srgbClr val="870401"/>
                </a:solidFill>
              </a:rPr>
              <a:t>Pathophysiology</a:t>
            </a:r>
            <a:r>
              <a:rPr lang="en-US" sz="1600" b="1" dirty="0" smtClean="0">
                <a:solidFill>
                  <a:srgbClr val="870401"/>
                </a:solidFill>
              </a:rPr>
              <a:t> 2010; 1(5):171-176</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Yang DM et al. Retroperitoneal Cystic Masses: CT, Clinical, and Pathologic Findings and Literature Review. </a:t>
            </a:r>
            <a:r>
              <a:rPr lang="en-US" sz="1600" b="1" dirty="0" err="1" smtClean="0">
                <a:solidFill>
                  <a:srgbClr val="870401"/>
                </a:solidFill>
              </a:rPr>
              <a:t>Radiographics</a:t>
            </a:r>
            <a:r>
              <a:rPr lang="en-US" sz="1600" b="1" dirty="0" smtClean="0">
                <a:solidFill>
                  <a:srgbClr val="870401"/>
                </a:solidFill>
              </a:rPr>
              <a:t> 2004; 24(5): 1353-1365</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Cronin CG et al. Retroperitoneal Fibrosis: A Review of Clinical Features and Imaging Findings. American Journal of </a:t>
            </a:r>
            <a:r>
              <a:rPr lang="en-US" sz="1600" b="1" dirty="0" err="1" smtClean="0">
                <a:solidFill>
                  <a:srgbClr val="870401"/>
                </a:solidFill>
              </a:rPr>
              <a:t>Roentgenology</a:t>
            </a:r>
            <a:r>
              <a:rPr lang="en-US" sz="1600" b="1" dirty="0" smtClean="0">
                <a:solidFill>
                  <a:srgbClr val="870401"/>
                </a:solidFill>
              </a:rPr>
              <a:t> 2008; 191(2): 423-431</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err="1" smtClean="0">
                <a:solidFill>
                  <a:srgbClr val="870401"/>
                </a:solidFill>
              </a:rPr>
              <a:t>Caiafa</a:t>
            </a:r>
            <a:r>
              <a:rPr lang="en-US" sz="1600" b="1" dirty="0" smtClean="0">
                <a:solidFill>
                  <a:srgbClr val="870401"/>
                </a:solidFill>
              </a:rPr>
              <a:t> RO et al. Retroperitoneal Fibrosis: Role of Imaging in Diagnosis and Follow Up.</a:t>
            </a:r>
            <a:br>
              <a:rPr lang="en-US" sz="1600" b="1" dirty="0" smtClean="0">
                <a:solidFill>
                  <a:srgbClr val="870401"/>
                </a:solidFill>
              </a:rPr>
            </a:br>
            <a:r>
              <a:rPr lang="en-US" sz="1600" b="1" dirty="0" err="1" smtClean="0">
                <a:solidFill>
                  <a:srgbClr val="870401"/>
                </a:solidFill>
              </a:rPr>
              <a:t>Radiographics</a:t>
            </a:r>
            <a:r>
              <a:rPr lang="en-US" sz="1600" b="1" dirty="0" smtClean="0">
                <a:solidFill>
                  <a:srgbClr val="870401"/>
                </a:solidFill>
              </a:rPr>
              <a:t> 2013; 33(2): 535-552</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Takano M et al. Clear cell carcinoma of the ovary: a retrospective multicentre experience of 254 patients with complete surgical staging. British Journal of Cancer 2006; 94(10): 1369-1374</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Jung SE et al. CT and MR Imaging of Ovarian Tumors with Emphasis on Differential Diagnosis. </a:t>
            </a:r>
            <a:r>
              <a:rPr lang="en-US" sz="1600" b="1" dirty="0" err="1" smtClean="0">
                <a:solidFill>
                  <a:srgbClr val="870401"/>
                </a:solidFill>
              </a:rPr>
              <a:t>Radiographics</a:t>
            </a:r>
            <a:r>
              <a:rPr lang="en-US" sz="1600" b="1" dirty="0" smtClean="0">
                <a:solidFill>
                  <a:srgbClr val="870401"/>
                </a:solidFill>
              </a:rPr>
              <a:t> 2002; </a:t>
            </a:r>
            <a:r>
              <a:rPr lang="en-US" sz="1600" b="1" smtClean="0">
                <a:solidFill>
                  <a:srgbClr val="870401"/>
                </a:solidFill>
              </a:rPr>
              <a:t>22(6): 1305-1325</a:t>
            </a: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2294"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229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2292" name="Rectangle 6"/>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References</a:t>
            </a:r>
          </a:p>
        </p:txBody>
      </p:sp>
      <p:pic>
        <p:nvPicPr>
          <p:cNvPr id="12293" name="Picture 7"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5122" name="Rectangle 4"/>
          <p:cNvSpPr>
            <a:spLocks noGrp="1" noChangeArrowheads="1"/>
          </p:cNvSpPr>
          <p:nvPr>
            <p:ph type="title" idx="4294967295"/>
          </p:nvPr>
        </p:nvSpPr>
        <p:spPr>
          <a:xfrm>
            <a:off x="0" y="304800"/>
            <a:ext cx="8229600" cy="533400"/>
          </a:xfrm>
          <a:noFill/>
        </p:spPr>
        <p:txBody>
          <a:bodyPr/>
          <a:lstStyle/>
          <a:p>
            <a:pPr eaLnBrk="1" hangingPunct="1"/>
            <a:r>
              <a:rPr lang="en-US" sz="2000" b="1" smtClean="0"/>
              <a:t>Case History</a:t>
            </a:r>
          </a:p>
        </p:txBody>
      </p:sp>
      <p:sp>
        <p:nvSpPr>
          <p:cNvPr id="5123" name="Rectangle 5"/>
          <p:cNvSpPr>
            <a:spLocks noGrp="1" noChangeArrowheads="1"/>
          </p:cNvSpPr>
          <p:nvPr>
            <p:ph type="body" idx="4294967295"/>
          </p:nvPr>
        </p:nvSpPr>
        <p:spPr>
          <a:xfrm>
            <a:off x="0" y="1219200"/>
            <a:ext cx="8229600" cy="4267200"/>
          </a:xfrm>
          <a:noFill/>
        </p:spPr>
        <p:txBody>
          <a:bodyPr/>
          <a:lstStyle/>
          <a:p>
            <a:pPr eaLnBrk="1" hangingPunct="1">
              <a:buFontTx/>
              <a:buNone/>
            </a:pPr>
            <a:r>
              <a:rPr lang="en-US" sz="1600" b="1" dirty="0" smtClean="0">
                <a:solidFill>
                  <a:srgbClr val="870401"/>
                </a:solidFill>
              </a:rPr>
              <a:t>67 year old female with multiple cancer history including melanoma, clear cell ovarian carcinoma and papillary thyroid carcinoma undergoing routine surveillance imaging.</a:t>
            </a:r>
          </a:p>
          <a:p>
            <a:pPr eaLnBrk="1" hangingPunct="1"/>
            <a:endParaRPr lang="en-US" sz="1600" b="1" dirty="0" smtClean="0">
              <a:solidFill>
                <a:srgbClr val="870401"/>
              </a:solidFill>
            </a:endParaRPr>
          </a:p>
        </p:txBody>
      </p:sp>
      <p:grpSp>
        <p:nvGrpSpPr>
          <p:cNvPr id="2" name="Group 6"/>
          <p:cNvGrpSpPr>
            <a:grpSpLocks/>
          </p:cNvGrpSpPr>
          <p:nvPr/>
        </p:nvGrpSpPr>
        <p:grpSpPr bwMode="auto">
          <a:xfrm>
            <a:off x="0" y="0"/>
            <a:ext cx="9144000" cy="6858000"/>
            <a:chOff x="0" y="0"/>
            <a:chExt cx="5760" cy="4320"/>
          </a:xfrm>
        </p:grpSpPr>
        <p:sp>
          <p:nvSpPr>
            <p:cNvPr id="5126"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5127"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5125"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914400" y="762000"/>
            <a:ext cx="7543800" cy="2997744"/>
          </a:xfrm>
          <a:prstGeom prst="rect">
            <a:avLst/>
          </a:prstGeom>
          <a:noFill/>
          <a:ln w="9525">
            <a:noFill/>
            <a:miter lim="800000"/>
            <a:headEnd/>
            <a:tailEnd/>
          </a:ln>
        </p:spPr>
        <p:txBody>
          <a:bodyPr>
            <a:spAutoFit/>
          </a:bodyPr>
          <a:lstStyle/>
          <a:p>
            <a:pPr algn="ctr">
              <a:spcBef>
                <a:spcPct val="20000"/>
              </a:spcBef>
            </a:pPr>
            <a:r>
              <a:rPr lang="en-US" sz="1600" b="1" dirty="0" smtClean="0">
                <a:solidFill>
                  <a:srgbClr val="FF6600"/>
                </a:solidFill>
              </a:rPr>
              <a:t>Axial CT with IV contrast</a:t>
            </a: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p:txBody>
      </p:sp>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p:cNvPicPr/>
          <p:nvPr/>
        </p:nvPicPr>
        <p:blipFill>
          <a:blip r:embed="rId3" cstate="print"/>
          <a:srcRect t="17188"/>
          <a:stretch>
            <a:fillRect/>
          </a:stretch>
        </p:blipFill>
        <p:spPr bwMode="auto">
          <a:xfrm>
            <a:off x="2133600" y="1828800"/>
            <a:ext cx="4876800" cy="40386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914400" y="762000"/>
            <a:ext cx="7543800" cy="2997744"/>
          </a:xfrm>
          <a:prstGeom prst="rect">
            <a:avLst/>
          </a:prstGeom>
          <a:noFill/>
          <a:ln w="9525">
            <a:noFill/>
            <a:miter lim="800000"/>
            <a:headEnd/>
            <a:tailEnd/>
          </a:ln>
        </p:spPr>
        <p:txBody>
          <a:bodyPr>
            <a:spAutoFit/>
          </a:bodyPr>
          <a:lstStyle/>
          <a:p>
            <a:pPr algn="ctr">
              <a:spcBef>
                <a:spcPct val="20000"/>
              </a:spcBef>
            </a:pPr>
            <a:r>
              <a:rPr lang="en-US" sz="1600" b="1" dirty="0" smtClean="0">
                <a:solidFill>
                  <a:srgbClr val="FF6600"/>
                </a:solidFill>
              </a:rPr>
              <a:t>Axial CT with IV contrast </a:t>
            </a: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p:txBody>
      </p:sp>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p:cNvPicPr/>
          <p:nvPr/>
        </p:nvPicPr>
        <p:blipFill>
          <a:blip r:embed="rId3" cstate="print"/>
          <a:srcRect t="18750"/>
          <a:stretch>
            <a:fillRect/>
          </a:stretch>
        </p:blipFill>
        <p:spPr bwMode="auto">
          <a:xfrm>
            <a:off x="2133600" y="1905000"/>
            <a:ext cx="4876800" cy="39624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914400" y="762000"/>
            <a:ext cx="7543800" cy="2997744"/>
          </a:xfrm>
          <a:prstGeom prst="rect">
            <a:avLst/>
          </a:prstGeom>
          <a:noFill/>
          <a:ln w="9525">
            <a:noFill/>
            <a:miter lim="800000"/>
            <a:headEnd/>
            <a:tailEnd/>
          </a:ln>
        </p:spPr>
        <p:txBody>
          <a:bodyPr>
            <a:spAutoFit/>
          </a:bodyPr>
          <a:lstStyle/>
          <a:p>
            <a:pPr algn="ctr">
              <a:spcBef>
                <a:spcPct val="20000"/>
              </a:spcBef>
            </a:pPr>
            <a:r>
              <a:rPr lang="en-US" sz="1600" b="1" dirty="0" smtClean="0">
                <a:solidFill>
                  <a:srgbClr val="FF6600"/>
                </a:solidFill>
              </a:rPr>
              <a:t>Axial CT with IV contrast</a:t>
            </a: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p:txBody>
      </p:sp>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p:cNvPicPr/>
          <p:nvPr/>
        </p:nvPicPr>
        <p:blipFill>
          <a:blip r:embed="rId3" cstate="print"/>
          <a:srcRect t="18750"/>
          <a:stretch>
            <a:fillRect/>
          </a:stretch>
        </p:blipFill>
        <p:spPr bwMode="auto">
          <a:xfrm>
            <a:off x="2133600" y="1905000"/>
            <a:ext cx="4876800" cy="39624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914400" y="762000"/>
            <a:ext cx="7543800" cy="2997744"/>
          </a:xfrm>
          <a:prstGeom prst="rect">
            <a:avLst/>
          </a:prstGeom>
          <a:noFill/>
          <a:ln w="9525">
            <a:noFill/>
            <a:miter lim="800000"/>
            <a:headEnd/>
            <a:tailEnd/>
          </a:ln>
        </p:spPr>
        <p:txBody>
          <a:bodyPr>
            <a:spAutoFit/>
          </a:bodyPr>
          <a:lstStyle/>
          <a:p>
            <a:pPr algn="ctr">
              <a:spcBef>
                <a:spcPct val="20000"/>
              </a:spcBef>
            </a:pPr>
            <a:r>
              <a:rPr lang="en-US" sz="1600" b="1" dirty="0" smtClean="0">
                <a:solidFill>
                  <a:srgbClr val="FF6600"/>
                </a:solidFill>
              </a:rPr>
              <a:t>Axial CT with IV contrast</a:t>
            </a: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p:txBody>
      </p:sp>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p:cNvPicPr/>
          <p:nvPr/>
        </p:nvPicPr>
        <p:blipFill>
          <a:blip r:embed="rId3" cstate="print"/>
          <a:srcRect t="20313"/>
          <a:stretch>
            <a:fillRect/>
          </a:stretch>
        </p:blipFill>
        <p:spPr bwMode="auto">
          <a:xfrm>
            <a:off x="2133600" y="1981200"/>
            <a:ext cx="4876800" cy="38862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7518400" cy="2903538"/>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Retroperitoneal </a:t>
            </a:r>
            <a:r>
              <a:rPr lang="en-US" sz="1600" b="1" dirty="0" err="1" smtClean="0">
                <a:solidFill>
                  <a:srgbClr val="9E1E00"/>
                </a:solidFill>
              </a:rPr>
              <a:t>lymphangioma</a:t>
            </a:r>
            <a:endParaRPr lang="en-US" sz="1600" b="1" dirty="0">
              <a:solidFill>
                <a:srgbClr val="9E1E00"/>
              </a:solidFill>
            </a:endParaRPr>
          </a:p>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Retroperitoneal fibrosis</a:t>
            </a:r>
            <a:endParaRPr lang="en-US" sz="1600" b="1" dirty="0">
              <a:solidFill>
                <a:srgbClr val="9E1E00"/>
              </a:solidFill>
            </a:endParaRPr>
          </a:p>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Lymphoma</a:t>
            </a:r>
            <a:endParaRPr lang="en-US" sz="1600" b="1" dirty="0">
              <a:solidFill>
                <a:srgbClr val="9E1E00"/>
              </a:solidFill>
            </a:endParaRPr>
          </a:p>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Metastatic disease</a:t>
            </a:r>
            <a:endParaRPr lang="en-US" sz="1600" b="1" dirty="0">
              <a:solidFill>
                <a:srgbClr val="9E1E00"/>
              </a:solidFill>
            </a:endParaRPr>
          </a:p>
          <a:p>
            <a:pPr>
              <a:spcBef>
                <a:spcPct val="50000"/>
              </a:spcBef>
              <a:buClr>
                <a:srgbClr val="E87400"/>
              </a:buClr>
              <a:buSzPct val="200000"/>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p:txBody>
      </p:sp>
      <p:sp>
        <p:nvSpPr>
          <p:cNvPr id="8195" name="Text Box 3"/>
          <p:cNvSpPr txBox="1">
            <a:spLocks noChangeArrowheads="1"/>
          </p:cNvSpPr>
          <p:nvPr/>
        </p:nvSpPr>
        <p:spPr bwMode="auto">
          <a:xfrm>
            <a:off x="508000" y="1028700"/>
            <a:ext cx="7721600" cy="581025"/>
          </a:xfrm>
          <a:prstGeom prst="rect">
            <a:avLst/>
          </a:prstGeom>
          <a:noFill/>
          <a:ln w="9525">
            <a:noFill/>
            <a:miter lim="800000"/>
            <a:headEnd/>
            <a:tailEnd/>
          </a:ln>
        </p:spPr>
        <p:txBody>
          <a:bodyPr>
            <a:spAutoFit/>
          </a:bodyPr>
          <a:lstStyle/>
          <a:p>
            <a:pPr>
              <a:spcBef>
                <a:spcPct val="50000"/>
              </a:spcBef>
            </a:pPr>
            <a:r>
              <a:rPr lang="en-US" sz="1600" b="1"/>
              <a:t>Which one of the following is your choice for the appropriate diagnosis? </a:t>
            </a:r>
            <a:r>
              <a:rPr lang="en-US" sz="1600" b="1">
                <a:solidFill>
                  <a:srgbClr val="E87400"/>
                </a:solidFill>
              </a:rPr>
              <a:t>After your selection, go to next page.</a:t>
            </a:r>
          </a:p>
        </p:txBody>
      </p:sp>
      <p:sp>
        <p:nvSpPr>
          <p:cNvPr id="8196" name="Rectangle 4"/>
          <p:cNvSpPr>
            <a:spLocks noChangeArrowheads="1"/>
          </p:cNvSpPr>
          <p:nvPr/>
        </p:nvSpPr>
        <p:spPr bwMode="auto">
          <a:xfrm>
            <a:off x="762000" y="228600"/>
            <a:ext cx="7772400" cy="533400"/>
          </a:xfrm>
          <a:prstGeom prst="rect">
            <a:avLst/>
          </a:prstGeom>
          <a:noFill/>
          <a:ln w="9525">
            <a:noFill/>
            <a:miter lim="800000"/>
            <a:headEnd/>
            <a:tailEnd/>
          </a:ln>
        </p:spPr>
        <p:txBody>
          <a:bodyPr anchor="ctr"/>
          <a:lstStyle/>
          <a:p>
            <a:pPr algn="ctr"/>
            <a:r>
              <a:rPr lang="en-US" sz="2000" b="1"/>
              <a:t>Test Your Diagnosis</a:t>
            </a:r>
          </a:p>
        </p:txBody>
      </p:sp>
      <p:grpSp>
        <p:nvGrpSpPr>
          <p:cNvPr id="2" name="Group 6"/>
          <p:cNvGrpSpPr>
            <a:grpSpLocks/>
          </p:cNvGrpSpPr>
          <p:nvPr/>
        </p:nvGrpSpPr>
        <p:grpSpPr bwMode="auto">
          <a:xfrm>
            <a:off x="0" y="0"/>
            <a:ext cx="9144000" cy="6858000"/>
            <a:chOff x="0" y="0"/>
            <a:chExt cx="5760" cy="4320"/>
          </a:xfrm>
        </p:grpSpPr>
        <p:sp>
          <p:nvSpPr>
            <p:cNvPr id="8199"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8200"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8198"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33400" y="380477"/>
            <a:ext cx="8610600" cy="3785652"/>
          </a:xfrm>
          <a:noFill/>
        </p:spPr>
        <p:txBody>
          <a:bodyPr>
            <a:spAutoFit/>
          </a:bodyPr>
          <a:lstStyle/>
          <a:p>
            <a:pPr algn="l" eaLnBrk="1" hangingPunct="1"/>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Axial contrast enhanced images through the abdomen just below the level of the kidneys demonstrates a low attenuation </a:t>
            </a:r>
            <a:r>
              <a:rPr lang="en-US" sz="1600" b="1" dirty="0" err="1" smtClean="0">
                <a:solidFill>
                  <a:srgbClr val="870401"/>
                </a:solidFill>
              </a:rPr>
              <a:t>lobulated</a:t>
            </a:r>
            <a:r>
              <a:rPr lang="en-US" sz="1600" b="1" dirty="0" smtClean="0">
                <a:solidFill>
                  <a:srgbClr val="870401"/>
                </a:solidFill>
              </a:rPr>
              <a:t> mass surrounding the aorta and encasing the inferior mesenteric artery. Though the mass appears to be low in attenuation, it measures approximately 60 HU internally.</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sp>
        <p:nvSpPr>
          <p:cNvPr id="9219" name="Text Box 3"/>
          <p:cNvSpPr txBox="1">
            <a:spLocks noChangeArrowheads="1"/>
          </p:cNvSpPr>
          <p:nvPr/>
        </p:nvSpPr>
        <p:spPr bwMode="auto">
          <a:xfrm>
            <a:off x="914400" y="3810000"/>
            <a:ext cx="7518400" cy="1446550"/>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Retroperitoneal fibrosis</a:t>
            </a:r>
            <a:endParaRPr lang="en-US" sz="1600" b="1" dirty="0">
              <a:solidFill>
                <a:srgbClr val="870401"/>
              </a:solidFill>
            </a:endParaRPr>
          </a:p>
          <a:p>
            <a:pPr>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Lymphoma</a:t>
            </a:r>
            <a:endParaRPr lang="en-US" sz="1600" b="1" dirty="0">
              <a:solidFill>
                <a:srgbClr val="870401"/>
              </a:solidFill>
            </a:endParaRPr>
          </a:p>
          <a:p>
            <a:pPr>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Metastatic disease</a:t>
            </a:r>
            <a:endParaRPr lang="en-US" sz="1600" b="1" dirty="0">
              <a:solidFill>
                <a:srgbClr val="870401"/>
              </a:solidFill>
            </a:endParaRPr>
          </a:p>
          <a:p>
            <a:pPr>
              <a:spcBef>
                <a:spcPct val="50000"/>
              </a:spcBef>
              <a:buClr>
                <a:srgbClr val="E87400"/>
              </a:buClr>
              <a:buSzPct val="200000"/>
            </a:pPr>
            <a:endParaRPr lang="en-US" sz="1600" b="1" dirty="0">
              <a:solidFill>
                <a:srgbClr val="870401"/>
              </a:solidFill>
            </a:endParaRPr>
          </a:p>
        </p:txBody>
      </p:sp>
      <p:sp>
        <p:nvSpPr>
          <p:cNvPr id="9220" name="Text Box 4"/>
          <p:cNvSpPr txBox="1">
            <a:spLocks noChangeArrowheads="1"/>
          </p:cNvSpPr>
          <p:nvPr/>
        </p:nvSpPr>
        <p:spPr bwMode="auto">
          <a:xfrm>
            <a:off x="381000" y="990600"/>
            <a:ext cx="1327150" cy="396875"/>
          </a:xfrm>
          <a:prstGeom prst="rect">
            <a:avLst/>
          </a:prstGeom>
          <a:noFill/>
          <a:ln w="9525">
            <a:noFill/>
            <a:miter lim="800000"/>
            <a:headEnd/>
            <a:tailEnd/>
          </a:ln>
        </p:spPr>
        <p:txBody>
          <a:bodyPr wrap="none">
            <a:spAutoFit/>
          </a:bodyPr>
          <a:lstStyle/>
          <a:p>
            <a:r>
              <a:rPr lang="en-US" sz="2000" b="1"/>
              <a:t>Findings:</a:t>
            </a:r>
          </a:p>
        </p:txBody>
      </p:sp>
      <p:sp>
        <p:nvSpPr>
          <p:cNvPr id="9221" name="Text Box 5"/>
          <p:cNvSpPr txBox="1">
            <a:spLocks noChangeArrowheads="1"/>
          </p:cNvSpPr>
          <p:nvPr/>
        </p:nvSpPr>
        <p:spPr bwMode="auto">
          <a:xfrm>
            <a:off x="914400" y="3352800"/>
            <a:ext cx="1733550" cy="396875"/>
          </a:xfrm>
          <a:prstGeom prst="rect">
            <a:avLst/>
          </a:prstGeom>
          <a:noFill/>
          <a:ln w="9525">
            <a:noFill/>
            <a:miter lim="800000"/>
            <a:headEnd/>
            <a:tailEnd/>
          </a:ln>
        </p:spPr>
        <p:txBody>
          <a:bodyPr wrap="none">
            <a:spAutoFit/>
          </a:bodyPr>
          <a:lstStyle/>
          <a:p>
            <a:r>
              <a:rPr lang="en-US" sz="2000" b="1"/>
              <a:t>Differentials:</a:t>
            </a:r>
          </a:p>
        </p:txBody>
      </p:sp>
      <p:grpSp>
        <p:nvGrpSpPr>
          <p:cNvPr id="2" name="Group 6"/>
          <p:cNvGrpSpPr>
            <a:grpSpLocks/>
          </p:cNvGrpSpPr>
          <p:nvPr/>
        </p:nvGrpSpPr>
        <p:grpSpPr bwMode="auto">
          <a:xfrm>
            <a:off x="0" y="0"/>
            <a:ext cx="9144000" cy="6858000"/>
            <a:chOff x="0" y="0"/>
            <a:chExt cx="5760" cy="4320"/>
          </a:xfrm>
        </p:grpSpPr>
        <p:sp>
          <p:nvSpPr>
            <p:cNvPr id="9225"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922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9223" name="Rectangle 10"/>
          <p:cNvSpPr>
            <a:spLocks noChangeArrowheads="1"/>
          </p:cNvSpPr>
          <p:nvPr/>
        </p:nvSpPr>
        <p:spPr bwMode="auto">
          <a:xfrm>
            <a:off x="2743200" y="228600"/>
            <a:ext cx="3581400" cy="476250"/>
          </a:xfrm>
          <a:prstGeom prst="rect">
            <a:avLst/>
          </a:prstGeom>
          <a:noFill/>
          <a:ln w="9525">
            <a:noFill/>
            <a:miter lim="800000"/>
            <a:headEnd/>
            <a:tailEnd/>
          </a:ln>
        </p:spPr>
        <p:txBody>
          <a:bodyPr/>
          <a:lstStyle/>
          <a:p>
            <a:pPr algn="ctr"/>
            <a:r>
              <a:rPr lang="en-US" sz="2000" b="1"/>
              <a:t>Findings and Differentials</a:t>
            </a:r>
          </a:p>
        </p:txBody>
      </p:sp>
      <p:pic>
        <p:nvPicPr>
          <p:cNvPr id="9224" name="Picture 11"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0" y="533400"/>
            <a:ext cx="8229600" cy="4648200"/>
          </a:xfrm>
          <a:noFill/>
        </p:spPr>
        <p:txBody>
          <a:bodyPr/>
          <a:lstStyle/>
          <a:p>
            <a:pPr marL="0" indent="0" eaLnBrk="1" hangingPunct="1">
              <a:buFontTx/>
              <a:buNone/>
            </a:pPr>
            <a:r>
              <a:rPr lang="en-US" sz="1600" b="1" dirty="0" smtClean="0">
                <a:solidFill>
                  <a:srgbClr val="870401"/>
                </a:solidFill>
              </a:rPr>
              <a:t>	Lymphangiomas are rare, benign tumors of the lymphatic system. They are congenital and occur due to the failure of the developing lymphatic tissue to connect to the lymphatic system. The most common location for lymphangiomas is the head and neck. Intra-abdominal lymphangiomas account for approximately 5% of all lymphangiomas. The retroperitoneal location is the second most common location for intra-abdominal lymphangiomas after the small bowel mesentery. Lymphangiomas by CT appear as cystic thin walled masses with internal attenuation near fluid or fat. In our case, evaluation of the </a:t>
            </a:r>
            <a:r>
              <a:rPr lang="en-US" sz="1600" b="1" dirty="0" err="1" smtClean="0">
                <a:solidFill>
                  <a:srgbClr val="870401"/>
                </a:solidFill>
              </a:rPr>
              <a:t>peri</a:t>
            </a:r>
            <a:r>
              <a:rPr lang="en-US" sz="1600" b="1" dirty="0" smtClean="0">
                <a:solidFill>
                  <a:srgbClr val="870401"/>
                </a:solidFill>
              </a:rPr>
              <a:t>-aortic retroperitoneal mass suggests a cystic nature, however upon measurement it is found to be soft tissue density at 60 HU. Thus, </a:t>
            </a:r>
            <a:r>
              <a:rPr lang="en-US" sz="1600" b="1" dirty="0" err="1" smtClean="0">
                <a:solidFill>
                  <a:srgbClr val="870401"/>
                </a:solidFill>
              </a:rPr>
              <a:t>lymphangioma</a:t>
            </a:r>
            <a:r>
              <a:rPr lang="en-US" sz="1600" b="1" dirty="0" smtClean="0">
                <a:solidFill>
                  <a:srgbClr val="870401"/>
                </a:solidFill>
              </a:rPr>
              <a:t> is unlikely. </a:t>
            </a:r>
          </a:p>
          <a:p>
            <a:pPr marL="0" indent="0" eaLnBrk="1" hangingPunct="1">
              <a:buFontTx/>
              <a:buNone/>
            </a:pPr>
            <a:r>
              <a:rPr lang="en-US" sz="1600" b="1" dirty="0" smtClean="0">
                <a:solidFill>
                  <a:srgbClr val="870401"/>
                </a:solidFill>
              </a:rPr>
              <a:t>	Retroperitoneal fibrosis is an inflammatory condition which can be idiopathic or secondary. Idiopathic retroperitoneal fibrosis accounts for over two thirds of cases, has a male predilection, tends to occur in middle age (40-65 years old) and has prevalence of 1.3 per 100,000. Secondary retroperitoneal fibrosis can occur due to a myriad of reasons including drugs, malignancy, infection, radiation therapy and trauma. CT imaging of retroperitoneal fibrosis typically reveals a well delineated mantle of </a:t>
            </a:r>
            <a:r>
              <a:rPr lang="en-US" sz="1600" b="1" dirty="0" err="1" smtClean="0">
                <a:solidFill>
                  <a:srgbClr val="870401"/>
                </a:solidFill>
              </a:rPr>
              <a:t>peri</a:t>
            </a:r>
            <a:r>
              <a:rPr lang="en-US" sz="1600" b="1" dirty="0" smtClean="0">
                <a:solidFill>
                  <a:srgbClr val="870401"/>
                </a:solidFill>
              </a:rPr>
              <a:t>-aortic soft tissue which lies anterior and lateral to the aorta without aortic displacement. The soft tissue mass is often caudal to the renal </a:t>
            </a:r>
            <a:r>
              <a:rPr lang="en-US" sz="1600" b="1" dirty="0" err="1" smtClean="0">
                <a:solidFill>
                  <a:srgbClr val="870401"/>
                </a:solidFill>
              </a:rPr>
              <a:t>hilum</a:t>
            </a:r>
            <a:r>
              <a:rPr lang="en-US" sz="1600" b="1" dirty="0" smtClean="0">
                <a:solidFill>
                  <a:srgbClr val="870401"/>
                </a:solidFill>
              </a:rPr>
              <a:t>. A common associated finding is medial deviation of the </a:t>
            </a:r>
            <a:r>
              <a:rPr lang="en-US" sz="1600" b="1" dirty="0" err="1" smtClean="0">
                <a:solidFill>
                  <a:srgbClr val="870401"/>
                </a:solidFill>
              </a:rPr>
              <a:t>ureters</a:t>
            </a:r>
            <a:r>
              <a:rPr lang="en-US" sz="1600" b="1" dirty="0" smtClean="0">
                <a:solidFill>
                  <a:srgbClr val="870401"/>
                </a:solidFill>
              </a:rPr>
              <a:t> and </a:t>
            </a:r>
            <a:r>
              <a:rPr lang="en-US" sz="1600" b="1" dirty="0" err="1" smtClean="0">
                <a:solidFill>
                  <a:srgbClr val="870401"/>
                </a:solidFill>
              </a:rPr>
              <a:t>hydronephrosis</a:t>
            </a:r>
            <a:r>
              <a:rPr lang="en-US" sz="1600" b="1" dirty="0" smtClean="0">
                <a:solidFill>
                  <a:srgbClr val="870401"/>
                </a:solidFill>
              </a:rPr>
              <a:t>, due to the </a:t>
            </a:r>
            <a:r>
              <a:rPr lang="en-US" sz="1600" b="1" dirty="0" err="1" smtClean="0">
                <a:solidFill>
                  <a:srgbClr val="870401"/>
                </a:solidFill>
              </a:rPr>
              <a:t>fibroinflammatory</a:t>
            </a:r>
            <a:r>
              <a:rPr lang="en-US" sz="1600" b="1" dirty="0" smtClean="0">
                <a:solidFill>
                  <a:srgbClr val="870401"/>
                </a:solidFill>
              </a:rPr>
              <a:t> involvement of one or more </a:t>
            </a:r>
            <a:r>
              <a:rPr lang="en-US" sz="1600" b="1" dirty="0" err="1" smtClean="0">
                <a:solidFill>
                  <a:srgbClr val="870401"/>
                </a:solidFill>
              </a:rPr>
              <a:t>ureter</a:t>
            </a:r>
            <a:r>
              <a:rPr lang="en-US" sz="1600" b="1" dirty="0" smtClean="0">
                <a:solidFill>
                  <a:srgbClr val="870401"/>
                </a:solidFill>
              </a:rPr>
              <a:t>. </a:t>
            </a:r>
          </a:p>
          <a:p>
            <a:pPr marL="0" indent="0" eaLnBrk="1" hangingPunct="1"/>
            <a:endParaRPr lang="en-US" sz="1600" b="1" dirty="0" smtClean="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lstStyle/>
          <a:p>
            <a:pPr algn="ctr"/>
            <a:r>
              <a:rPr lang="en-US" sz="2000" b="1"/>
              <a:t>Discussion</a:t>
            </a:r>
          </a:p>
        </p:txBody>
      </p:sp>
      <p:pic>
        <p:nvPicPr>
          <p:cNvPr id="10245"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157</TotalTime>
  <Words>154</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Instructions for completing case reports (03 October 2002)</vt:lpstr>
      <vt:lpstr>1_Instructions for completing case reports (03 October 2002)</vt:lpstr>
      <vt:lpstr>PowerPoint Presentation</vt:lpstr>
      <vt:lpstr>Case History</vt:lpstr>
      <vt:lpstr>PowerPoint Presentation</vt:lpstr>
      <vt:lpstr>PowerPoint Presentation</vt:lpstr>
      <vt:lpstr>PowerPoint Presentation</vt:lpstr>
      <vt:lpstr>PowerPoint Presentation</vt:lpstr>
      <vt:lpstr>PowerPoint Presentation</vt:lpstr>
      <vt:lpstr>     Axial contrast enhanced images through the abdomen just below the level of the kidneys demonstrates a low attenuation lobulated mass surrounding the aorta and encasing the inferior mesenteric artery. Though the mass appears to be low in attenuation, it measures approximately 60 HU internally.      </vt:lpstr>
      <vt:lpstr>PowerPoint Presentation</vt:lpstr>
      <vt:lpstr>PowerPoint Presentation</vt:lpstr>
      <vt:lpstr>Biopsy proven clear cell ovarian carcinoma metastases.                 </vt:lpstr>
      <vt:lpstr> Bhavsar T et al. Retroperitoneal cystic lymphangioma in an adult: A case report and review of the literature. World Journal of Gastrointestinal Pathophysiology 2010; 1(5):171-176  Yang DM et al. Retroperitoneal Cystic Masses: CT, Clinical, and Pathologic Findings and Literature Review. Radiographics 2004; 24(5): 1353-1365  Cronin CG et al. Retroperitoneal Fibrosis: A Review of Clinical Features and Imaging Findings. American Journal of Roentgenology 2008; 191(2): 423-431  Caiafa RO et al. Retroperitoneal Fibrosis: Role of Imaging in Diagnosis and Follow Up. Radiographics 2013; 33(2): 535-552  Takano M et al. Clear cell carcinoma of the ovary: a retrospective multicentre experience of 254 patients with complete surgical staging. British Journal of Cancer 2006; 94(10): 1369-1374  Jung SE et al. CT and MR Imaging of Ovarian Tumors with Emphasis on Differential Diagnosis. Radiographics 2002; 22(6): 1305-1325    </vt:lpstr>
    </vt:vector>
  </TitlesOfParts>
  <Company>UTMDACC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rjdavis</dc:creator>
  <cp:lastModifiedBy>yjabir</cp:lastModifiedBy>
  <cp:revision>24</cp:revision>
  <dcterms:created xsi:type="dcterms:W3CDTF">2014-03-12T23:58:13Z</dcterms:created>
  <dcterms:modified xsi:type="dcterms:W3CDTF">2014-03-20T20:08:27Z</dcterms:modified>
</cp:coreProperties>
</file>